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43"/>
  </p:handoutMasterIdLst>
  <p:sldIdLst>
    <p:sldId id="261" r:id="rId5"/>
    <p:sldId id="260" r:id="rId6"/>
    <p:sldId id="259" r:id="rId7"/>
    <p:sldId id="257" r:id="rId8"/>
    <p:sldId id="268" r:id="rId9"/>
    <p:sldId id="292" r:id="rId10"/>
    <p:sldId id="291" r:id="rId11"/>
    <p:sldId id="308" r:id="rId12"/>
    <p:sldId id="294" r:id="rId13"/>
    <p:sldId id="293" r:id="rId14"/>
    <p:sldId id="266" r:id="rId15"/>
    <p:sldId id="267" r:id="rId16"/>
    <p:sldId id="258" r:id="rId17"/>
    <p:sldId id="264" r:id="rId18"/>
    <p:sldId id="262" r:id="rId19"/>
    <p:sldId id="263" r:id="rId20"/>
    <p:sldId id="269" r:id="rId21"/>
    <p:sldId id="283" r:id="rId22"/>
    <p:sldId id="281" r:id="rId23"/>
    <p:sldId id="282" r:id="rId24"/>
    <p:sldId id="285" r:id="rId25"/>
    <p:sldId id="286" r:id="rId26"/>
    <p:sldId id="287" r:id="rId27"/>
    <p:sldId id="288" r:id="rId28"/>
    <p:sldId id="289" r:id="rId29"/>
    <p:sldId id="297" r:id="rId30"/>
    <p:sldId id="298" r:id="rId31"/>
    <p:sldId id="295" r:id="rId32"/>
    <p:sldId id="309" r:id="rId33"/>
    <p:sldId id="299" r:id="rId34"/>
    <p:sldId id="300" r:id="rId35"/>
    <p:sldId id="301" r:id="rId36"/>
    <p:sldId id="302" r:id="rId37"/>
    <p:sldId id="306" r:id="rId38"/>
    <p:sldId id="303" r:id="rId39"/>
    <p:sldId id="304" r:id="rId40"/>
    <p:sldId id="305" r:id="rId41"/>
    <p:sldId id="307" r:id="rId4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2E10B0-807B-46B1-BBD7-355FA9648A9C}" v="28" dt="2019-07-31T14:08:21.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6"/>
    <p:restoredTop sz="94674"/>
  </p:normalViewPr>
  <p:slideViewPr>
    <p:cSldViewPr snapToGrid="0" snapToObjects="1">
      <p:cViewPr varScale="1">
        <p:scale>
          <a:sx n="60" d="100"/>
          <a:sy n="60" d="100"/>
        </p:scale>
        <p:origin x="264"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ren, Mac" userId="dedfffdf-ac58-4341-9778-2827a6562514" providerId="ADAL" clId="{C62E10B0-807B-46B1-BBD7-355FA9648A9C}"/>
    <pc:docChg chg="undo custSel addSld delSld modSld">
      <pc:chgData name="Warren, Mac" userId="dedfffdf-ac58-4341-9778-2827a6562514" providerId="ADAL" clId="{C62E10B0-807B-46B1-BBD7-355FA9648A9C}" dt="2019-07-31T14:08:26.894" v="780" actId="20577"/>
      <pc:docMkLst>
        <pc:docMk/>
      </pc:docMkLst>
      <pc:sldChg chg="addSp delSp modSp">
        <pc:chgData name="Warren, Mac" userId="dedfffdf-ac58-4341-9778-2827a6562514" providerId="ADAL" clId="{C62E10B0-807B-46B1-BBD7-355FA9648A9C}" dt="2019-07-31T13:59:29.758" v="606" actId="478"/>
        <pc:sldMkLst>
          <pc:docMk/>
          <pc:sldMk cId="3483098453" sldId="269"/>
        </pc:sldMkLst>
        <pc:spChg chg="del">
          <ac:chgData name="Warren, Mac" userId="dedfffdf-ac58-4341-9778-2827a6562514" providerId="ADAL" clId="{C62E10B0-807B-46B1-BBD7-355FA9648A9C}" dt="2019-07-31T13:59:27.123" v="604" actId="478"/>
          <ac:spMkLst>
            <pc:docMk/>
            <pc:sldMk cId="3483098453" sldId="269"/>
            <ac:spMk id="2" creationId="{00000000-0000-0000-0000-000000000000}"/>
          </ac:spMkLst>
        </pc:spChg>
        <pc:spChg chg="mod">
          <ac:chgData name="Warren, Mac" userId="dedfffdf-ac58-4341-9778-2827a6562514" providerId="ADAL" clId="{C62E10B0-807B-46B1-BBD7-355FA9648A9C}" dt="2019-07-31T13:53:43.692" v="571" actId="1076"/>
          <ac:spMkLst>
            <pc:docMk/>
            <pc:sldMk cId="3483098453" sldId="269"/>
            <ac:spMk id="12" creationId="{575161E3-8E93-4D10-98F3-41F4537B2110}"/>
          </ac:spMkLst>
        </pc:spChg>
        <pc:spChg chg="add del mod">
          <ac:chgData name="Warren, Mac" userId="dedfffdf-ac58-4341-9778-2827a6562514" providerId="ADAL" clId="{C62E10B0-807B-46B1-BBD7-355FA9648A9C}" dt="2019-07-31T13:59:29.758" v="606" actId="478"/>
          <ac:spMkLst>
            <pc:docMk/>
            <pc:sldMk cId="3483098453" sldId="269"/>
            <ac:spMk id="14" creationId="{A81A50C7-3A38-4576-8197-BCE68AAC5CF7}"/>
          </ac:spMkLst>
        </pc:spChg>
        <pc:picChg chg="add mod">
          <ac:chgData name="Warren, Mac" userId="dedfffdf-ac58-4341-9778-2827a6562514" providerId="ADAL" clId="{C62E10B0-807B-46B1-BBD7-355FA9648A9C}" dt="2019-07-31T13:59:21.481" v="603" actId="1076"/>
          <ac:picMkLst>
            <pc:docMk/>
            <pc:sldMk cId="3483098453" sldId="269"/>
            <ac:picMk id="16" creationId="{00D1E2E2-078B-4265-8174-8E54D5AC3672}"/>
          </ac:picMkLst>
        </pc:picChg>
      </pc:sldChg>
      <pc:sldChg chg="addSp delSp modSp">
        <pc:chgData name="Warren, Mac" userId="dedfffdf-ac58-4341-9778-2827a6562514" providerId="ADAL" clId="{C62E10B0-807B-46B1-BBD7-355FA9648A9C}" dt="2019-07-31T14:02:28.958" v="640" actId="115"/>
        <pc:sldMkLst>
          <pc:docMk/>
          <pc:sldMk cId="2294958495" sldId="281"/>
        </pc:sldMkLst>
        <pc:spChg chg="del">
          <ac:chgData name="Warren, Mac" userId="dedfffdf-ac58-4341-9778-2827a6562514" providerId="ADAL" clId="{C62E10B0-807B-46B1-BBD7-355FA9648A9C}" dt="2019-07-31T13:59:51.915" v="611" actId="478"/>
          <ac:spMkLst>
            <pc:docMk/>
            <pc:sldMk cId="2294958495" sldId="281"/>
            <ac:spMk id="2" creationId="{00000000-0000-0000-0000-000000000000}"/>
          </ac:spMkLst>
        </pc:spChg>
        <pc:spChg chg="mod">
          <ac:chgData name="Warren, Mac" userId="dedfffdf-ac58-4341-9778-2827a6562514" providerId="ADAL" clId="{C62E10B0-807B-46B1-BBD7-355FA9648A9C}" dt="2019-07-31T14:02:28.958" v="640" actId="115"/>
          <ac:spMkLst>
            <pc:docMk/>
            <pc:sldMk cId="2294958495" sldId="281"/>
            <ac:spMk id="4" creationId="{CDCB1A58-5BA9-4DF0-96BC-15D9E866842D}"/>
          </ac:spMkLst>
        </pc:spChg>
        <pc:spChg chg="add del mod">
          <ac:chgData name="Warren, Mac" userId="dedfffdf-ac58-4341-9778-2827a6562514" providerId="ADAL" clId="{C62E10B0-807B-46B1-BBD7-355FA9648A9C}" dt="2019-07-31T13:59:52.977" v="613" actId="478"/>
          <ac:spMkLst>
            <pc:docMk/>
            <pc:sldMk cId="2294958495" sldId="281"/>
            <ac:spMk id="7" creationId="{AC03065D-D2ED-4206-A13E-DF6DDE4E4174}"/>
          </ac:spMkLst>
        </pc:spChg>
        <pc:picChg chg="add">
          <ac:chgData name="Warren, Mac" userId="dedfffdf-ac58-4341-9778-2827a6562514" providerId="ADAL" clId="{C62E10B0-807B-46B1-BBD7-355FA9648A9C}" dt="2019-07-31T14:00:30.775" v="632"/>
          <ac:picMkLst>
            <pc:docMk/>
            <pc:sldMk cId="2294958495" sldId="281"/>
            <ac:picMk id="8" creationId="{50061287-2C1F-4755-8317-0B2A70151861}"/>
          </ac:picMkLst>
        </pc:picChg>
      </pc:sldChg>
      <pc:sldChg chg="addSp delSp modSp">
        <pc:chgData name="Warren, Mac" userId="dedfffdf-ac58-4341-9778-2827a6562514" providerId="ADAL" clId="{C62E10B0-807B-46B1-BBD7-355FA9648A9C}" dt="2019-07-31T14:02:34.613" v="641" actId="115"/>
        <pc:sldMkLst>
          <pc:docMk/>
          <pc:sldMk cId="1833268057" sldId="282"/>
        </pc:sldMkLst>
        <pc:spChg chg="del">
          <ac:chgData name="Warren, Mac" userId="dedfffdf-ac58-4341-9778-2827a6562514" providerId="ADAL" clId="{C62E10B0-807B-46B1-BBD7-355FA9648A9C}" dt="2019-07-31T13:59:57.289" v="614" actId="478"/>
          <ac:spMkLst>
            <pc:docMk/>
            <pc:sldMk cId="1833268057" sldId="282"/>
            <ac:spMk id="2" creationId="{00000000-0000-0000-0000-000000000000}"/>
          </ac:spMkLst>
        </pc:spChg>
        <pc:spChg chg="mod">
          <ac:chgData name="Warren, Mac" userId="dedfffdf-ac58-4341-9778-2827a6562514" providerId="ADAL" clId="{C62E10B0-807B-46B1-BBD7-355FA9648A9C}" dt="2019-07-31T14:02:34.613" v="641" actId="115"/>
          <ac:spMkLst>
            <pc:docMk/>
            <pc:sldMk cId="1833268057" sldId="282"/>
            <ac:spMk id="4" creationId="{CDCB1A58-5BA9-4DF0-96BC-15D9E866842D}"/>
          </ac:spMkLst>
        </pc:spChg>
        <pc:spChg chg="add del mod">
          <ac:chgData name="Warren, Mac" userId="dedfffdf-ac58-4341-9778-2827a6562514" providerId="ADAL" clId="{C62E10B0-807B-46B1-BBD7-355FA9648A9C}" dt="2019-07-31T13:59:58.225" v="616" actId="478"/>
          <ac:spMkLst>
            <pc:docMk/>
            <pc:sldMk cId="1833268057" sldId="282"/>
            <ac:spMk id="5" creationId="{2E3CA44A-C943-4734-A15E-28D3119C5A6A}"/>
          </ac:spMkLst>
        </pc:spChg>
        <pc:picChg chg="add">
          <ac:chgData name="Warren, Mac" userId="dedfffdf-ac58-4341-9778-2827a6562514" providerId="ADAL" clId="{C62E10B0-807B-46B1-BBD7-355FA9648A9C}" dt="2019-07-31T14:00:39.371" v="633"/>
          <ac:picMkLst>
            <pc:docMk/>
            <pc:sldMk cId="1833268057" sldId="282"/>
            <ac:picMk id="6" creationId="{1F092D3D-4781-4365-A256-2EACC8509874}"/>
          </ac:picMkLst>
        </pc:picChg>
      </pc:sldChg>
      <pc:sldChg chg="addSp delSp modSp">
        <pc:chgData name="Warren, Mac" userId="dedfffdf-ac58-4341-9778-2827a6562514" providerId="ADAL" clId="{C62E10B0-807B-46B1-BBD7-355FA9648A9C}" dt="2019-07-31T14:02:22.773" v="639" actId="115"/>
        <pc:sldMkLst>
          <pc:docMk/>
          <pc:sldMk cId="2861936383" sldId="283"/>
        </pc:sldMkLst>
        <pc:spChg chg="del">
          <ac:chgData name="Warren, Mac" userId="dedfffdf-ac58-4341-9778-2827a6562514" providerId="ADAL" clId="{C62E10B0-807B-46B1-BBD7-355FA9648A9C}" dt="2019-07-31T13:59:43.378" v="608" actId="478"/>
          <ac:spMkLst>
            <pc:docMk/>
            <pc:sldMk cId="2861936383" sldId="283"/>
            <ac:spMk id="2" creationId="{00000000-0000-0000-0000-000000000000}"/>
          </ac:spMkLst>
        </pc:spChg>
        <pc:spChg chg="add del mod">
          <ac:chgData name="Warren, Mac" userId="dedfffdf-ac58-4341-9778-2827a6562514" providerId="ADAL" clId="{C62E10B0-807B-46B1-BBD7-355FA9648A9C}" dt="2019-07-31T13:59:45.798" v="610" actId="478"/>
          <ac:spMkLst>
            <pc:docMk/>
            <pc:sldMk cId="2861936383" sldId="283"/>
            <ac:spMk id="5" creationId="{B0127537-7C18-4B4C-A758-D9D5BBF41BFD}"/>
          </ac:spMkLst>
        </pc:spChg>
        <pc:spChg chg="mod">
          <ac:chgData name="Warren, Mac" userId="dedfffdf-ac58-4341-9778-2827a6562514" providerId="ADAL" clId="{C62E10B0-807B-46B1-BBD7-355FA9648A9C}" dt="2019-07-31T14:02:22.773" v="639" actId="115"/>
          <ac:spMkLst>
            <pc:docMk/>
            <pc:sldMk cId="2861936383" sldId="283"/>
            <ac:spMk id="7" creationId="{8700501F-73B5-44EE-915C-4BE83900FFF4}"/>
          </ac:spMkLst>
        </pc:spChg>
        <pc:picChg chg="add">
          <ac:chgData name="Warren, Mac" userId="dedfffdf-ac58-4341-9778-2827a6562514" providerId="ADAL" clId="{C62E10B0-807B-46B1-BBD7-355FA9648A9C}" dt="2019-07-31T13:59:38.403" v="607"/>
          <ac:picMkLst>
            <pc:docMk/>
            <pc:sldMk cId="2861936383" sldId="283"/>
            <ac:picMk id="4" creationId="{614913B1-DFE5-458C-9BB1-DBA8B3A4AC7F}"/>
          </ac:picMkLst>
        </pc:picChg>
      </pc:sldChg>
      <pc:sldChg chg="del">
        <pc:chgData name="Warren, Mac" userId="dedfffdf-ac58-4341-9778-2827a6562514" providerId="ADAL" clId="{C62E10B0-807B-46B1-BBD7-355FA9648A9C}" dt="2019-07-31T13:54:39.735" v="573" actId="2696"/>
        <pc:sldMkLst>
          <pc:docMk/>
          <pc:sldMk cId="1458365834" sldId="284"/>
        </pc:sldMkLst>
      </pc:sldChg>
      <pc:sldChg chg="addSp delSp modSp">
        <pc:chgData name="Warren, Mac" userId="dedfffdf-ac58-4341-9778-2827a6562514" providerId="ADAL" clId="{C62E10B0-807B-46B1-BBD7-355FA9648A9C}" dt="2019-07-31T14:04:46.966" v="693" actId="20577"/>
        <pc:sldMkLst>
          <pc:docMk/>
          <pc:sldMk cId="1489678467" sldId="285"/>
        </pc:sldMkLst>
        <pc:spChg chg="del">
          <ac:chgData name="Warren, Mac" userId="dedfffdf-ac58-4341-9778-2827a6562514" providerId="ADAL" clId="{C62E10B0-807B-46B1-BBD7-355FA9648A9C}" dt="2019-07-31T14:00:02.313" v="617" actId="478"/>
          <ac:spMkLst>
            <pc:docMk/>
            <pc:sldMk cId="1489678467" sldId="285"/>
            <ac:spMk id="2" creationId="{00000000-0000-0000-0000-000000000000}"/>
          </ac:spMkLst>
        </pc:spChg>
        <pc:spChg chg="mod">
          <ac:chgData name="Warren, Mac" userId="dedfffdf-ac58-4341-9778-2827a6562514" providerId="ADAL" clId="{C62E10B0-807B-46B1-BBD7-355FA9648A9C}" dt="2019-07-31T14:04:46.966" v="693" actId="20577"/>
          <ac:spMkLst>
            <pc:docMk/>
            <pc:sldMk cId="1489678467" sldId="285"/>
            <ac:spMk id="4" creationId="{CDCB1A58-5BA9-4DF0-96BC-15D9E866842D}"/>
          </ac:spMkLst>
        </pc:spChg>
        <pc:spChg chg="add del mod">
          <ac:chgData name="Warren, Mac" userId="dedfffdf-ac58-4341-9778-2827a6562514" providerId="ADAL" clId="{C62E10B0-807B-46B1-BBD7-355FA9648A9C}" dt="2019-07-31T14:00:03.302" v="619" actId="478"/>
          <ac:spMkLst>
            <pc:docMk/>
            <pc:sldMk cId="1489678467" sldId="285"/>
            <ac:spMk id="5" creationId="{AB3992A0-CD2C-4BE2-97E9-071964A26765}"/>
          </ac:spMkLst>
        </pc:spChg>
        <pc:picChg chg="add">
          <ac:chgData name="Warren, Mac" userId="dedfffdf-ac58-4341-9778-2827a6562514" providerId="ADAL" clId="{C62E10B0-807B-46B1-BBD7-355FA9648A9C}" dt="2019-07-31T14:00:53.794" v="636"/>
          <ac:picMkLst>
            <pc:docMk/>
            <pc:sldMk cId="1489678467" sldId="285"/>
            <ac:picMk id="6" creationId="{F67199A2-A86A-4F67-87DC-65662F9E8091}"/>
          </ac:picMkLst>
        </pc:picChg>
      </pc:sldChg>
      <pc:sldChg chg="addSp delSp modSp">
        <pc:chgData name="Warren, Mac" userId="dedfffdf-ac58-4341-9778-2827a6562514" providerId="ADAL" clId="{C62E10B0-807B-46B1-BBD7-355FA9648A9C}" dt="2019-07-31T14:07:53.204" v="777" actId="255"/>
        <pc:sldMkLst>
          <pc:docMk/>
          <pc:sldMk cId="997618011" sldId="286"/>
        </pc:sldMkLst>
        <pc:spChg chg="del">
          <ac:chgData name="Warren, Mac" userId="dedfffdf-ac58-4341-9778-2827a6562514" providerId="ADAL" clId="{C62E10B0-807B-46B1-BBD7-355FA9648A9C}" dt="2019-07-31T14:00:06.339" v="620" actId="478"/>
          <ac:spMkLst>
            <pc:docMk/>
            <pc:sldMk cId="997618011" sldId="286"/>
            <ac:spMk id="2" creationId="{00000000-0000-0000-0000-000000000000}"/>
          </ac:spMkLst>
        </pc:spChg>
        <pc:spChg chg="mod">
          <ac:chgData name="Warren, Mac" userId="dedfffdf-ac58-4341-9778-2827a6562514" providerId="ADAL" clId="{C62E10B0-807B-46B1-BBD7-355FA9648A9C}" dt="2019-07-31T14:07:53.204" v="777" actId="255"/>
          <ac:spMkLst>
            <pc:docMk/>
            <pc:sldMk cId="997618011" sldId="286"/>
            <ac:spMk id="4" creationId="{CDCB1A58-5BA9-4DF0-96BC-15D9E866842D}"/>
          </ac:spMkLst>
        </pc:spChg>
        <pc:spChg chg="add del mod">
          <ac:chgData name="Warren, Mac" userId="dedfffdf-ac58-4341-9778-2827a6562514" providerId="ADAL" clId="{C62E10B0-807B-46B1-BBD7-355FA9648A9C}" dt="2019-07-31T14:00:07.678" v="622" actId="478"/>
          <ac:spMkLst>
            <pc:docMk/>
            <pc:sldMk cId="997618011" sldId="286"/>
            <ac:spMk id="5" creationId="{709077BB-6004-4E77-95AD-5486D1E6F57A}"/>
          </ac:spMkLst>
        </pc:spChg>
        <pc:picChg chg="add">
          <ac:chgData name="Warren, Mac" userId="dedfffdf-ac58-4341-9778-2827a6562514" providerId="ADAL" clId="{C62E10B0-807B-46B1-BBD7-355FA9648A9C}" dt="2019-07-31T14:00:50.018" v="635"/>
          <ac:picMkLst>
            <pc:docMk/>
            <pc:sldMk cId="997618011" sldId="286"/>
            <ac:picMk id="6" creationId="{37BB8B1E-457F-44F5-9B4F-8C9DF307F17A}"/>
          </ac:picMkLst>
        </pc:picChg>
      </pc:sldChg>
      <pc:sldChg chg="addSp delSp modSp">
        <pc:chgData name="Warren, Mac" userId="dedfffdf-ac58-4341-9778-2827a6562514" providerId="ADAL" clId="{C62E10B0-807B-46B1-BBD7-355FA9648A9C}" dt="2019-07-31T14:08:26.894" v="780" actId="20577"/>
        <pc:sldMkLst>
          <pc:docMk/>
          <pc:sldMk cId="2737651057" sldId="287"/>
        </pc:sldMkLst>
        <pc:spChg chg="del">
          <ac:chgData name="Warren, Mac" userId="dedfffdf-ac58-4341-9778-2827a6562514" providerId="ADAL" clId="{C62E10B0-807B-46B1-BBD7-355FA9648A9C}" dt="2019-07-31T14:00:12.083" v="623" actId="478"/>
          <ac:spMkLst>
            <pc:docMk/>
            <pc:sldMk cId="2737651057" sldId="287"/>
            <ac:spMk id="2" creationId="{00000000-0000-0000-0000-000000000000}"/>
          </ac:spMkLst>
        </pc:spChg>
        <pc:spChg chg="mod">
          <ac:chgData name="Warren, Mac" userId="dedfffdf-ac58-4341-9778-2827a6562514" providerId="ADAL" clId="{C62E10B0-807B-46B1-BBD7-355FA9648A9C}" dt="2019-07-31T14:08:26.894" v="780" actId="20577"/>
          <ac:spMkLst>
            <pc:docMk/>
            <pc:sldMk cId="2737651057" sldId="287"/>
            <ac:spMk id="4" creationId="{CDCB1A58-5BA9-4DF0-96BC-15D9E866842D}"/>
          </ac:spMkLst>
        </pc:spChg>
        <pc:spChg chg="add del mod">
          <ac:chgData name="Warren, Mac" userId="dedfffdf-ac58-4341-9778-2827a6562514" providerId="ADAL" clId="{C62E10B0-807B-46B1-BBD7-355FA9648A9C}" dt="2019-07-31T14:00:13.006" v="625" actId="478"/>
          <ac:spMkLst>
            <pc:docMk/>
            <pc:sldMk cId="2737651057" sldId="287"/>
            <ac:spMk id="5" creationId="{D74F3881-83A0-45A6-BF19-24B19DD445A7}"/>
          </ac:spMkLst>
        </pc:spChg>
        <pc:picChg chg="add">
          <ac:chgData name="Warren, Mac" userId="dedfffdf-ac58-4341-9778-2827a6562514" providerId="ADAL" clId="{C62E10B0-807B-46B1-BBD7-355FA9648A9C}" dt="2019-07-31T14:00:43.499" v="634"/>
          <ac:picMkLst>
            <pc:docMk/>
            <pc:sldMk cId="2737651057" sldId="287"/>
            <ac:picMk id="6" creationId="{5027E34A-EF88-4AAC-8963-75983EFECC81}"/>
          </ac:picMkLst>
        </pc:picChg>
      </pc:sldChg>
      <pc:sldChg chg="addSp delSp modSp add">
        <pc:chgData name="Warren, Mac" userId="dedfffdf-ac58-4341-9778-2827a6562514" providerId="ADAL" clId="{C62E10B0-807B-46B1-BBD7-355FA9648A9C}" dt="2019-07-31T14:00:59.778" v="637"/>
        <pc:sldMkLst>
          <pc:docMk/>
          <pc:sldMk cId="3954522967" sldId="288"/>
        </pc:sldMkLst>
        <pc:spChg chg="del">
          <ac:chgData name="Warren, Mac" userId="dedfffdf-ac58-4341-9778-2827a6562514" providerId="ADAL" clId="{C62E10B0-807B-46B1-BBD7-355FA9648A9C}" dt="2019-07-31T14:00:16.955" v="626" actId="478"/>
          <ac:spMkLst>
            <pc:docMk/>
            <pc:sldMk cId="3954522967" sldId="288"/>
            <ac:spMk id="2" creationId="{00000000-0000-0000-0000-000000000000}"/>
          </ac:spMkLst>
        </pc:spChg>
        <pc:spChg chg="add del">
          <ac:chgData name="Warren, Mac" userId="dedfffdf-ac58-4341-9778-2827a6562514" providerId="ADAL" clId="{C62E10B0-807B-46B1-BBD7-355FA9648A9C}" dt="2019-07-31T13:42:49.100" v="141"/>
          <ac:spMkLst>
            <pc:docMk/>
            <pc:sldMk cId="3954522967" sldId="288"/>
            <ac:spMk id="3" creationId="{5FA918DA-3837-42B4-9C8B-0CB2E9AD229C}"/>
          </ac:spMkLst>
        </pc:spChg>
        <pc:spChg chg="mod">
          <ac:chgData name="Warren, Mac" userId="dedfffdf-ac58-4341-9778-2827a6562514" providerId="ADAL" clId="{C62E10B0-807B-46B1-BBD7-355FA9648A9C}" dt="2019-07-31T13:46:58.420" v="271" actId="20577"/>
          <ac:spMkLst>
            <pc:docMk/>
            <pc:sldMk cId="3954522967" sldId="288"/>
            <ac:spMk id="4" creationId="{CDCB1A58-5BA9-4DF0-96BC-15D9E866842D}"/>
          </ac:spMkLst>
        </pc:spChg>
        <pc:spChg chg="add del">
          <ac:chgData name="Warren, Mac" userId="dedfffdf-ac58-4341-9778-2827a6562514" providerId="ADAL" clId="{C62E10B0-807B-46B1-BBD7-355FA9648A9C}" dt="2019-07-31T13:42:49.100" v="141"/>
          <ac:spMkLst>
            <pc:docMk/>
            <pc:sldMk cId="3954522967" sldId="288"/>
            <ac:spMk id="5" creationId="{1D6AC301-9B10-4C49-A22D-490FFB5A1217}"/>
          </ac:spMkLst>
        </pc:spChg>
        <pc:spChg chg="add del">
          <ac:chgData name="Warren, Mac" userId="dedfffdf-ac58-4341-9778-2827a6562514" providerId="ADAL" clId="{C62E10B0-807B-46B1-BBD7-355FA9648A9C}" dt="2019-07-31T13:42:49.100" v="141"/>
          <ac:spMkLst>
            <pc:docMk/>
            <pc:sldMk cId="3954522967" sldId="288"/>
            <ac:spMk id="6" creationId="{CD2611BA-23D6-4B16-BEAC-AFF8FD6646CB}"/>
          </ac:spMkLst>
        </pc:spChg>
        <pc:spChg chg="add del mod">
          <ac:chgData name="Warren, Mac" userId="dedfffdf-ac58-4341-9778-2827a6562514" providerId="ADAL" clId="{C62E10B0-807B-46B1-BBD7-355FA9648A9C}" dt="2019-07-31T14:00:17.670" v="628" actId="478"/>
          <ac:spMkLst>
            <pc:docMk/>
            <pc:sldMk cId="3954522967" sldId="288"/>
            <ac:spMk id="8" creationId="{4186A212-650B-4724-AA27-407E06975D0E}"/>
          </ac:spMkLst>
        </pc:spChg>
        <pc:picChg chg="add">
          <ac:chgData name="Warren, Mac" userId="dedfffdf-ac58-4341-9778-2827a6562514" providerId="ADAL" clId="{C62E10B0-807B-46B1-BBD7-355FA9648A9C}" dt="2019-07-31T14:00:59.778" v="637"/>
          <ac:picMkLst>
            <pc:docMk/>
            <pc:sldMk cId="3954522967" sldId="288"/>
            <ac:picMk id="9" creationId="{46925311-A629-4AD5-9068-38B065E1756D}"/>
          </ac:picMkLst>
        </pc:picChg>
      </pc:sldChg>
      <pc:sldChg chg="add del">
        <pc:chgData name="Warren, Mac" userId="dedfffdf-ac58-4341-9778-2827a6562514" providerId="ADAL" clId="{C62E10B0-807B-46B1-BBD7-355FA9648A9C}" dt="2019-07-31T13:39:06.659" v="3" actId="2696"/>
        <pc:sldMkLst>
          <pc:docMk/>
          <pc:sldMk cId="4065670942" sldId="288"/>
        </pc:sldMkLst>
      </pc:sldChg>
      <pc:sldChg chg="addSp delSp modSp add">
        <pc:chgData name="Warren, Mac" userId="dedfffdf-ac58-4341-9778-2827a6562514" providerId="ADAL" clId="{C62E10B0-807B-46B1-BBD7-355FA9648A9C}" dt="2019-07-31T14:01:01.602" v="638"/>
        <pc:sldMkLst>
          <pc:docMk/>
          <pc:sldMk cId="112854037" sldId="289"/>
        </pc:sldMkLst>
        <pc:spChg chg="del">
          <ac:chgData name="Warren, Mac" userId="dedfffdf-ac58-4341-9778-2827a6562514" providerId="ADAL" clId="{C62E10B0-807B-46B1-BBD7-355FA9648A9C}" dt="2019-07-31T14:00:21.090" v="629" actId="478"/>
          <ac:spMkLst>
            <pc:docMk/>
            <pc:sldMk cId="112854037" sldId="289"/>
            <ac:spMk id="2" creationId="{00000000-0000-0000-0000-000000000000}"/>
          </ac:spMkLst>
        </pc:spChg>
        <pc:spChg chg="mod">
          <ac:chgData name="Warren, Mac" userId="dedfffdf-ac58-4341-9778-2827a6562514" providerId="ADAL" clId="{C62E10B0-807B-46B1-BBD7-355FA9648A9C}" dt="2019-07-31T13:57:32.467" v="599" actId="255"/>
          <ac:spMkLst>
            <pc:docMk/>
            <pc:sldMk cId="112854037" sldId="289"/>
            <ac:spMk id="4" creationId="{CDCB1A58-5BA9-4DF0-96BC-15D9E866842D}"/>
          </ac:spMkLst>
        </pc:spChg>
        <pc:spChg chg="add del mod">
          <ac:chgData name="Warren, Mac" userId="dedfffdf-ac58-4341-9778-2827a6562514" providerId="ADAL" clId="{C62E10B0-807B-46B1-BBD7-355FA9648A9C}" dt="2019-07-31T14:00:22.003" v="631" actId="478"/>
          <ac:spMkLst>
            <pc:docMk/>
            <pc:sldMk cId="112854037" sldId="289"/>
            <ac:spMk id="5" creationId="{7C9EEFA6-159F-461C-A9F1-1B6147556841}"/>
          </ac:spMkLst>
        </pc:spChg>
        <pc:picChg chg="add">
          <ac:chgData name="Warren, Mac" userId="dedfffdf-ac58-4341-9778-2827a6562514" providerId="ADAL" clId="{C62E10B0-807B-46B1-BBD7-355FA9648A9C}" dt="2019-07-31T14:01:01.602" v="638"/>
          <ac:picMkLst>
            <pc:docMk/>
            <pc:sldMk cId="112854037" sldId="289"/>
            <ac:picMk id="6" creationId="{C138F79D-D664-4255-B19E-F8BEDE938C7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78A38-47BD-49F3-8CED-7D9F627EF701}"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F7DB57A0-412E-4475-8581-6EE7431DCB90}">
      <dgm:prSet phldrT="[Text]" custT="1"/>
      <dgm:spPr/>
      <dgm:t>
        <a:bodyPr/>
        <a:lstStyle/>
        <a:p>
          <a:endParaRPr lang="en-US" sz="1300" b="1" dirty="0" smtClean="0">
            <a:solidFill>
              <a:schemeClr val="tx2"/>
            </a:solidFill>
          </a:endParaRPr>
        </a:p>
        <a:p>
          <a:r>
            <a:rPr lang="en-US" sz="1300" b="1" dirty="0" smtClean="0">
              <a:solidFill>
                <a:schemeClr val="tx2"/>
              </a:solidFill>
            </a:rPr>
            <a:t> </a:t>
          </a:r>
          <a:r>
            <a:rPr lang="en-US" sz="1300" b="1" dirty="0" smtClean="0">
              <a:solidFill>
                <a:schemeClr val="tx1"/>
              </a:solidFill>
            </a:rPr>
            <a:t>Education</a:t>
          </a:r>
        </a:p>
        <a:p>
          <a:endParaRPr lang="en-US" sz="1400" b="1" dirty="0">
            <a:solidFill>
              <a:schemeClr val="accent1"/>
            </a:solidFill>
          </a:endParaRPr>
        </a:p>
      </dgm:t>
    </dgm:pt>
    <dgm:pt modelId="{F316BCD6-B1D1-414B-B68E-E687EAFDD140}" type="parTrans" cxnId="{2C6B9FB6-B675-4AFD-9DE3-D83757BF3C7D}">
      <dgm:prSet/>
      <dgm:spPr/>
      <dgm:t>
        <a:bodyPr/>
        <a:lstStyle/>
        <a:p>
          <a:endParaRPr lang="en-US"/>
        </a:p>
      </dgm:t>
    </dgm:pt>
    <dgm:pt modelId="{275B49EE-6503-4060-9F26-FEC467C026D3}" type="sibTrans" cxnId="{2C6B9FB6-B675-4AFD-9DE3-D83757BF3C7D}">
      <dgm:prSet/>
      <dgm:spPr/>
      <dgm:t>
        <a:bodyPr/>
        <a:lstStyle/>
        <a:p>
          <a:endParaRPr lang="en-US" dirty="0"/>
        </a:p>
      </dgm:t>
    </dgm:pt>
    <dgm:pt modelId="{70BDAAB3-F555-44CA-AB0D-CED940EAA848}">
      <dgm:prSet phldrT="[Text]" custT="1"/>
      <dgm:spPr/>
      <dgm:t>
        <a:bodyPr/>
        <a:lstStyle/>
        <a:p>
          <a:r>
            <a:rPr lang="en-US" sz="2000" b="1" dirty="0">
              <a:solidFill>
                <a:schemeClr val="accent1"/>
              </a:solidFill>
            </a:rPr>
            <a:t>Increase Access to Education</a:t>
          </a:r>
        </a:p>
      </dgm:t>
    </dgm:pt>
    <dgm:pt modelId="{4B8C6DA1-5B2D-43F1-BF27-53B2DF0AB5BB}" type="parTrans" cxnId="{2DC29F3F-AC19-4CD9-AEE6-CBA611D0D0F2}">
      <dgm:prSet/>
      <dgm:spPr/>
      <dgm:t>
        <a:bodyPr/>
        <a:lstStyle/>
        <a:p>
          <a:endParaRPr lang="en-US"/>
        </a:p>
      </dgm:t>
    </dgm:pt>
    <dgm:pt modelId="{75A27F22-7E5F-42AB-888E-158FB99A7BDF}" type="sibTrans" cxnId="{2DC29F3F-AC19-4CD9-AEE6-CBA611D0D0F2}">
      <dgm:prSet/>
      <dgm:spPr/>
      <dgm:t>
        <a:bodyPr/>
        <a:lstStyle/>
        <a:p>
          <a:endParaRPr lang="en-US"/>
        </a:p>
      </dgm:t>
    </dgm:pt>
    <dgm:pt modelId="{4C763293-6F7F-4511-BF3D-1D62898C4AFF}">
      <dgm:prSet phldrT="[Text]" custT="1"/>
      <dgm:spPr/>
      <dgm:t>
        <a:bodyPr/>
        <a:lstStyle/>
        <a:p>
          <a:r>
            <a:rPr lang="en-US" sz="1300" b="1" dirty="0">
              <a:solidFill>
                <a:schemeClr val="tx1"/>
              </a:solidFill>
            </a:rPr>
            <a:t>Workforce</a:t>
          </a:r>
          <a:r>
            <a:rPr lang="en-US" sz="1200" b="1" dirty="0">
              <a:solidFill>
                <a:schemeClr val="tx1"/>
              </a:solidFill>
            </a:rPr>
            <a:t> </a:t>
          </a:r>
          <a:r>
            <a:rPr lang="en-US" sz="1300" b="1" dirty="0">
              <a:solidFill>
                <a:schemeClr val="tx1"/>
              </a:solidFill>
            </a:rPr>
            <a:t>Investment</a:t>
          </a:r>
        </a:p>
      </dgm:t>
    </dgm:pt>
    <dgm:pt modelId="{FA3EC432-54F9-4B9A-AB76-B0A9295B5882}" type="parTrans" cxnId="{130369CF-075A-4909-957F-CF02557483C0}">
      <dgm:prSet/>
      <dgm:spPr/>
      <dgm:t>
        <a:bodyPr/>
        <a:lstStyle/>
        <a:p>
          <a:endParaRPr lang="en-US"/>
        </a:p>
      </dgm:t>
    </dgm:pt>
    <dgm:pt modelId="{3D3A1E21-88C2-4376-97B9-B96AF4335D7C}" type="sibTrans" cxnId="{130369CF-075A-4909-957F-CF02557483C0}">
      <dgm:prSet custT="1"/>
      <dgm:spPr/>
      <dgm:t>
        <a:bodyPr/>
        <a:lstStyle/>
        <a:p>
          <a:endParaRPr lang="en-US" sz="8000" dirty="0"/>
        </a:p>
      </dgm:t>
    </dgm:pt>
    <dgm:pt modelId="{6092CDCE-AEB1-4E57-AC24-E8CDEF7B9F25}">
      <dgm:prSet phldrT="[Text]" custT="1"/>
      <dgm:spPr/>
      <dgm:t>
        <a:bodyPr/>
        <a:lstStyle/>
        <a:p>
          <a:pPr algn="ctr"/>
          <a:r>
            <a:rPr lang="en-US" sz="2000" b="1" dirty="0">
              <a:solidFill>
                <a:schemeClr val="accent1"/>
              </a:solidFill>
            </a:rPr>
            <a:t>Increase Prosperity of Workers and Employers</a:t>
          </a:r>
        </a:p>
      </dgm:t>
    </dgm:pt>
    <dgm:pt modelId="{330DCED4-2211-45E7-8BE9-9F55A290B5DF}" type="parTrans" cxnId="{A81E7CFA-5704-49AF-905D-ACFBBF6AB582}">
      <dgm:prSet/>
      <dgm:spPr/>
      <dgm:t>
        <a:bodyPr/>
        <a:lstStyle/>
        <a:p>
          <a:endParaRPr lang="en-US"/>
        </a:p>
      </dgm:t>
    </dgm:pt>
    <dgm:pt modelId="{E14FDF34-EDE7-4074-A232-F6951AB2A716}" type="sibTrans" cxnId="{A81E7CFA-5704-49AF-905D-ACFBBF6AB582}">
      <dgm:prSet/>
      <dgm:spPr/>
      <dgm:t>
        <a:bodyPr/>
        <a:lstStyle/>
        <a:p>
          <a:endParaRPr lang="en-US"/>
        </a:p>
      </dgm:t>
    </dgm:pt>
    <dgm:pt modelId="{4492AD8A-4BE0-4632-AA4B-0ABE99A54622}">
      <dgm:prSet phldrT="[Text]" custT="1"/>
      <dgm:spPr/>
      <dgm:t>
        <a:bodyPr/>
        <a:lstStyle/>
        <a:p>
          <a:r>
            <a:rPr lang="en-US" sz="1300" b="1" dirty="0" smtClean="0">
              <a:solidFill>
                <a:schemeClr val="tx1"/>
              </a:solidFill>
            </a:rPr>
            <a:t>Economic    Development</a:t>
          </a:r>
          <a:endParaRPr lang="en-US" sz="1300" b="1" dirty="0">
            <a:solidFill>
              <a:schemeClr val="tx1"/>
            </a:solidFill>
          </a:endParaRPr>
        </a:p>
      </dgm:t>
    </dgm:pt>
    <dgm:pt modelId="{D31C9852-AA2F-4C4E-A38F-A3A91CAE1B40}" type="parTrans" cxnId="{13E9B242-FA67-4BEE-B29E-32E3C46D04C7}">
      <dgm:prSet/>
      <dgm:spPr/>
      <dgm:t>
        <a:bodyPr/>
        <a:lstStyle/>
        <a:p>
          <a:endParaRPr lang="en-US"/>
        </a:p>
      </dgm:t>
    </dgm:pt>
    <dgm:pt modelId="{BFD502D6-F2F0-44CB-B9D9-B68C34E9A003}" type="sibTrans" cxnId="{13E9B242-FA67-4BEE-B29E-32E3C46D04C7}">
      <dgm:prSet/>
      <dgm:spPr/>
      <dgm:t>
        <a:bodyPr/>
        <a:lstStyle/>
        <a:p>
          <a:endParaRPr lang="en-US" dirty="0"/>
        </a:p>
      </dgm:t>
    </dgm:pt>
    <dgm:pt modelId="{EBF45AC5-3409-4CE2-AE21-D37E0663829E}">
      <dgm:prSet phldrT="[Text]" custT="1"/>
      <dgm:spPr/>
      <dgm:t>
        <a:bodyPr/>
        <a:lstStyle/>
        <a:p>
          <a:r>
            <a:rPr lang="en-US" sz="2000" b="1" dirty="0">
              <a:solidFill>
                <a:schemeClr val="accent1"/>
              </a:solidFill>
            </a:rPr>
            <a:t>Enhance Productivity and Competitiveness</a:t>
          </a:r>
        </a:p>
      </dgm:t>
    </dgm:pt>
    <dgm:pt modelId="{F19C6592-A290-422C-97E4-A334F4492FFC}" type="parTrans" cxnId="{CA0470DB-15A0-435E-B2C5-C948357A6447}">
      <dgm:prSet/>
      <dgm:spPr/>
      <dgm:t>
        <a:bodyPr/>
        <a:lstStyle/>
        <a:p>
          <a:endParaRPr lang="en-US"/>
        </a:p>
      </dgm:t>
    </dgm:pt>
    <dgm:pt modelId="{70812AE3-ECDD-4A08-8637-DC0F58A78E33}" type="sibTrans" cxnId="{CA0470DB-15A0-435E-B2C5-C948357A6447}">
      <dgm:prSet/>
      <dgm:spPr/>
      <dgm:t>
        <a:bodyPr/>
        <a:lstStyle/>
        <a:p>
          <a:endParaRPr lang="en-US"/>
        </a:p>
      </dgm:t>
    </dgm:pt>
    <dgm:pt modelId="{D76AC8D7-0B5C-4DC9-955C-D6E8576BD319}" type="pres">
      <dgm:prSet presAssocID="{97378A38-47BD-49F3-8CED-7D9F627EF701}" presName="Name0" presStyleCnt="0">
        <dgm:presLayoutVars>
          <dgm:chMax/>
          <dgm:chPref/>
          <dgm:dir/>
          <dgm:animLvl val="lvl"/>
        </dgm:presLayoutVars>
      </dgm:prSet>
      <dgm:spPr/>
      <dgm:t>
        <a:bodyPr/>
        <a:lstStyle/>
        <a:p>
          <a:endParaRPr lang="en-US"/>
        </a:p>
      </dgm:t>
    </dgm:pt>
    <dgm:pt modelId="{8F8E3AFD-9E47-4C98-9F4D-3AFC5919385F}" type="pres">
      <dgm:prSet presAssocID="{F7DB57A0-412E-4475-8581-6EE7431DCB90}" presName="composite" presStyleCnt="0"/>
      <dgm:spPr/>
    </dgm:pt>
    <dgm:pt modelId="{E7AE7F3C-BC95-4219-BF29-8576EA649F95}" type="pres">
      <dgm:prSet presAssocID="{F7DB57A0-412E-4475-8581-6EE7431DCB90}" presName="Parent1" presStyleLbl="node1" presStyleIdx="0" presStyleCnt="6" custScaleX="534472" custScaleY="463061" custLinFactX="25238" custLinFactNeighborX="100000" custLinFactNeighborY="67818">
        <dgm:presLayoutVars>
          <dgm:chMax val="1"/>
          <dgm:chPref val="1"/>
          <dgm:bulletEnabled val="1"/>
        </dgm:presLayoutVars>
      </dgm:prSet>
      <dgm:spPr/>
      <dgm:t>
        <a:bodyPr/>
        <a:lstStyle/>
        <a:p>
          <a:endParaRPr lang="en-US"/>
        </a:p>
      </dgm:t>
    </dgm:pt>
    <dgm:pt modelId="{B5DE4642-66E6-4ABE-AF31-0CCA7C81207F}" type="pres">
      <dgm:prSet presAssocID="{F7DB57A0-412E-4475-8581-6EE7431DCB90}" presName="Childtext1" presStyleLbl="revTx" presStyleIdx="0" presStyleCnt="3" custScaleX="437569" custScaleY="444933" custLinFactX="400000" custLinFactNeighborX="461362" custLinFactNeighborY="31239">
        <dgm:presLayoutVars>
          <dgm:chMax val="0"/>
          <dgm:chPref val="0"/>
          <dgm:bulletEnabled val="1"/>
        </dgm:presLayoutVars>
      </dgm:prSet>
      <dgm:spPr/>
      <dgm:t>
        <a:bodyPr/>
        <a:lstStyle/>
        <a:p>
          <a:endParaRPr lang="en-US"/>
        </a:p>
      </dgm:t>
    </dgm:pt>
    <dgm:pt modelId="{BB9C7FBF-26F0-4D96-8182-96D877A8694A}" type="pres">
      <dgm:prSet presAssocID="{F7DB57A0-412E-4475-8581-6EE7431DCB90}" presName="BalanceSpacing" presStyleCnt="0"/>
      <dgm:spPr/>
    </dgm:pt>
    <dgm:pt modelId="{FD010D64-4314-4AEF-AC3F-8F50D76A16A3}" type="pres">
      <dgm:prSet presAssocID="{F7DB57A0-412E-4475-8581-6EE7431DCB90}" presName="BalanceSpacing1" presStyleCnt="0"/>
      <dgm:spPr/>
    </dgm:pt>
    <dgm:pt modelId="{5C69FC1B-F712-4B40-81EB-0BFCB76722C6}" type="pres">
      <dgm:prSet presAssocID="{275B49EE-6503-4060-9F26-FEC467C026D3}" presName="Accent1Text" presStyleLbl="node1" presStyleIdx="1" presStyleCnt="6" custScaleX="530035" custScaleY="427049" custLinFactX="-100000" custLinFactNeighborX="-136876" custLinFactNeighborY="92026"/>
      <dgm:spPr/>
      <dgm:t>
        <a:bodyPr/>
        <a:lstStyle/>
        <a:p>
          <a:endParaRPr lang="en-US"/>
        </a:p>
      </dgm:t>
    </dgm:pt>
    <dgm:pt modelId="{4A3C67D9-6C20-4785-A214-8535970F5DA9}" type="pres">
      <dgm:prSet presAssocID="{275B49EE-6503-4060-9F26-FEC467C026D3}" presName="spaceBetweenRectangles" presStyleCnt="0"/>
      <dgm:spPr/>
    </dgm:pt>
    <dgm:pt modelId="{1304B7A1-1ED4-46EC-A937-D9E8F0CECC9D}" type="pres">
      <dgm:prSet presAssocID="{4C763293-6F7F-4511-BF3D-1D62898C4AFF}" presName="composite" presStyleCnt="0"/>
      <dgm:spPr/>
    </dgm:pt>
    <dgm:pt modelId="{E86261F6-F64E-458A-A01D-8BE50DC469DB}" type="pres">
      <dgm:prSet presAssocID="{4C763293-6F7F-4511-BF3D-1D62898C4AFF}" presName="Parent1" presStyleLbl="node1" presStyleIdx="2" presStyleCnt="6" custScaleX="549935" custScaleY="483850" custLinFactX="-100000" custLinFactNeighborX="-107312" custLinFactNeighborY="30090">
        <dgm:presLayoutVars>
          <dgm:chMax val="1"/>
          <dgm:chPref val="1"/>
          <dgm:bulletEnabled val="1"/>
        </dgm:presLayoutVars>
      </dgm:prSet>
      <dgm:spPr/>
      <dgm:t>
        <a:bodyPr/>
        <a:lstStyle/>
        <a:p>
          <a:endParaRPr lang="en-US"/>
        </a:p>
      </dgm:t>
    </dgm:pt>
    <dgm:pt modelId="{30573DB9-E38D-46A1-AAE5-C72662E880DE}" type="pres">
      <dgm:prSet presAssocID="{4C763293-6F7F-4511-BF3D-1D62898C4AFF}" presName="Childtext1" presStyleLbl="revTx" presStyleIdx="1" presStyleCnt="3" custScaleX="583468" custScaleY="583956" custLinFactX="-482544" custLinFactNeighborX="-500000" custLinFactNeighborY="87037">
        <dgm:presLayoutVars>
          <dgm:chMax val="0"/>
          <dgm:chPref val="0"/>
          <dgm:bulletEnabled val="1"/>
        </dgm:presLayoutVars>
      </dgm:prSet>
      <dgm:spPr/>
      <dgm:t>
        <a:bodyPr/>
        <a:lstStyle/>
        <a:p>
          <a:endParaRPr lang="en-US"/>
        </a:p>
      </dgm:t>
    </dgm:pt>
    <dgm:pt modelId="{58A21201-80C2-45D4-8ED6-60BE63F4ADF2}" type="pres">
      <dgm:prSet presAssocID="{4C763293-6F7F-4511-BF3D-1D62898C4AFF}" presName="BalanceSpacing" presStyleCnt="0"/>
      <dgm:spPr/>
    </dgm:pt>
    <dgm:pt modelId="{BB9E47BE-8421-4666-9815-E3ADDB830905}" type="pres">
      <dgm:prSet presAssocID="{4C763293-6F7F-4511-BF3D-1D62898C4AFF}" presName="BalanceSpacing1" presStyleCnt="0"/>
      <dgm:spPr/>
    </dgm:pt>
    <dgm:pt modelId="{616B9D07-A3D4-4ACD-BAC0-D2B1ADD87DC4}" type="pres">
      <dgm:prSet presAssocID="{3D3A1E21-88C2-4376-97B9-B96AF4335D7C}" presName="Accent1Text" presStyleLbl="node1" presStyleIdx="3" presStyleCnt="6" custScaleX="529066" custScaleY="409591" custLinFactX="47628" custLinFactNeighborX="100000" custLinFactNeighborY="30090"/>
      <dgm:spPr/>
      <dgm:t>
        <a:bodyPr/>
        <a:lstStyle/>
        <a:p>
          <a:endParaRPr lang="en-US"/>
        </a:p>
      </dgm:t>
    </dgm:pt>
    <dgm:pt modelId="{7ACA8E45-E7F4-4F7E-9568-097AFC3D0340}" type="pres">
      <dgm:prSet presAssocID="{3D3A1E21-88C2-4376-97B9-B96AF4335D7C}" presName="spaceBetweenRectangles" presStyleCnt="0"/>
      <dgm:spPr/>
    </dgm:pt>
    <dgm:pt modelId="{CB3E8F79-8DC8-4C1C-B980-5AA45FF90C38}" type="pres">
      <dgm:prSet presAssocID="{4492AD8A-4BE0-4632-AA4B-0ABE99A54622}" presName="composite" presStyleCnt="0"/>
      <dgm:spPr/>
    </dgm:pt>
    <dgm:pt modelId="{A09FE741-E1C9-4C7B-B8FD-DFBA2B0F2B34}" type="pres">
      <dgm:prSet presAssocID="{4492AD8A-4BE0-4632-AA4B-0ABE99A54622}" presName="Parent1" presStyleLbl="node1" presStyleIdx="4" presStyleCnt="6" custScaleX="647579" custScaleY="542821" custLinFactX="100000" custLinFactNeighborX="192954" custLinFactNeighborY="11">
        <dgm:presLayoutVars>
          <dgm:chMax val="1"/>
          <dgm:chPref val="1"/>
          <dgm:bulletEnabled val="1"/>
        </dgm:presLayoutVars>
      </dgm:prSet>
      <dgm:spPr/>
      <dgm:t>
        <a:bodyPr/>
        <a:lstStyle/>
        <a:p>
          <a:endParaRPr lang="en-US"/>
        </a:p>
      </dgm:t>
    </dgm:pt>
    <dgm:pt modelId="{13F93DA6-4A5E-4420-8149-D9BFC16426BA}" type="pres">
      <dgm:prSet presAssocID="{4492AD8A-4BE0-4632-AA4B-0ABE99A54622}" presName="Childtext1" presStyleLbl="revTx" presStyleIdx="2" presStyleCnt="3" custScaleX="636265" custScaleY="622954" custLinFactX="500000" custLinFactNeighborX="575911" custLinFactNeighborY="-49840">
        <dgm:presLayoutVars>
          <dgm:chMax val="0"/>
          <dgm:chPref val="0"/>
          <dgm:bulletEnabled val="1"/>
        </dgm:presLayoutVars>
      </dgm:prSet>
      <dgm:spPr/>
      <dgm:t>
        <a:bodyPr/>
        <a:lstStyle/>
        <a:p>
          <a:endParaRPr lang="en-US"/>
        </a:p>
      </dgm:t>
    </dgm:pt>
    <dgm:pt modelId="{BD78A5BE-C68E-47EF-8E9B-C41376AE94A5}" type="pres">
      <dgm:prSet presAssocID="{4492AD8A-4BE0-4632-AA4B-0ABE99A54622}" presName="BalanceSpacing" presStyleCnt="0"/>
      <dgm:spPr/>
    </dgm:pt>
    <dgm:pt modelId="{A88A38B3-E957-4177-9511-89EDD4A50687}" type="pres">
      <dgm:prSet presAssocID="{4492AD8A-4BE0-4632-AA4B-0ABE99A54622}" presName="BalanceSpacing1" presStyleCnt="0"/>
      <dgm:spPr/>
    </dgm:pt>
    <dgm:pt modelId="{0816DEDC-D951-46D5-9DAB-D9A6D9D33281}" type="pres">
      <dgm:prSet presAssocID="{BFD502D6-F2F0-44CB-B9D9-B68C34E9A003}" presName="Accent1Text" presStyleLbl="node1" presStyleIdx="5" presStyleCnt="6" custScaleX="585023" custScaleY="542414" custLinFactX="-56431" custLinFactNeighborX="-100000" custLinFactNeighborY="5959"/>
      <dgm:spPr/>
      <dgm:t>
        <a:bodyPr/>
        <a:lstStyle/>
        <a:p>
          <a:endParaRPr lang="en-US"/>
        </a:p>
      </dgm:t>
    </dgm:pt>
  </dgm:ptLst>
  <dgm:cxnLst>
    <dgm:cxn modelId="{BE9A4C9D-6394-42FE-9E23-5EB9D29A5110}" type="presOf" srcId="{6092CDCE-AEB1-4E57-AC24-E8CDEF7B9F25}" destId="{30573DB9-E38D-46A1-AAE5-C72662E880DE}" srcOrd="0" destOrd="0" presId="urn:microsoft.com/office/officeart/2008/layout/AlternatingHexagons"/>
    <dgm:cxn modelId="{91B8C4DB-55C1-4395-99D6-6F7A53ED8D12}" type="presOf" srcId="{3D3A1E21-88C2-4376-97B9-B96AF4335D7C}" destId="{616B9D07-A3D4-4ACD-BAC0-D2B1ADD87DC4}" srcOrd="0" destOrd="0" presId="urn:microsoft.com/office/officeart/2008/layout/AlternatingHexagons"/>
    <dgm:cxn modelId="{000DDB5A-4921-4E99-A64C-60606C9E6FB3}" type="presOf" srcId="{F7DB57A0-412E-4475-8581-6EE7431DCB90}" destId="{E7AE7F3C-BC95-4219-BF29-8576EA649F95}" srcOrd="0" destOrd="0" presId="urn:microsoft.com/office/officeart/2008/layout/AlternatingHexagons"/>
    <dgm:cxn modelId="{1EDEE019-2E2E-43EB-BE3F-78A1F057EEF0}" type="presOf" srcId="{4492AD8A-4BE0-4632-AA4B-0ABE99A54622}" destId="{A09FE741-E1C9-4C7B-B8FD-DFBA2B0F2B34}" srcOrd="0" destOrd="0" presId="urn:microsoft.com/office/officeart/2008/layout/AlternatingHexagons"/>
    <dgm:cxn modelId="{13E9B242-FA67-4BEE-B29E-32E3C46D04C7}" srcId="{97378A38-47BD-49F3-8CED-7D9F627EF701}" destId="{4492AD8A-4BE0-4632-AA4B-0ABE99A54622}" srcOrd="2" destOrd="0" parTransId="{D31C9852-AA2F-4C4E-A38F-A3A91CAE1B40}" sibTransId="{BFD502D6-F2F0-44CB-B9D9-B68C34E9A003}"/>
    <dgm:cxn modelId="{F61B676B-4121-4F64-9EC6-EE483D8CE784}" type="presOf" srcId="{4C763293-6F7F-4511-BF3D-1D62898C4AFF}" destId="{E86261F6-F64E-458A-A01D-8BE50DC469DB}" srcOrd="0" destOrd="0" presId="urn:microsoft.com/office/officeart/2008/layout/AlternatingHexagons"/>
    <dgm:cxn modelId="{F480A71F-0158-4C1F-BEE6-4C145033D441}" type="presOf" srcId="{70BDAAB3-F555-44CA-AB0D-CED940EAA848}" destId="{B5DE4642-66E6-4ABE-AF31-0CCA7C81207F}" srcOrd="0" destOrd="0" presId="urn:microsoft.com/office/officeart/2008/layout/AlternatingHexagons"/>
    <dgm:cxn modelId="{A81E7CFA-5704-49AF-905D-ACFBBF6AB582}" srcId="{4C763293-6F7F-4511-BF3D-1D62898C4AFF}" destId="{6092CDCE-AEB1-4E57-AC24-E8CDEF7B9F25}" srcOrd="0" destOrd="0" parTransId="{330DCED4-2211-45E7-8BE9-9F55A290B5DF}" sibTransId="{E14FDF34-EDE7-4074-A232-F6951AB2A716}"/>
    <dgm:cxn modelId="{2C6B9FB6-B675-4AFD-9DE3-D83757BF3C7D}" srcId="{97378A38-47BD-49F3-8CED-7D9F627EF701}" destId="{F7DB57A0-412E-4475-8581-6EE7431DCB90}" srcOrd="0" destOrd="0" parTransId="{F316BCD6-B1D1-414B-B68E-E687EAFDD140}" sibTransId="{275B49EE-6503-4060-9F26-FEC467C026D3}"/>
    <dgm:cxn modelId="{CA0470DB-15A0-435E-B2C5-C948357A6447}" srcId="{4492AD8A-4BE0-4632-AA4B-0ABE99A54622}" destId="{EBF45AC5-3409-4CE2-AE21-D37E0663829E}" srcOrd="0" destOrd="0" parTransId="{F19C6592-A290-422C-97E4-A334F4492FFC}" sibTransId="{70812AE3-ECDD-4A08-8637-DC0F58A78E33}"/>
    <dgm:cxn modelId="{130369CF-075A-4909-957F-CF02557483C0}" srcId="{97378A38-47BD-49F3-8CED-7D9F627EF701}" destId="{4C763293-6F7F-4511-BF3D-1D62898C4AFF}" srcOrd="1" destOrd="0" parTransId="{FA3EC432-54F9-4B9A-AB76-B0A9295B5882}" sibTransId="{3D3A1E21-88C2-4376-97B9-B96AF4335D7C}"/>
    <dgm:cxn modelId="{2DC29F3F-AC19-4CD9-AEE6-CBA611D0D0F2}" srcId="{F7DB57A0-412E-4475-8581-6EE7431DCB90}" destId="{70BDAAB3-F555-44CA-AB0D-CED940EAA848}" srcOrd="0" destOrd="0" parTransId="{4B8C6DA1-5B2D-43F1-BF27-53B2DF0AB5BB}" sibTransId="{75A27F22-7E5F-42AB-888E-158FB99A7BDF}"/>
    <dgm:cxn modelId="{30EED8F0-794D-419F-9164-E51071AC8D1F}" type="presOf" srcId="{EBF45AC5-3409-4CE2-AE21-D37E0663829E}" destId="{13F93DA6-4A5E-4420-8149-D9BFC16426BA}" srcOrd="0" destOrd="0" presId="urn:microsoft.com/office/officeart/2008/layout/AlternatingHexagons"/>
    <dgm:cxn modelId="{F0B7655A-8288-4017-85B3-4CA2F5CA4F4E}" type="presOf" srcId="{BFD502D6-F2F0-44CB-B9D9-B68C34E9A003}" destId="{0816DEDC-D951-46D5-9DAB-D9A6D9D33281}" srcOrd="0" destOrd="0" presId="urn:microsoft.com/office/officeart/2008/layout/AlternatingHexagons"/>
    <dgm:cxn modelId="{223BA5BB-3FC5-496B-99BF-A7074D93BFEC}" type="presOf" srcId="{97378A38-47BD-49F3-8CED-7D9F627EF701}" destId="{D76AC8D7-0B5C-4DC9-955C-D6E8576BD319}" srcOrd="0" destOrd="0" presId="urn:microsoft.com/office/officeart/2008/layout/AlternatingHexagons"/>
    <dgm:cxn modelId="{4A31629F-1254-4A2A-8410-76C12FB727B7}" type="presOf" srcId="{275B49EE-6503-4060-9F26-FEC467C026D3}" destId="{5C69FC1B-F712-4B40-81EB-0BFCB76722C6}" srcOrd="0" destOrd="0" presId="urn:microsoft.com/office/officeart/2008/layout/AlternatingHexagons"/>
    <dgm:cxn modelId="{190ECB48-8C5F-49CE-80CE-505ACC0ECB17}" type="presParOf" srcId="{D76AC8D7-0B5C-4DC9-955C-D6E8576BD319}" destId="{8F8E3AFD-9E47-4C98-9F4D-3AFC5919385F}" srcOrd="0" destOrd="0" presId="urn:microsoft.com/office/officeart/2008/layout/AlternatingHexagons"/>
    <dgm:cxn modelId="{65B00966-54CA-4684-8AA5-1E37B3D881D5}" type="presParOf" srcId="{8F8E3AFD-9E47-4C98-9F4D-3AFC5919385F}" destId="{E7AE7F3C-BC95-4219-BF29-8576EA649F95}" srcOrd="0" destOrd="0" presId="urn:microsoft.com/office/officeart/2008/layout/AlternatingHexagons"/>
    <dgm:cxn modelId="{2F998AC9-3FD3-47A8-9ACD-E0173A1D6493}" type="presParOf" srcId="{8F8E3AFD-9E47-4C98-9F4D-3AFC5919385F}" destId="{B5DE4642-66E6-4ABE-AF31-0CCA7C81207F}" srcOrd="1" destOrd="0" presId="urn:microsoft.com/office/officeart/2008/layout/AlternatingHexagons"/>
    <dgm:cxn modelId="{B6CA34DF-4482-4338-A994-B4E81ED0C9DC}" type="presParOf" srcId="{8F8E3AFD-9E47-4C98-9F4D-3AFC5919385F}" destId="{BB9C7FBF-26F0-4D96-8182-96D877A8694A}" srcOrd="2" destOrd="0" presId="urn:microsoft.com/office/officeart/2008/layout/AlternatingHexagons"/>
    <dgm:cxn modelId="{8496B0D9-621D-4C20-80FC-4D97BEBE6FA5}" type="presParOf" srcId="{8F8E3AFD-9E47-4C98-9F4D-3AFC5919385F}" destId="{FD010D64-4314-4AEF-AC3F-8F50D76A16A3}" srcOrd="3" destOrd="0" presId="urn:microsoft.com/office/officeart/2008/layout/AlternatingHexagons"/>
    <dgm:cxn modelId="{1A080F16-C04E-4E48-9C47-A650360E8D06}" type="presParOf" srcId="{8F8E3AFD-9E47-4C98-9F4D-3AFC5919385F}" destId="{5C69FC1B-F712-4B40-81EB-0BFCB76722C6}" srcOrd="4" destOrd="0" presId="urn:microsoft.com/office/officeart/2008/layout/AlternatingHexagons"/>
    <dgm:cxn modelId="{33FD86EF-9839-440F-871A-209EEB6CA7BA}" type="presParOf" srcId="{D76AC8D7-0B5C-4DC9-955C-D6E8576BD319}" destId="{4A3C67D9-6C20-4785-A214-8535970F5DA9}" srcOrd="1" destOrd="0" presId="urn:microsoft.com/office/officeart/2008/layout/AlternatingHexagons"/>
    <dgm:cxn modelId="{6FD2F208-5BF5-4F06-A1CE-F38AF40EA336}" type="presParOf" srcId="{D76AC8D7-0B5C-4DC9-955C-D6E8576BD319}" destId="{1304B7A1-1ED4-46EC-A937-D9E8F0CECC9D}" srcOrd="2" destOrd="0" presId="urn:microsoft.com/office/officeart/2008/layout/AlternatingHexagons"/>
    <dgm:cxn modelId="{FD117E32-A71E-4873-AFD3-237B781ABFCD}" type="presParOf" srcId="{1304B7A1-1ED4-46EC-A937-D9E8F0CECC9D}" destId="{E86261F6-F64E-458A-A01D-8BE50DC469DB}" srcOrd="0" destOrd="0" presId="urn:microsoft.com/office/officeart/2008/layout/AlternatingHexagons"/>
    <dgm:cxn modelId="{835E4193-4592-41BB-BD86-C071877E86C4}" type="presParOf" srcId="{1304B7A1-1ED4-46EC-A937-D9E8F0CECC9D}" destId="{30573DB9-E38D-46A1-AAE5-C72662E880DE}" srcOrd="1" destOrd="0" presId="urn:microsoft.com/office/officeart/2008/layout/AlternatingHexagons"/>
    <dgm:cxn modelId="{50B03F2D-34F6-4297-BDFB-3E8288150FC6}" type="presParOf" srcId="{1304B7A1-1ED4-46EC-A937-D9E8F0CECC9D}" destId="{58A21201-80C2-45D4-8ED6-60BE63F4ADF2}" srcOrd="2" destOrd="0" presId="urn:microsoft.com/office/officeart/2008/layout/AlternatingHexagons"/>
    <dgm:cxn modelId="{B24F5EB2-6A04-45C8-B047-5ADDA8440316}" type="presParOf" srcId="{1304B7A1-1ED4-46EC-A937-D9E8F0CECC9D}" destId="{BB9E47BE-8421-4666-9815-E3ADDB830905}" srcOrd="3" destOrd="0" presId="urn:microsoft.com/office/officeart/2008/layout/AlternatingHexagons"/>
    <dgm:cxn modelId="{CBD87C49-A9F0-49C7-A700-7D49B00AD32D}" type="presParOf" srcId="{1304B7A1-1ED4-46EC-A937-D9E8F0CECC9D}" destId="{616B9D07-A3D4-4ACD-BAC0-D2B1ADD87DC4}" srcOrd="4" destOrd="0" presId="urn:microsoft.com/office/officeart/2008/layout/AlternatingHexagons"/>
    <dgm:cxn modelId="{DC484E42-6FE2-41A6-9562-A4A2F147610C}" type="presParOf" srcId="{D76AC8D7-0B5C-4DC9-955C-D6E8576BD319}" destId="{7ACA8E45-E7F4-4F7E-9568-097AFC3D0340}" srcOrd="3" destOrd="0" presId="urn:microsoft.com/office/officeart/2008/layout/AlternatingHexagons"/>
    <dgm:cxn modelId="{F4806493-26A5-4E98-9BFF-96A60FE70F3E}" type="presParOf" srcId="{D76AC8D7-0B5C-4DC9-955C-D6E8576BD319}" destId="{CB3E8F79-8DC8-4C1C-B980-5AA45FF90C38}" srcOrd="4" destOrd="0" presId="urn:microsoft.com/office/officeart/2008/layout/AlternatingHexagons"/>
    <dgm:cxn modelId="{3272887E-6890-46C4-877C-E07C6BB41FC5}" type="presParOf" srcId="{CB3E8F79-8DC8-4C1C-B980-5AA45FF90C38}" destId="{A09FE741-E1C9-4C7B-B8FD-DFBA2B0F2B34}" srcOrd="0" destOrd="0" presId="urn:microsoft.com/office/officeart/2008/layout/AlternatingHexagons"/>
    <dgm:cxn modelId="{BAD4A86B-CD31-477C-8C78-79ECFDC816FB}" type="presParOf" srcId="{CB3E8F79-8DC8-4C1C-B980-5AA45FF90C38}" destId="{13F93DA6-4A5E-4420-8149-D9BFC16426BA}" srcOrd="1" destOrd="0" presId="urn:microsoft.com/office/officeart/2008/layout/AlternatingHexagons"/>
    <dgm:cxn modelId="{E50F76F1-7CF5-4C06-AF8C-DD056FD89AC6}" type="presParOf" srcId="{CB3E8F79-8DC8-4C1C-B980-5AA45FF90C38}" destId="{BD78A5BE-C68E-47EF-8E9B-C41376AE94A5}" srcOrd="2" destOrd="0" presId="urn:microsoft.com/office/officeart/2008/layout/AlternatingHexagons"/>
    <dgm:cxn modelId="{CC53129C-D2BF-411D-9499-E41200278774}" type="presParOf" srcId="{CB3E8F79-8DC8-4C1C-B980-5AA45FF90C38}" destId="{A88A38B3-E957-4177-9511-89EDD4A50687}" srcOrd="3" destOrd="0" presId="urn:microsoft.com/office/officeart/2008/layout/AlternatingHexagons"/>
    <dgm:cxn modelId="{410BC210-E323-45C2-B1A8-53272829F63E}" type="presParOf" srcId="{CB3E8F79-8DC8-4C1C-B980-5AA45FF90C38}" destId="{0816DEDC-D951-46D5-9DAB-D9A6D9D33281}"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3E821DEC-E9CD-4090-A51C-E97155483FAC}" type="datetimeFigureOut">
              <a:rPr lang="en-US" smtClean="0"/>
              <a:t>9/23/2019</a:t>
            </a:fld>
            <a:endParaRPr lang="en-US" dirty="0"/>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5E4D813B-9C52-4C19-99B6-CED60B1C75A3}" type="slidenum">
              <a:rPr lang="en-US" smtClean="0"/>
              <a:t>‹#›</a:t>
            </a:fld>
            <a:endParaRPr lang="en-US" dirty="0"/>
          </a:p>
        </p:txBody>
      </p:sp>
    </p:spTree>
    <p:extLst>
      <p:ext uri="{BB962C8B-B14F-4D97-AF65-F5344CB8AC3E}">
        <p14:creationId xmlns:p14="http://schemas.microsoft.com/office/powerpoint/2010/main" val="1336754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 PLACEHOLDER</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
        <p:nvSpPr>
          <p:cNvPr id="9" name="Title 1"/>
          <p:cNvSpPr txBox="1">
            <a:spLocks/>
          </p:cNvSpPr>
          <p:nvPr userDrawn="1"/>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Click to edit Master sub title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04431" y="1855490"/>
            <a:ext cx="2441311"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209570"/>
            <a:ext cx="2989287" cy="1645920"/>
          </a:xfrm>
          <a:prstGeom prst="rect">
            <a:avLst/>
          </a:prstGeom>
        </p:spPr>
      </p:pic>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9/23/2019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llinoisjoblink.com/" TargetMode="External"/><Relationship Id="rId2" Type="http://schemas.openxmlformats.org/officeDocument/2006/relationships/hyperlink" Target="http://www.ides.illinois.gov/"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illinoisjoblink.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lcc.edu/wp-content/uploads/2014/09/LLCC-District-526-map.jpg"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http://www.fafsa.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lcc.edu/financial-aid"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http://www.llcc.edu/getting-starte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mailto:bob.howard@llcc.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mailto:thomas.spears@llcc.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mailto:Mac.Warren@llcc.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llinoisjoblink.com/" TargetMode="External"/><Relationship Id="rId2" Type="http://schemas.openxmlformats.org/officeDocument/2006/relationships/hyperlink" Target="http://www.worknet20.org/" TargetMode="External"/><Relationship Id="rId1" Type="http://schemas.openxmlformats.org/officeDocument/2006/relationships/slideLayout" Target="../slideLayouts/slideLayout2.xml"/><Relationship Id="rId4" Type="http://schemas.openxmlformats.org/officeDocument/2006/relationships/hyperlink" Target="http://www.illinoisworknet.com/"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ationalable.org/about/" TargetMode="External"/><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joinjobcorps.co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709" y="1697504"/>
            <a:ext cx="8478091" cy="1344059"/>
          </a:xfrm>
        </p:spPr>
        <p:txBody>
          <a:bodyPr>
            <a:normAutofit/>
          </a:bodyPr>
          <a:lstStyle/>
          <a:p>
            <a:r>
              <a:rPr lang="en-US" dirty="0"/>
              <a:t>Illinois workNet </a:t>
            </a:r>
            <a:r>
              <a:rPr lang="en-US" dirty="0" smtClean="0"/>
              <a:t>Orientation</a:t>
            </a:r>
            <a:endParaRPr lang="en-US" dirty="0"/>
          </a:p>
        </p:txBody>
      </p:sp>
      <p:sp>
        <p:nvSpPr>
          <p:cNvPr id="3" name="Content Placeholder 2"/>
          <p:cNvSpPr>
            <a:spLocks noGrp="1"/>
          </p:cNvSpPr>
          <p:nvPr>
            <p:ph idx="1"/>
          </p:nvPr>
        </p:nvSpPr>
        <p:spPr>
          <a:xfrm>
            <a:off x="838200" y="3279227"/>
            <a:ext cx="10515600" cy="2270235"/>
          </a:xfrm>
        </p:spPr>
        <p:txBody>
          <a:bodyPr>
            <a:normAutofit/>
          </a:bodyPr>
          <a:lstStyle/>
          <a:p>
            <a:pPr marL="3200400" lvl="7" indent="0" algn="ctr">
              <a:buNone/>
            </a:pPr>
            <a:r>
              <a:rPr lang="en-US" sz="2800" dirty="0" smtClean="0"/>
              <a:t>       Every </a:t>
            </a:r>
            <a:r>
              <a:rPr lang="en-US" sz="2800" dirty="0"/>
              <a:t>Monday  9:00 – 10:30</a:t>
            </a:r>
          </a:p>
          <a:p>
            <a:pPr marL="3657600" lvl="8" indent="0">
              <a:buNone/>
            </a:pPr>
            <a:r>
              <a:rPr lang="en-US" sz="2400" dirty="0"/>
              <a:t>                           </a:t>
            </a:r>
            <a:r>
              <a:rPr lang="en-US" sz="2400" dirty="0" smtClean="0"/>
              <a:t>       (</a:t>
            </a:r>
            <a:r>
              <a:rPr lang="en-US" sz="2400" dirty="0"/>
              <a:t>Except Holidays)</a:t>
            </a:r>
          </a:p>
        </p:txBody>
      </p:sp>
      <p:sp>
        <p:nvSpPr>
          <p:cNvPr id="4" name="TextBox 3"/>
          <p:cNvSpPr txBox="1"/>
          <p:nvPr/>
        </p:nvSpPr>
        <p:spPr>
          <a:xfrm>
            <a:off x="1598691" y="3862553"/>
            <a:ext cx="2598683" cy="1200329"/>
          </a:xfrm>
          <a:prstGeom prst="rect">
            <a:avLst/>
          </a:prstGeom>
          <a:noFill/>
        </p:spPr>
        <p:txBody>
          <a:bodyPr wrap="square" rtlCol="0">
            <a:spAutoFit/>
          </a:bodyPr>
          <a:lstStyle/>
          <a:p>
            <a:pPr algn="ctr"/>
            <a:r>
              <a:rPr lang="en-US" sz="2400" dirty="0"/>
              <a:t>1300 South 9</a:t>
            </a:r>
            <a:r>
              <a:rPr lang="en-US" sz="2400" baseline="30000" dirty="0"/>
              <a:t>th</a:t>
            </a:r>
            <a:r>
              <a:rPr lang="en-US" sz="2400" dirty="0"/>
              <a:t> St.</a:t>
            </a:r>
          </a:p>
          <a:p>
            <a:pPr algn="ctr"/>
            <a:r>
              <a:rPr lang="en-US" sz="2400" dirty="0"/>
              <a:t>Springfield, IL 62703</a:t>
            </a:r>
          </a:p>
        </p:txBody>
      </p:sp>
      <p:sp>
        <p:nvSpPr>
          <p:cNvPr id="5" name="Rectangle 4"/>
          <p:cNvSpPr/>
          <p:nvPr/>
        </p:nvSpPr>
        <p:spPr>
          <a:xfrm>
            <a:off x="838200" y="5549462"/>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50000"/>
                </a:schemeClr>
              </a:solidFill>
            </a:endParaRPr>
          </a:p>
        </p:txBody>
      </p:sp>
    </p:spTree>
    <p:extLst>
      <p:ext uri="{BB962C8B-B14F-4D97-AF65-F5344CB8AC3E}">
        <p14:creationId xmlns:p14="http://schemas.microsoft.com/office/powerpoint/2010/main" val="110329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1" y="610865"/>
            <a:ext cx="6095828" cy="561049"/>
          </a:xfrm>
        </p:spPr>
        <p:txBody>
          <a:bodyPr>
            <a:normAutofit fontScale="90000"/>
          </a:bodyPr>
          <a:lstStyle/>
          <a:p>
            <a:r>
              <a:rPr lang="en-US" dirty="0" smtClean="0"/>
              <a:t>Lawrence Education Center</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1"/>
                </a:solidFill>
              </a:rPr>
              <a:t>High </a:t>
            </a:r>
            <a:r>
              <a:rPr lang="en-US" dirty="0">
                <a:solidFill>
                  <a:schemeClr val="accent1"/>
                </a:solidFill>
              </a:rPr>
              <a:t>school credit courses leading to a </a:t>
            </a:r>
            <a:r>
              <a:rPr lang="en-US" dirty="0" smtClean="0">
                <a:solidFill>
                  <a:schemeClr val="accent1"/>
                </a:solidFill>
              </a:rPr>
              <a:t>diploma</a:t>
            </a:r>
          </a:p>
          <a:p>
            <a:r>
              <a:rPr lang="en-US" dirty="0" smtClean="0">
                <a:solidFill>
                  <a:schemeClr val="accent1"/>
                </a:solidFill>
              </a:rPr>
              <a:t>High </a:t>
            </a:r>
            <a:r>
              <a:rPr lang="en-US" dirty="0">
                <a:solidFill>
                  <a:schemeClr val="accent1"/>
                </a:solidFill>
              </a:rPr>
              <a:t>School Equivalency Exam </a:t>
            </a:r>
            <a:r>
              <a:rPr lang="en-US" dirty="0" smtClean="0">
                <a:solidFill>
                  <a:schemeClr val="accent1"/>
                </a:solidFill>
              </a:rPr>
              <a:t>prep</a:t>
            </a:r>
          </a:p>
          <a:p>
            <a:r>
              <a:rPr lang="en-US" dirty="0" smtClean="0">
                <a:solidFill>
                  <a:schemeClr val="accent1"/>
                </a:solidFill>
              </a:rPr>
              <a:t>Career </a:t>
            </a:r>
            <a:r>
              <a:rPr lang="en-US" dirty="0">
                <a:solidFill>
                  <a:schemeClr val="accent1"/>
                </a:solidFill>
              </a:rPr>
              <a:t>Exploration courses. </a:t>
            </a:r>
            <a:endParaRPr lang="en-US" dirty="0" smtClean="0">
              <a:solidFill>
                <a:schemeClr val="accent1"/>
              </a:solidFill>
            </a:endParaRPr>
          </a:p>
          <a:p>
            <a:pPr lvl="1">
              <a:buFont typeface="Wingdings" panose="05000000000000000000" pitchFamily="2" charset="2"/>
              <a:buChar char="v"/>
            </a:pPr>
            <a:r>
              <a:rPr lang="en-US" dirty="0" smtClean="0">
                <a:solidFill>
                  <a:schemeClr val="accent2"/>
                </a:solidFill>
              </a:rPr>
              <a:t>Students </a:t>
            </a:r>
            <a:r>
              <a:rPr lang="en-US" dirty="0">
                <a:solidFill>
                  <a:schemeClr val="accent2"/>
                </a:solidFill>
              </a:rPr>
              <a:t>must turn 17 before May 1 in order to enroll in the HSE Exam prep </a:t>
            </a:r>
            <a:r>
              <a:rPr lang="en-US" dirty="0" smtClean="0">
                <a:solidFill>
                  <a:schemeClr val="accent2"/>
                </a:solidFill>
              </a:rPr>
              <a:t>courses.</a:t>
            </a:r>
          </a:p>
          <a:p>
            <a:pPr lvl="1">
              <a:buFont typeface="Wingdings" panose="05000000000000000000" pitchFamily="2" charset="2"/>
              <a:buChar char="v"/>
            </a:pPr>
            <a:r>
              <a:rPr lang="en-US" dirty="0" smtClean="0">
                <a:solidFill>
                  <a:schemeClr val="accent2"/>
                </a:solidFill>
              </a:rPr>
              <a:t>Academic </a:t>
            </a:r>
            <a:r>
              <a:rPr lang="en-US" dirty="0">
                <a:solidFill>
                  <a:schemeClr val="accent2"/>
                </a:solidFill>
              </a:rPr>
              <a:t>and vocational components in an open entry enrollment </a:t>
            </a:r>
            <a:r>
              <a:rPr lang="en-US" dirty="0" smtClean="0">
                <a:solidFill>
                  <a:schemeClr val="accent2"/>
                </a:solidFill>
              </a:rPr>
              <a:t>setting</a:t>
            </a:r>
            <a:r>
              <a:rPr lang="en-US" dirty="0" smtClean="0"/>
              <a:t> </a:t>
            </a:r>
          </a:p>
          <a:p>
            <a:pPr lvl="2"/>
            <a:r>
              <a:rPr lang="en-US" dirty="0">
                <a:solidFill>
                  <a:schemeClr val="accent1"/>
                </a:solidFill>
              </a:rPr>
              <a:t>A</a:t>
            </a:r>
            <a:r>
              <a:rPr lang="en-US" dirty="0" smtClean="0">
                <a:solidFill>
                  <a:schemeClr val="accent1"/>
                </a:solidFill>
              </a:rPr>
              <a:t>llowing </a:t>
            </a:r>
            <a:r>
              <a:rPr lang="en-US" dirty="0">
                <a:solidFill>
                  <a:schemeClr val="accent1"/>
                </a:solidFill>
              </a:rPr>
              <a:t>students to enroll and begin their classes at almost any point during the school </a:t>
            </a:r>
            <a:r>
              <a:rPr lang="en-US" dirty="0" smtClean="0">
                <a:solidFill>
                  <a:schemeClr val="accent1"/>
                </a:solidFill>
              </a:rPr>
              <a:t>year</a:t>
            </a:r>
          </a:p>
          <a:p>
            <a:pPr lvl="2"/>
            <a:r>
              <a:rPr lang="en-US" dirty="0" smtClean="0">
                <a:solidFill>
                  <a:schemeClr val="accent1"/>
                </a:solidFill>
              </a:rPr>
              <a:t>High </a:t>
            </a:r>
            <a:r>
              <a:rPr lang="en-US" dirty="0">
                <a:solidFill>
                  <a:schemeClr val="accent1"/>
                </a:solidFill>
              </a:rPr>
              <a:t>School Equivalency test prep students complete lessons preparing them for the GED test, which they may take once the instructor determines they are good candidates for success</a:t>
            </a:r>
            <a:r>
              <a:rPr lang="en-US" dirty="0" smtClean="0">
                <a:solidFill>
                  <a:schemeClr val="accent1"/>
                </a:solidFill>
              </a:rPr>
              <a:t>.</a:t>
            </a:r>
            <a:endParaRPr lang="en-US" dirty="0">
              <a:solidFill>
                <a:schemeClr val="accent1"/>
              </a:solidFill>
            </a:endParaRPr>
          </a:p>
          <a:p>
            <a:pPr marL="914400" lvl="2" indent="0">
              <a:buNone/>
            </a:pPr>
            <a:r>
              <a:rPr lang="en-US" dirty="0" smtClean="0">
                <a:solidFill>
                  <a:schemeClr val="accent1"/>
                </a:solidFill>
              </a:rPr>
              <a:t>			101 </a:t>
            </a:r>
            <a:r>
              <a:rPr lang="en-US" dirty="0">
                <a:solidFill>
                  <a:schemeClr val="accent1"/>
                </a:solidFill>
              </a:rPr>
              <a:t>E Laurel </a:t>
            </a:r>
            <a:r>
              <a:rPr lang="en-US" dirty="0" smtClean="0">
                <a:solidFill>
                  <a:schemeClr val="accent1"/>
                </a:solidFill>
              </a:rPr>
              <a:t>Street 217-525-3233</a:t>
            </a:r>
            <a:endParaRPr lang="en-US" dirty="0">
              <a:solidFill>
                <a:schemeClr val="accent1"/>
              </a:solidFill>
            </a:endParaRPr>
          </a:p>
        </p:txBody>
      </p:sp>
      <p:pic>
        <p:nvPicPr>
          <p:cNvPr id="1026" name="Picture 2" descr="Image preview"/>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894570" y="381707"/>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15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123" y="911173"/>
            <a:ext cx="8142790" cy="561049"/>
          </a:xfrm>
        </p:spPr>
        <p:txBody>
          <a:bodyPr>
            <a:normAutofit fontScale="90000"/>
          </a:bodyPr>
          <a:lstStyle/>
          <a:p>
            <a:pPr algn="ctr"/>
            <a:r>
              <a:rPr lang="en-US" dirty="0"/>
              <a:t>Division of Rehabilitation Services </a:t>
            </a:r>
            <a:r>
              <a:rPr lang="en-US" dirty="0" smtClean="0"/>
              <a:t/>
            </a:r>
            <a:br>
              <a:rPr lang="en-US" dirty="0" smtClean="0"/>
            </a:br>
            <a:r>
              <a:rPr lang="en-US" dirty="0" smtClean="0"/>
              <a:t>(</a:t>
            </a:r>
            <a:r>
              <a:rPr lang="en-US" dirty="0"/>
              <a:t>DRS)</a:t>
            </a:r>
          </a:p>
        </p:txBody>
      </p:sp>
      <p:sp>
        <p:nvSpPr>
          <p:cNvPr id="3" name="Content Placeholder 2"/>
          <p:cNvSpPr>
            <a:spLocks noGrp="1"/>
          </p:cNvSpPr>
          <p:nvPr>
            <p:ph idx="1"/>
          </p:nvPr>
        </p:nvSpPr>
        <p:spPr/>
        <p:txBody>
          <a:bodyPr>
            <a:normAutofit/>
          </a:bodyPr>
          <a:lstStyle/>
          <a:p>
            <a:pPr marL="0" indent="0">
              <a:buNone/>
            </a:pPr>
            <a:r>
              <a:rPr lang="en-US" dirty="0">
                <a:solidFill>
                  <a:schemeClr val="accent1"/>
                </a:solidFill>
              </a:rPr>
              <a:t>Bureau of Field Services</a:t>
            </a:r>
          </a:p>
          <a:p>
            <a:pPr lvl="1"/>
            <a:r>
              <a:rPr lang="en-US" dirty="0">
                <a:solidFill>
                  <a:schemeClr val="accent1"/>
                </a:solidFill>
              </a:rPr>
              <a:t>Assist individuals with disabilities prepare for, obtain, and maintain competitive employment. </a:t>
            </a:r>
          </a:p>
          <a:p>
            <a:pPr marL="457200" lvl="1" indent="0">
              <a:buNone/>
            </a:pPr>
            <a:endParaRPr lang="en-US" dirty="0" smtClean="0">
              <a:solidFill>
                <a:schemeClr val="accent2">
                  <a:lumMod val="75000"/>
                </a:schemeClr>
              </a:solidFill>
            </a:endParaRPr>
          </a:p>
          <a:p>
            <a:pPr marL="457200" lvl="1" indent="0">
              <a:buNone/>
            </a:pPr>
            <a:r>
              <a:rPr lang="en-US" dirty="0" smtClean="0">
                <a:solidFill>
                  <a:schemeClr val="accent2">
                    <a:lumMod val="75000"/>
                  </a:schemeClr>
                </a:solidFill>
              </a:rPr>
              <a:t>Services </a:t>
            </a:r>
            <a:r>
              <a:rPr lang="en-US" dirty="0">
                <a:solidFill>
                  <a:schemeClr val="accent2">
                    <a:lumMod val="75000"/>
                  </a:schemeClr>
                </a:solidFill>
              </a:rPr>
              <a:t>include:</a:t>
            </a:r>
          </a:p>
          <a:p>
            <a:pPr marL="457200" lvl="1" indent="0">
              <a:buNone/>
            </a:pPr>
            <a:r>
              <a:rPr lang="en-US" dirty="0">
                <a:solidFill>
                  <a:schemeClr val="accent2">
                    <a:lumMod val="75000"/>
                  </a:schemeClr>
                </a:solidFill>
              </a:rPr>
              <a:t>	Evaluation		Education</a:t>
            </a:r>
          </a:p>
          <a:p>
            <a:pPr marL="457200" lvl="1" indent="0">
              <a:buNone/>
            </a:pPr>
            <a:r>
              <a:rPr lang="en-US" dirty="0">
                <a:solidFill>
                  <a:schemeClr val="accent2">
                    <a:lumMod val="75000"/>
                  </a:schemeClr>
                </a:solidFill>
              </a:rPr>
              <a:t>	Guidance		Physical and Mental Restoration</a:t>
            </a:r>
          </a:p>
          <a:p>
            <a:pPr marL="457200" lvl="1" indent="0">
              <a:buNone/>
            </a:pPr>
            <a:r>
              <a:rPr lang="en-US" dirty="0">
                <a:solidFill>
                  <a:schemeClr val="accent2">
                    <a:lumMod val="75000"/>
                  </a:schemeClr>
                </a:solidFill>
              </a:rPr>
              <a:t>	Counseling		Assistive Devices</a:t>
            </a:r>
          </a:p>
          <a:p>
            <a:pPr marL="457200" lvl="1" indent="0">
              <a:buNone/>
            </a:pPr>
            <a:r>
              <a:rPr lang="en-US" dirty="0">
                <a:solidFill>
                  <a:schemeClr val="accent2">
                    <a:lumMod val="75000"/>
                  </a:schemeClr>
                </a:solidFill>
              </a:rPr>
              <a:t>	Training		Job Development, Placement, and Post-Employment</a:t>
            </a:r>
          </a:p>
          <a:p>
            <a:pPr marL="0" indent="0">
              <a:buNone/>
            </a:pPr>
            <a:endParaRPr lang="en-US" dirty="0"/>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167280" y="252241"/>
            <a:ext cx="1878914" cy="1878914"/>
          </a:xfrm>
          <a:prstGeom prst="rect">
            <a:avLst/>
          </a:prstGeom>
        </p:spPr>
      </p:pic>
    </p:spTree>
    <p:extLst>
      <p:ext uri="{BB962C8B-B14F-4D97-AF65-F5344CB8AC3E}">
        <p14:creationId xmlns:p14="http://schemas.microsoft.com/office/powerpoint/2010/main" val="2896254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723" y="610865"/>
            <a:ext cx="7052986" cy="561049"/>
          </a:xfrm>
        </p:spPr>
        <p:txBody>
          <a:bodyPr>
            <a:normAutofit fontScale="90000"/>
          </a:bodyPr>
          <a:lstStyle/>
          <a:p>
            <a:r>
              <a:rPr lang="en-US" dirty="0" smtClean="0"/>
              <a:t>     Division </a:t>
            </a:r>
            <a:r>
              <a:rPr lang="en-US" dirty="0"/>
              <a:t>of Rehabilitation </a:t>
            </a:r>
            <a:endParaRPr lang="en-US" sz="3100" dirty="0"/>
          </a:p>
        </p:txBody>
      </p:sp>
      <p:sp>
        <p:nvSpPr>
          <p:cNvPr id="3" name="Content Placeholder 2"/>
          <p:cNvSpPr>
            <a:spLocks noGrp="1"/>
          </p:cNvSpPr>
          <p:nvPr>
            <p:ph idx="1"/>
          </p:nvPr>
        </p:nvSpPr>
        <p:spPr>
          <a:xfrm>
            <a:off x="838200" y="1734207"/>
            <a:ext cx="10515600" cy="4442756"/>
          </a:xfrm>
        </p:spPr>
        <p:txBody>
          <a:bodyPr>
            <a:normAutofit lnSpcReduction="10000"/>
          </a:bodyPr>
          <a:lstStyle/>
          <a:p>
            <a:r>
              <a:rPr lang="en-US" dirty="0">
                <a:solidFill>
                  <a:schemeClr val="accent1"/>
                </a:solidFill>
              </a:rPr>
              <a:t>Bureau of Blind Services</a:t>
            </a:r>
          </a:p>
          <a:p>
            <a:pPr lvl="1"/>
            <a:r>
              <a:rPr lang="en-US" dirty="0">
                <a:solidFill>
                  <a:schemeClr val="accent2">
                    <a:lumMod val="75000"/>
                  </a:schemeClr>
                </a:solidFill>
              </a:rPr>
              <a:t>Aids those who are blind or visually impaired to maintain independence</a:t>
            </a:r>
          </a:p>
          <a:p>
            <a:pPr lvl="1"/>
            <a:r>
              <a:rPr lang="en-US" dirty="0">
                <a:solidFill>
                  <a:schemeClr val="accent2">
                    <a:lumMod val="75000"/>
                  </a:schemeClr>
                </a:solidFill>
              </a:rPr>
              <a:t>Achieve employment, education, training goals</a:t>
            </a:r>
          </a:p>
          <a:p>
            <a:pPr lvl="1"/>
            <a:r>
              <a:rPr lang="en-US" dirty="0">
                <a:solidFill>
                  <a:schemeClr val="accent2">
                    <a:lumMod val="75000"/>
                  </a:schemeClr>
                </a:solidFill>
              </a:rPr>
              <a:t>Short term residential and independent living services</a:t>
            </a:r>
          </a:p>
          <a:p>
            <a:r>
              <a:rPr lang="en-US" dirty="0">
                <a:solidFill>
                  <a:schemeClr val="accent1"/>
                </a:solidFill>
              </a:rPr>
              <a:t>Bureau of Home Services</a:t>
            </a:r>
          </a:p>
          <a:p>
            <a:pPr lvl="1"/>
            <a:r>
              <a:rPr lang="en-US" dirty="0">
                <a:solidFill>
                  <a:schemeClr val="accent2">
                    <a:lumMod val="75000"/>
                  </a:schemeClr>
                </a:solidFill>
              </a:rPr>
              <a:t>Wide range of services to individuals with significant disabilities to remain in their homes and live independently</a:t>
            </a:r>
          </a:p>
          <a:p>
            <a:r>
              <a:rPr lang="en-US" dirty="0">
                <a:solidFill>
                  <a:schemeClr val="accent1"/>
                </a:solidFill>
              </a:rPr>
              <a:t>Additional Services</a:t>
            </a:r>
          </a:p>
          <a:p>
            <a:pPr marL="457200" lvl="1" indent="0">
              <a:buNone/>
            </a:pPr>
            <a:r>
              <a:rPr lang="en-US" dirty="0">
                <a:solidFill>
                  <a:schemeClr val="accent2">
                    <a:lumMod val="75000"/>
                  </a:schemeClr>
                </a:solidFill>
              </a:rPr>
              <a:t>*Client Assistance	Services for Deaf or Hard Hearing	*Hispanic/Latino </a:t>
            </a:r>
          </a:p>
          <a:p>
            <a:pPr marL="457200" lvl="1" indent="0">
              <a:buNone/>
            </a:pPr>
            <a:r>
              <a:rPr lang="en-US" dirty="0">
                <a:solidFill>
                  <a:schemeClr val="accent2">
                    <a:lumMod val="75000"/>
                  </a:schemeClr>
                </a:solidFill>
              </a:rPr>
              <a:t>*Independent Living Administrative *Support Services	*Educational </a:t>
            </a:r>
            <a:r>
              <a:rPr lang="en-US" dirty="0" smtClean="0">
                <a:solidFill>
                  <a:schemeClr val="accent2">
                    <a:lumMod val="75000"/>
                  </a:schemeClr>
                </a:solidFill>
              </a:rPr>
              <a:t>Services</a:t>
            </a:r>
          </a:p>
          <a:p>
            <a:pPr marL="457200" lvl="1" indent="0">
              <a:buNone/>
            </a:pPr>
            <a:r>
              <a:rPr lang="en-US" sz="2000" dirty="0" smtClean="0">
                <a:solidFill>
                  <a:schemeClr val="accent1"/>
                </a:solidFill>
              </a:rPr>
              <a:t>			600 </a:t>
            </a:r>
            <a:r>
              <a:rPr lang="en-US" sz="2000" dirty="0">
                <a:solidFill>
                  <a:schemeClr val="accent1"/>
                </a:solidFill>
              </a:rPr>
              <a:t>E Ash St, Building </a:t>
            </a:r>
            <a:r>
              <a:rPr lang="en-US" sz="2000" dirty="0" smtClean="0">
                <a:solidFill>
                  <a:schemeClr val="accent1"/>
                </a:solidFill>
              </a:rPr>
              <a:t>400 -  217-</a:t>
            </a:r>
            <a:r>
              <a:rPr lang="en-US" sz="2000" dirty="0">
                <a:solidFill>
                  <a:schemeClr val="accent1"/>
                </a:solidFill>
              </a:rPr>
              <a:t>782-4830</a:t>
            </a: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162859" y="232457"/>
            <a:ext cx="1878914" cy="1878914"/>
          </a:xfrm>
          <a:prstGeom prst="rect">
            <a:avLst/>
          </a:prstGeom>
        </p:spPr>
      </p:pic>
    </p:spTree>
    <p:extLst>
      <p:ext uri="{BB962C8B-B14F-4D97-AF65-F5344CB8AC3E}">
        <p14:creationId xmlns:p14="http://schemas.microsoft.com/office/powerpoint/2010/main" val="1025778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783" y="427957"/>
            <a:ext cx="7616143" cy="1117813"/>
          </a:xfrm>
        </p:spPr>
        <p:txBody>
          <a:bodyPr>
            <a:normAutofit fontScale="90000"/>
          </a:bodyPr>
          <a:lstStyle/>
          <a:p>
            <a:pPr algn="ctr"/>
            <a:r>
              <a:rPr lang="en-US" dirty="0" smtClean="0"/>
              <a:t>Illinois Department </a:t>
            </a:r>
            <a:r>
              <a:rPr lang="en-US" dirty="0"/>
              <a:t>of </a:t>
            </a:r>
            <a:r>
              <a:rPr lang="en-US" dirty="0" smtClean="0"/>
              <a:t/>
            </a:r>
            <a:br>
              <a:rPr lang="en-US" dirty="0" smtClean="0"/>
            </a:br>
            <a:r>
              <a:rPr lang="en-US" dirty="0" smtClean="0"/>
              <a:t>Employment Security</a:t>
            </a:r>
            <a:endParaRPr lang="en-US" dirty="0"/>
          </a:p>
        </p:txBody>
      </p:sp>
      <p:sp>
        <p:nvSpPr>
          <p:cNvPr id="3" name="Content Placeholder 2"/>
          <p:cNvSpPr>
            <a:spLocks noGrp="1"/>
          </p:cNvSpPr>
          <p:nvPr>
            <p:ph idx="1"/>
          </p:nvPr>
        </p:nvSpPr>
        <p:spPr>
          <a:xfrm>
            <a:off x="1094217" y="1878074"/>
            <a:ext cx="10117865" cy="4058324"/>
          </a:xfrm>
        </p:spPr>
        <p:txBody>
          <a:bodyPr>
            <a:normAutofit fontScale="92500" lnSpcReduction="20000"/>
          </a:bodyPr>
          <a:lstStyle/>
          <a:p>
            <a:r>
              <a:rPr lang="en-US" dirty="0">
                <a:solidFill>
                  <a:schemeClr val="accent2">
                    <a:lumMod val="75000"/>
                  </a:schemeClr>
                </a:solidFill>
              </a:rPr>
              <a:t>Apply for Unemployment </a:t>
            </a:r>
            <a:r>
              <a:rPr lang="en-US" dirty="0" smtClean="0">
                <a:solidFill>
                  <a:schemeClr val="accent2">
                    <a:lumMod val="75000"/>
                  </a:schemeClr>
                </a:solidFill>
              </a:rPr>
              <a:t>Benefits</a:t>
            </a:r>
          </a:p>
          <a:p>
            <a:pPr lvl="1"/>
            <a:r>
              <a:rPr lang="en-US" dirty="0" smtClean="0">
                <a:solidFill>
                  <a:schemeClr val="accent2">
                    <a:lumMod val="75000"/>
                  </a:schemeClr>
                </a:solidFill>
                <a:hlinkClick r:id="rId2"/>
              </a:rPr>
              <a:t>www.ides.illinois.gov</a:t>
            </a:r>
            <a:r>
              <a:rPr lang="en-US" dirty="0" smtClean="0">
                <a:solidFill>
                  <a:schemeClr val="accent2">
                    <a:lumMod val="75000"/>
                  </a:schemeClr>
                </a:solidFill>
              </a:rPr>
              <a:t> </a:t>
            </a:r>
          </a:p>
          <a:p>
            <a:pPr lvl="1"/>
            <a:r>
              <a:rPr lang="en-US" dirty="0" smtClean="0">
                <a:solidFill>
                  <a:schemeClr val="accent2">
                    <a:lumMod val="75000"/>
                  </a:schemeClr>
                </a:solidFill>
              </a:rPr>
              <a:t>800-244-5631</a:t>
            </a:r>
            <a:endParaRPr lang="en-US" dirty="0">
              <a:solidFill>
                <a:schemeClr val="accent2">
                  <a:lumMod val="75000"/>
                </a:schemeClr>
              </a:solidFill>
            </a:endParaRPr>
          </a:p>
          <a:p>
            <a:r>
              <a:rPr lang="en-US" dirty="0">
                <a:solidFill>
                  <a:schemeClr val="accent2">
                    <a:lumMod val="75000"/>
                  </a:schemeClr>
                </a:solidFill>
              </a:rPr>
              <a:t>Registration in Illinois Job Link </a:t>
            </a:r>
            <a:endParaRPr lang="en-US" dirty="0" smtClean="0">
              <a:solidFill>
                <a:schemeClr val="accent2">
                  <a:lumMod val="75000"/>
                </a:schemeClr>
              </a:solidFill>
            </a:endParaRPr>
          </a:p>
          <a:p>
            <a:pPr lvl="1"/>
            <a:r>
              <a:rPr lang="en-US" dirty="0" smtClean="0">
                <a:hlinkClick r:id="rId3"/>
              </a:rPr>
              <a:t>www.illinoisjoblink.com</a:t>
            </a:r>
            <a:r>
              <a:rPr lang="en-US" dirty="0" smtClean="0"/>
              <a:t> </a:t>
            </a:r>
            <a:endParaRPr lang="en-US" dirty="0"/>
          </a:p>
          <a:p>
            <a:r>
              <a:rPr lang="en-US" dirty="0">
                <a:solidFill>
                  <a:schemeClr val="accent2">
                    <a:lumMod val="75000"/>
                  </a:schemeClr>
                </a:solidFill>
              </a:rPr>
              <a:t>Resume Development</a:t>
            </a:r>
          </a:p>
          <a:p>
            <a:r>
              <a:rPr lang="en-US" dirty="0">
                <a:solidFill>
                  <a:schemeClr val="accent2">
                    <a:lumMod val="75000"/>
                  </a:schemeClr>
                </a:solidFill>
              </a:rPr>
              <a:t>Interview Preparation</a:t>
            </a:r>
          </a:p>
          <a:p>
            <a:r>
              <a:rPr lang="en-US" dirty="0" smtClean="0">
                <a:solidFill>
                  <a:schemeClr val="accent2">
                    <a:lumMod val="75000"/>
                  </a:schemeClr>
                </a:solidFill>
              </a:rPr>
              <a:t>Job Search Assistance</a:t>
            </a:r>
          </a:p>
          <a:p>
            <a:r>
              <a:rPr lang="en-US" dirty="0" smtClean="0">
                <a:solidFill>
                  <a:schemeClr val="accent2">
                    <a:lumMod val="75000"/>
                  </a:schemeClr>
                </a:solidFill>
              </a:rPr>
              <a:t>Labor Market Information</a:t>
            </a:r>
          </a:p>
          <a:p>
            <a:r>
              <a:rPr lang="en-US" dirty="0" smtClean="0">
                <a:solidFill>
                  <a:schemeClr val="accent2">
                    <a:lumMod val="75000"/>
                  </a:schemeClr>
                </a:solidFill>
              </a:rPr>
              <a:t>Employer Incentives</a:t>
            </a:r>
          </a:p>
          <a:p>
            <a:endParaRPr lang="en-US" dirty="0">
              <a:solidFill>
                <a:schemeClr val="accent2">
                  <a:lumMod val="75000"/>
                </a:schemeClr>
              </a:solidFill>
            </a:endParaRPr>
          </a:p>
        </p:txBody>
      </p:sp>
      <p:sp>
        <p:nvSpPr>
          <p:cNvPr id="4" name="TextBox 3">
            <a:extLst>
              <a:ext uri="{FF2B5EF4-FFF2-40B4-BE49-F238E27FC236}">
                <a16:creationId xmlns="" xmlns:a16="http://schemas.microsoft.com/office/drawing/2014/main" id="{8C982463-C81B-4E56-AED8-AEDD02C050EE}"/>
              </a:ext>
            </a:extLst>
          </p:cNvPr>
          <p:cNvSpPr txBox="1"/>
          <p:nvPr/>
        </p:nvSpPr>
        <p:spPr>
          <a:xfrm>
            <a:off x="609600" y="5903893"/>
            <a:ext cx="11087100" cy="954107"/>
          </a:xfrm>
          <a:prstGeom prst="rect">
            <a:avLst/>
          </a:prstGeom>
          <a:noFill/>
        </p:spPr>
        <p:txBody>
          <a:bodyPr wrap="square" rtlCol="0">
            <a:spAutoFit/>
          </a:bodyPr>
          <a:lstStyle/>
          <a:p>
            <a:pPr algn="ctr"/>
            <a:r>
              <a:rPr lang="en-US" sz="800" dirty="0"/>
              <a:t>This workforce product was funded by a grant awarded by the U.S. Department of Labor's Employment and Training Administration. The product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a:t>
            </a:r>
          </a:p>
          <a:p>
            <a:pPr algn="ctr"/>
            <a:endParaRPr lang="en-US" sz="800" dirty="0"/>
          </a:p>
          <a:p>
            <a:pPr algn="ctr"/>
            <a:r>
              <a:rPr lang="en-US" sz="800" dirty="0"/>
              <a:t>The Illinois workNet Center System, an American Job Center, is an equal opportunity employer/program. Auxiliary aids and services are available upon request to individuals with disabilities. All voice telephone numbers on this website may be reached by persons using TTY/TDD equipment by calling TTY (800) 526-0844 or 711. – February 2019</a:t>
            </a:r>
          </a:p>
        </p:txBody>
      </p:sp>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822590" y="341098"/>
            <a:ext cx="2266950" cy="1133475"/>
          </a:xfrm>
          <a:prstGeom prst="rect">
            <a:avLst/>
          </a:prstGeom>
        </p:spPr>
      </p:pic>
    </p:spTree>
    <p:extLst>
      <p:ext uri="{BB962C8B-B14F-4D97-AF65-F5344CB8AC3E}">
        <p14:creationId xmlns:p14="http://schemas.microsoft.com/office/powerpoint/2010/main" val="702642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390" y="848913"/>
            <a:ext cx="7982507" cy="561049"/>
          </a:xfrm>
        </p:spPr>
        <p:txBody>
          <a:bodyPr>
            <a:normAutofit fontScale="90000"/>
          </a:bodyPr>
          <a:lstStyle/>
          <a:p>
            <a:pPr algn="ctr"/>
            <a:r>
              <a:rPr lang="en-US" dirty="0"/>
              <a:t>Unemployment Insurance Benefits </a:t>
            </a:r>
            <a:r>
              <a:rPr lang="en-US" dirty="0" smtClean="0"/>
              <a:t/>
            </a:r>
            <a:br>
              <a:rPr lang="en-US" dirty="0" smtClean="0"/>
            </a:br>
            <a:r>
              <a:rPr lang="en-US" dirty="0" smtClean="0"/>
              <a:t>(</a:t>
            </a:r>
            <a:r>
              <a:rPr lang="en-US" dirty="0"/>
              <a:t>UI)</a:t>
            </a:r>
          </a:p>
        </p:txBody>
      </p:sp>
      <p:sp>
        <p:nvSpPr>
          <p:cNvPr id="3" name="Content Placeholder 2"/>
          <p:cNvSpPr>
            <a:spLocks noGrp="1"/>
          </p:cNvSpPr>
          <p:nvPr>
            <p:ph idx="1"/>
          </p:nvPr>
        </p:nvSpPr>
        <p:spPr>
          <a:xfrm>
            <a:off x="1050482" y="1980879"/>
            <a:ext cx="8885222" cy="4093998"/>
          </a:xfrm>
        </p:spPr>
        <p:txBody>
          <a:bodyPr>
            <a:normAutofit fontScale="92500"/>
          </a:bodyPr>
          <a:lstStyle/>
          <a:p>
            <a:r>
              <a:rPr lang="en-US" sz="3200" dirty="0">
                <a:solidFill>
                  <a:schemeClr val="accent1"/>
                </a:solidFill>
              </a:rPr>
              <a:t>Last for </a:t>
            </a:r>
            <a:r>
              <a:rPr lang="en-US" sz="3200" dirty="0" smtClean="0">
                <a:solidFill>
                  <a:schemeClr val="accent1"/>
                </a:solidFill>
              </a:rPr>
              <a:t>up to 26 </a:t>
            </a:r>
            <a:r>
              <a:rPr lang="en-US" sz="3200" dirty="0">
                <a:solidFill>
                  <a:schemeClr val="accent1"/>
                </a:solidFill>
              </a:rPr>
              <a:t>weeks </a:t>
            </a:r>
            <a:endParaRPr lang="en-US" sz="3200" dirty="0" smtClean="0">
              <a:solidFill>
                <a:schemeClr val="accent1"/>
              </a:solidFill>
            </a:endParaRPr>
          </a:p>
          <a:p>
            <a:pPr lvl="1"/>
            <a:r>
              <a:rPr lang="en-US" sz="3200" dirty="0" smtClean="0">
                <a:solidFill>
                  <a:schemeClr val="accent2"/>
                </a:solidFill>
              </a:rPr>
              <a:t>(</a:t>
            </a:r>
            <a:r>
              <a:rPr lang="en-US" sz="3200" dirty="0">
                <a:solidFill>
                  <a:schemeClr val="accent2"/>
                </a:solidFill>
              </a:rPr>
              <a:t>approximately 6 </a:t>
            </a:r>
            <a:r>
              <a:rPr lang="en-US" sz="3200" dirty="0" smtClean="0">
                <a:solidFill>
                  <a:schemeClr val="accent2"/>
                </a:solidFill>
              </a:rPr>
              <a:t>months in a 52 week period) </a:t>
            </a:r>
          </a:p>
          <a:p>
            <a:pPr lvl="1"/>
            <a:r>
              <a:rPr lang="en-US" sz="3200" dirty="0" smtClean="0">
                <a:solidFill>
                  <a:schemeClr val="accent2"/>
                </a:solidFill>
              </a:rPr>
              <a:t>Currently </a:t>
            </a:r>
            <a:r>
              <a:rPr lang="en-US" sz="3200" dirty="0">
                <a:solidFill>
                  <a:schemeClr val="accent2"/>
                </a:solidFill>
              </a:rPr>
              <a:t>no extensions</a:t>
            </a:r>
          </a:p>
          <a:p>
            <a:r>
              <a:rPr lang="en-US" sz="3200" dirty="0">
                <a:solidFill>
                  <a:schemeClr val="accent1"/>
                </a:solidFill>
              </a:rPr>
              <a:t>Compensation while searching for new </a:t>
            </a:r>
            <a:r>
              <a:rPr lang="en-US" sz="3200" dirty="0" smtClean="0">
                <a:solidFill>
                  <a:schemeClr val="accent1"/>
                </a:solidFill>
              </a:rPr>
              <a:t>employment</a:t>
            </a:r>
          </a:p>
          <a:p>
            <a:r>
              <a:rPr lang="en-US" sz="3200" dirty="0">
                <a:solidFill>
                  <a:schemeClr val="accent1"/>
                </a:solidFill>
              </a:rPr>
              <a:t>File claim </a:t>
            </a:r>
            <a:r>
              <a:rPr lang="en-US" sz="3200" u="sng" dirty="0">
                <a:solidFill>
                  <a:schemeClr val="accent1"/>
                </a:solidFill>
              </a:rPr>
              <a:t>after </a:t>
            </a:r>
            <a:r>
              <a:rPr lang="en-US" sz="3200" dirty="0">
                <a:solidFill>
                  <a:schemeClr val="accent1"/>
                </a:solidFill>
              </a:rPr>
              <a:t>last day of work</a:t>
            </a:r>
            <a:r>
              <a:rPr lang="en-US" sz="3200" dirty="0" smtClean="0">
                <a:solidFill>
                  <a:schemeClr val="accent1"/>
                </a:solidFill>
              </a:rPr>
              <a:t>.</a:t>
            </a:r>
            <a:endParaRPr lang="en-US" sz="3200" dirty="0">
              <a:solidFill>
                <a:schemeClr val="accent1"/>
              </a:solidFill>
            </a:endParaRPr>
          </a:p>
          <a:p>
            <a:r>
              <a:rPr lang="en-US" sz="3200" dirty="0">
                <a:solidFill>
                  <a:schemeClr val="accent1"/>
                </a:solidFill>
              </a:rPr>
              <a:t>C</a:t>
            </a:r>
            <a:r>
              <a:rPr lang="en-US" sz="3200" dirty="0" smtClean="0">
                <a:solidFill>
                  <a:schemeClr val="accent1"/>
                </a:solidFill>
              </a:rPr>
              <a:t>ertify bi-weekly to request payments.</a:t>
            </a:r>
          </a:p>
          <a:p>
            <a:r>
              <a:rPr lang="en-US" sz="3200" dirty="0" smtClean="0">
                <a:solidFill>
                  <a:schemeClr val="accent1"/>
                </a:solidFill>
              </a:rPr>
              <a:t>Must have </a:t>
            </a:r>
            <a:r>
              <a:rPr lang="en-US" sz="3200" dirty="0">
                <a:solidFill>
                  <a:schemeClr val="accent1"/>
                </a:solidFill>
              </a:rPr>
              <a:t>written proof of job search, employer </a:t>
            </a:r>
            <a:r>
              <a:rPr lang="en-US" sz="3200" dirty="0" smtClean="0">
                <a:solidFill>
                  <a:schemeClr val="accent1"/>
                </a:solidFill>
              </a:rPr>
              <a:t>contacts</a:t>
            </a:r>
          </a:p>
          <a:p>
            <a:pPr marL="914400" lvl="2" indent="0">
              <a:buNone/>
            </a:pPr>
            <a:endParaRPr lang="en-US" dirty="0">
              <a:solidFill>
                <a:schemeClr val="tx2"/>
              </a:solidFill>
            </a:endParaRPr>
          </a:p>
          <a:p>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935704" y="362509"/>
            <a:ext cx="2266950" cy="1133475"/>
          </a:xfrm>
          <a:prstGeom prst="rect">
            <a:avLst/>
          </a:prstGeom>
        </p:spPr>
      </p:pic>
    </p:spTree>
    <p:extLst>
      <p:ext uri="{BB962C8B-B14F-4D97-AF65-F5344CB8AC3E}">
        <p14:creationId xmlns:p14="http://schemas.microsoft.com/office/powerpoint/2010/main" val="221184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641" y="891389"/>
            <a:ext cx="7616143" cy="561049"/>
          </a:xfrm>
        </p:spPr>
        <p:txBody>
          <a:bodyPr>
            <a:normAutofit fontScale="90000"/>
          </a:bodyPr>
          <a:lstStyle/>
          <a:p>
            <a:r>
              <a:rPr lang="en-US" dirty="0"/>
              <a:t>Unemployment Insurance Benefits</a:t>
            </a:r>
          </a:p>
        </p:txBody>
      </p:sp>
      <p:sp>
        <p:nvSpPr>
          <p:cNvPr id="3" name="Content Placeholder 2"/>
          <p:cNvSpPr>
            <a:spLocks noGrp="1"/>
          </p:cNvSpPr>
          <p:nvPr>
            <p:ph idx="1"/>
          </p:nvPr>
        </p:nvSpPr>
        <p:spPr>
          <a:xfrm>
            <a:off x="838200" y="2379424"/>
            <a:ext cx="10515600" cy="4058796"/>
          </a:xfrm>
        </p:spPr>
        <p:txBody>
          <a:bodyPr>
            <a:normAutofit/>
          </a:bodyPr>
          <a:lstStyle/>
          <a:p>
            <a:pPr marL="0" indent="0" algn="ctr">
              <a:buNone/>
            </a:pPr>
            <a:r>
              <a:rPr lang="en-US" sz="5400" b="1" u="sng" dirty="0">
                <a:solidFill>
                  <a:schemeClr val="tx2"/>
                </a:solidFill>
              </a:rPr>
              <a:t>3 </a:t>
            </a:r>
            <a:r>
              <a:rPr lang="en-US" sz="5400" b="1" u="sng" dirty="0"/>
              <a:t>“</a:t>
            </a:r>
            <a:r>
              <a:rPr lang="en-US" sz="5400" b="1" u="sng" dirty="0">
                <a:solidFill>
                  <a:schemeClr val="accent2">
                    <a:lumMod val="75000"/>
                  </a:schemeClr>
                </a:solidFill>
              </a:rPr>
              <a:t>A</a:t>
            </a:r>
            <a:r>
              <a:rPr lang="en-US" sz="5400" b="1" u="sng" dirty="0"/>
              <a:t>”s</a:t>
            </a:r>
          </a:p>
          <a:p>
            <a:pPr marL="0" indent="0">
              <a:buNone/>
            </a:pPr>
            <a:r>
              <a:rPr lang="en-US" sz="5400" dirty="0"/>
              <a:t>You </a:t>
            </a:r>
            <a:r>
              <a:rPr lang="en-US" sz="5400" b="1" dirty="0">
                <a:solidFill>
                  <a:schemeClr val="accent2"/>
                </a:solidFill>
              </a:rPr>
              <a:t>Must</a:t>
            </a:r>
            <a:r>
              <a:rPr lang="en-US" sz="5400" dirty="0">
                <a:solidFill>
                  <a:schemeClr val="accent1">
                    <a:lumMod val="50000"/>
                  </a:schemeClr>
                </a:solidFill>
              </a:rPr>
              <a:t> </a:t>
            </a:r>
            <a:r>
              <a:rPr lang="en-US" sz="5400" dirty="0"/>
              <a:t>be  </a:t>
            </a:r>
            <a:r>
              <a:rPr lang="en-US" sz="5400" b="1" u="sng" dirty="0">
                <a:solidFill>
                  <a:schemeClr val="accent2">
                    <a:lumMod val="75000"/>
                  </a:schemeClr>
                </a:solidFill>
              </a:rPr>
              <a:t>A</a:t>
            </a:r>
            <a:r>
              <a:rPr lang="en-US" sz="5400" b="1" u="sng" dirty="0">
                <a:solidFill>
                  <a:schemeClr val="accent1"/>
                </a:solidFill>
              </a:rPr>
              <a:t>ble</a:t>
            </a:r>
            <a:r>
              <a:rPr lang="en-US" sz="5400" dirty="0"/>
              <a:t>  </a:t>
            </a:r>
            <a:r>
              <a:rPr lang="en-US" sz="5400" dirty="0">
                <a:solidFill>
                  <a:schemeClr val="tx2"/>
                </a:solidFill>
              </a:rPr>
              <a:t>to work</a:t>
            </a:r>
          </a:p>
          <a:p>
            <a:pPr marL="0" indent="0">
              <a:buNone/>
            </a:pPr>
            <a:r>
              <a:rPr lang="en-US" sz="5400" dirty="0"/>
              <a:t>You </a:t>
            </a:r>
            <a:r>
              <a:rPr lang="en-US" sz="5400" b="1" dirty="0">
                <a:solidFill>
                  <a:schemeClr val="accent2"/>
                </a:solidFill>
              </a:rPr>
              <a:t>Must</a:t>
            </a:r>
            <a:r>
              <a:rPr lang="en-US" sz="5400" dirty="0"/>
              <a:t> be  </a:t>
            </a:r>
            <a:r>
              <a:rPr lang="en-US" sz="5400" b="1" u="sng" dirty="0">
                <a:solidFill>
                  <a:schemeClr val="accent2">
                    <a:lumMod val="75000"/>
                  </a:schemeClr>
                </a:solidFill>
              </a:rPr>
              <a:t>A</a:t>
            </a:r>
            <a:r>
              <a:rPr lang="en-US" sz="5400" b="1" u="sng" dirty="0">
                <a:solidFill>
                  <a:schemeClr val="accent1"/>
                </a:solidFill>
              </a:rPr>
              <a:t>vailable</a:t>
            </a:r>
            <a:r>
              <a:rPr lang="en-US" sz="5400" dirty="0">
                <a:solidFill>
                  <a:schemeClr val="tx2"/>
                </a:solidFill>
              </a:rPr>
              <a:t>  </a:t>
            </a:r>
            <a:r>
              <a:rPr lang="en-US" sz="5400" dirty="0"/>
              <a:t>to work</a:t>
            </a:r>
          </a:p>
          <a:p>
            <a:pPr marL="0" indent="0">
              <a:buNone/>
            </a:pPr>
            <a:r>
              <a:rPr lang="en-US" sz="5400" dirty="0"/>
              <a:t>You </a:t>
            </a:r>
            <a:r>
              <a:rPr lang="en-US" sz="5400" b="1" dirty="0">
                <a:solidFill>
                  <a:schemeClr val="accent2"/>
                </a:solidFill>
              </a:rPr>
              <a:t>Must</a:t>
            </a:r>
            <a:r>
              <a:rPr lang="en-US" sz="5400" dirty="0"/>
              <a:t> be  </a:t>
            </a:r>
            <a:r>
              <a:rPr lang="en-US" sz="5400" b="1" u="sng" dirty="0">
                <a:solidFill>
                  <a:schemeClr val="accent2">
                    <a:lumMod val="75000"/>
                  </a:schemeClr>
                </a:solidFill>
              </a:rPr>
              <a:t>A</a:t>
            </a:r>
            <a:r>
              <a:rPr lang="en-US" sz="5400" b="1" u="sng" dirty="0">
                <a:solidFill>
                  <a:schemeClr val="accent1"/>
                </a:solidFill>
              </a:rPr>
              <a:t>ctively</a:t>
            </a:r>
            <a:r>
              <a:rPr lang="en-US" sz="5400" dirty="0">
                <a:solidFill>
                  <a:schemeClr val="accent1"/>
                </a:solidFill>
              </a:rPr>
              <a:t> </a:t>
            </a:r>
            <a:r>
              <a:rPr lang="en-US" sz="5400" b="1" u="sng" dirty="0">
                <a:solidFill>
                  <a:schemeClr val="accent1"/>
                </a:solidFill>
              </a:rPr>
              <a:t>Seeking</a:t>
            </a:r>
            <a:r>
              <a:rPr lang="en-US" sz="5400" dirty="0">
                <a:solidFill>
                  <a:schemeClr val="accent1"/>
                </a:solidFill>
              </a:rPr>
              <a:t> </a:t>
            </a:r>
            <a:r>
              <a:rPr lang="en-US" sz="5400" dirty="0"/>
              <a:t>work</a:t>
            </a: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766106" y="331549"/>
            <a:ext cx="2266950" cy="1133475"/>
          </a:xfrm>
          <a:prstGeom prst="rect">
            <a:avLst/>
          </a:prstGeom>
        </p:spPr>
      </p:pic>
    </p:spTree>
    <p:extLst>
      <p:ext uri="{BB962C8B-B14F-4D97-AF65-F5344CB8AC3E}">
        <p14:creationId xmlns:p14="http://schemas.microsoft.com/office/powerpoint/2010/main" val="120409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Registration in Illinois JobLink</a:t>
            </a:r>
          </a:p>
        </p:txBody>
      </p:sp>
      <p:sp>
        <p:nvSpPr>
          <p:cNvPr id="3" name="Content Placeholder 2"/>
          <p:cNvSpPr>
            <a:spLocks noGrp="1"/>
          </p:cNvSpPr>
          <p:nvPr>
            <p:ph idx="1"/>
          </p:nvPr>
        </p:nvSpPr>
        <p:spPr>
          <a:xfrm>
            <a:off x="788377" y="1924736"/>
            <a:ext cx="10515600" cy="4058796"/>
          </a:xfrm>
        </p:spPr>
        <p:txBody>
          <a:bodyPr/>
          <a:lstStyle/>
          <a:p>
            <a:pPr marL="0" indent="0">
              <a:buNone/>
            </a:pPr>
            <a:r>
              <a:rPr lang="en-US" b="1" u="sng" dirty="0">
                <a:solidFill>
                  <a:schemeClr val="accent2">
                    <a:lumMod val="75000"/>
                  </a:schemeClr>
                </a:solidFill>
              </a:rPr>
              <a:t>A</a:t>
            </a:r>
            <a:r>
              <a:rPr lang="en-US" u="sng" dirty="0">
                <a:solidFill>
                  <a:schemeClr val="accent1"/>
                </a:solidFill>
              </a:rPr>
              <a:t>ctively seeking </a:t>
            </a:r>
            <a:r>
              <a:rPr lang="en-US" dirty="0">
                <a:solidFill>
                  <a:schemeClr val="accent1"/>
                </a:solidFill>
              </a:rPr>
              <a:t>work…or benefits will be suspended.</a:t>
            </a:r>
          </a:p>
          <a:p>
            <a:r>
              <a:rPr lang="en-US" dirty="0">
                <a:solidFill>
                  <a:schemeClr val="accent2"/>
                </a:solidFill>
              </a:rPr>
              <a:t>Registered in Illinois Job Link</a:t>
            </a:r>
          </a:p>
          <a:p>
            <a:r>
              <a:rPr lang="en-US" b="1" dirty="0">
                <a:solidFill>
                  <a:schemeClr val="accent2"/>
                </a:solidFill>
              </a:rPr>
              <a:t>Active Updated </a:t>
            </a:r>
            <a:r>
              <a:rPr lang="en-US" b="1" dirty="0" smtClean="0">
                <a:solidFill>
                  <a:schemeClr val="accent2"/>
                </a:solidFill>
              </a:rPr>
              <a:t>Resume </a:t>
            </a:r>
            <a:r>
              <a:rPr lang="en-US" b="1" dirty="0" smtClean="0">
                <a:solidFill>
                  <a:schemeClr val="accent1"/>
                </a:solidFill>
              </a:rPr>
              <a:t>– </a:t>
            </a:r>
            <a:r>
              <a:rPr lang="en-US" b="1" dirty="0" smtClean="0">
                <a:solidFill>
                  <a:schemeClr val="accent6">
                    <a:lumMod val="75000"/>
                  </a:schemeClr>
                </a:solidFill>
              </a:rPr>
              <a:t>UI registered </a:t>
            </a:r>
            <a:endParaRPr lang="en-US" b="1" dirty="0">
              <a:solidFill>
                <a:schemeClr val="accent6">
                  <a:lumMod val="75000"/>
                </a:schemeClr>
              </a:solidFill>
            </a:endParaRPr>
          </a:p>
          <a:p>
            <a:r>
              <a:rPr lang="en-US" b="1" dirty="0">
                <a:solidFill>
                  <a:schemeClr val="accent2"/>
                </a:solidFill>
              </a:rPr>
              <a:t>Actively search for work</a:t>
            </a:r>
          </a:p>
          <a:p>
            <a:r>
              <a:rPr lang="en-US" b="1" dirty="0">
                <a:solidFill>
                  <a:schemeClr val="accent2"/>
                </a:solidFill>
              </a:rPr>
              <a:t>Apply for positions</a:t>
            </a:r>
          </a:p>
          <a:p>
            <a:r>
              <a:rPr lang="en-US" b="1" dirty="0">
                <a:solidFill>
                  <a:schemeClr val="accent2"/>
                </a:solidFill>
              </a:rPr>
              <a:t>Record Activity</a:t>
            </a:r>
          </a:p>
          <a:p>
            <a:pPr marL="0" lvl="0" indent="0">
              <a:buNone/>
            </a:pPr>
            <a:r>
              <a:rPr lang="en-US" dirty="0">
                <a:hlinkClick r:id="rId2"/>
              </a:rPr>
              <a:t>www.illinoisjoblink.com</a:t>
            </a:r>
            <a:endParaRPr lang="en-US" dirty="0"/>
          </a:p>
          <a:p>
            <a:endParaRPr lang="en-US" b="1" dirty="0">
              <a:solidFill>
                <a:schemeClr val="tx2"/>
              </a:solidFill>
            </a:endParaRPr>
          </a:p>
          <a:p>
            <a:endParaRPr lang="en-US" b="1" dirty="0">
              <a:solidFill>
                <a:schemeClr val="tx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613161" y="511565"/>
            <a:ext cx="2266950" cy="1133475"/>
          </a:xfrm>
          <a:prstGeom prst="rect">
            <a:avLst/>
          </a:prstGeom>
        </p:spPr>
      </p:pic>
    </p:spTree>
    <p:extLst>
      <p:ext uri="{BB962C8B-B14F-4D97-AF65-F5344CB8AC3E}">
        <p14:creationId xmlns:p14="http://schemas.microsoft.com/office/powerpoint/2010/main" val="84885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 xmlns:a16="http://schemas.microsoft.com/office/drawing/2014/main" id="{575161E3-8E93-4D10-98F3-41F4537B2110}"/>
              </a:ext>
            </a:extLst>
          </p:cNvPr>
          <p:cNvSpPr>
            <a:spLocks noChangeArrowheads="1"/>
          </p:cNvSpPr>
          <p:nvPr/>
        </p:nvSpPr>
        <p:spPr bwMode="auto">
          <a:xfrm>
            <a:off x="7019081" y="2265625"/>
            <a:ext cx="3449031"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2"/>
                </a:solidFill>
                <a:effectLst/>
              </a:rPr>
              <a:t>District 526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accent2"/>
                </a:solidFill>
                <a:effectLst/>
              </a:rPr>
              <a:t>The LLCC District is composed of all or parts of 15 central Illinois counties: Bond, Cass, Christian, DeWitt, Fayette, Greene, Logan, Macon, Macoupin, Mason, Menard, Montgomery, Morgan, Sangamon and Scott.</a:t>
            </a:r>
            <a:br>
              <a:rPr kumimoji="0" lang="en-US" altLang="en-US" b="0" i="0" u="none" strike="noStrike" cap="none" normalizeH="0" baseline="0" dirty="0">
                <a:ln>
                  <a:noFill/>
                </a:ln>
                <a:solidFill>
                  <a:schemeClr val="accent2"/>
                </a:solidFill>
                <a:effectLst/>
              </a:rPr>
            </a:br>
            <a:r>
              <a:rPr kumimoji="0" lang="en-US" altLang="en-US" b="0" i="0" u="none" strike="noStrike" cap="none" normalizeH="0" baseline="0" dirty="0">
                <a:ln>
                  <a:noFill/>
                </a:ln>
                <a:solidFill>
                  <a:schemeClr val="tx1"/>
                </a:solidFill>
                <a:effectLst/>
                <a:latin typeface="Arial" panose="020B0604020202020204" pitchFamily="34" charset="0"/>
              </a:rPr>
              <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hlinkClick r:id="rId2"/>
              </a:rPr>
              <a:t>www.llcc.edu</a:t>
            </a:r>
            <a:r>
              <a:rPr kumimoji="0" lang="en-US" altLang="en-US" sz="1500" b="0" i="0" u="none" strike="noStrike" cap="none" normalizeH="0" baseline="0" dirty="0">
                <a:ln>
                  <a:noFill/>
                </a:ln>
                <a:solidFill>
                  <a:schemeClr val="tx1"/>
                </a:solidFill>
                <a:effectLst/>
                <a:latin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    </a:t>
            </a:r>
          </a:p>
        </p:txBody>
      </p:sp>
      <p:pic>
        <p:nvPicPr>
          <p:cNvPr id="1030" name="Picture 6" descr="District Map">
            <a:hlinkClick r:id="rId3"/>
            <a:extLst>
              <a:ext uri="{FF2B5EF4-FFF2-40B4-BE49-F238E27FC236}">
                <a16:creationId xmlns="" xmlns:a16="http://schemas.microsoft.com/office/drawing/2014/main" id="{A56B883C-B70E-4E7B-B1DA-58FD004D5AC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203440" y="1171914"/>
            <a:ext cx="4703197" cy="559518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 xmlns:a16="http://schemas.microsoft.com/office/drawing/2014/main" id="{00D1E2E2-078B-4265-8174-8E54D5AC367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3483098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 xmlns:a16="http://schemas.microsoft.com/office/drawing/2014/main" id="{8700501F-73B5-44EE-915C-4BE83900FFF4}"/>
              </a:ext>
            </a:extLst>
          </p:cNvPr>
          <p:cNvSpPr>
            <a:spLocks noGrp="1"/>
          </p:cNvSpPr>
          <p:nvPr>
            <p:ph idx="1"/>
          </p:nvPr>
        </p:nvSpPr>
        <p:spPr>
          <a:xfrm>
            <a:off x="838200" y="2118167"/>
            <a:ext cx="10515600" cy="4058796"/>
          </a:xfrm>
        </p:spPr>
        <p:txBody>
          <a:bodyPr>
            <a:normAutofit lnSpcReduction="10000"/>
          </a:bodyPr>
          <a:lstStyle/>
          <a:p>
            <a:pPr marL="182880" lvl="0" indent="0">
              <a:spcBef>
                <a:spcPts val="600"/>
              </a:spcBef>
              <a:buNone/>
              <a:defRPr/>
            </a:pPr>
            <a:r>
              <a:rPr lang="en-US" sz="3000" b="1" u="sng" dirty="0">
                <a:solidFill>
                  <a:schemeClr val="accent2"/>
                </a:solidFill>
                <a:cs typeface="Arial" panose="020B0604020202020204" pitchFamily="34" charset="0"/>
              </a:rPr>
              <a:t>FINANCIAL AID</a:t>
            </a:r>
          </a:p>
          <a:p>
            <a:pPr marL="182880" lvl="0" indent="0">
              <a:spcBef>
                <a:spcPts val="600"/>
              </a:spcBef>
              <a:buNone/>
              <a:defRPr/>
            </a:pPr>
            <a:r>
              <a:rPr lang="en-US" sz="3000" b="1" dirty="0">
                <a:solidFill>
                  <a:schemeClr val="accent2"/>
                </a:solidFill>
                <a:cs typeface="Arial" panose="020B0604020202020204" pitchFamily="34" charset="0"/>
              </a:rPr>
              <a:t/>
            </a:r>
            <a:br>
              <a:rPr lang="en-US" sz="3000" b="1" dirty="0">
                <a:solidFill>
                  <a:schemeClr val="accent2"/>
                </a:solidFill>
                <a:cs typeface="Arial" panose="020B0604020202020204" pitchFamily="34" charset="0"/>
              </a:rPr>
            </a:br>
            <a:r>
              <a:rPr lang="en-US" sz="3000" b="1" dirty="0">
                <a:solidFill>
                  <a:schemeClr val="accent1"/>
                </a:solidFill>
                <a:cs typeface="Arial" panose="020B0604020202020204" pitchFamily="34" charset="0"/>
              </a:rPr>
              <a:t>F</a:t>
            </a:r>
            <a:r>
              <a:rPr lang="en-US" sz="3000" dirty="0">
                <a:solidFill>
                  <a:schemeClr val="accent2"/>
                </a:solidFill>
                <a:cs typeface="Arial" panose="020B0604020202020204" pitchFamily="34" charset="0"/>
              </a:rPr>
              <a:t>ree </a:t>
            </a:r>
            <a:r>
              <a:rPr lang="en-US" sz="3000" b="1" dirty="0">
                <a:solidFill>
                  <a:schemeClr val="accent1"/>
                </a:solidFill>
                <a:cs typeface="Arial" panose="020B0604020202020204" pitchFamily="34" charset="0"/>
              </a:rPr>
              <a:t>A</a:t>
            </a:r>
            <a:r>
              <a:rPr lang="en-US" sz="3000" dirty="0">
                <a:solidFill>
                  <a:schemeClr val="accent2"/>
                </a:solidFill>
                <a:cs typeface="Arial" panose="020B0604020202020204" pitchFamily="34" charset="0"/>
              </a:rPr>
              <a:t>pplication for </a:t>
            </a:r>
            <a:r>
              <a:rPr lang="en-US" sz="3000" b="1" dirty="0">
                <a:solidFill>
                  <a:schemeClr val="accent1"/>
                </a:solidFill>
                <a:cs typeface="Arial" panose="020B0604020202020204" pitchFamily="34" charset="0"/>
              </a:rPr>
              <a:t>F</a:t>
            </a:r>
            <a:r>
              <a:rPr lang="en-US" sz="3000" dirty="0">
                <a:solidFill>
                  <a:schemeClr val="accent2"/>
                </a:solidFill>
                <a:cs typeface="Arial" panose="020B0604020202020204" pitchFamily="34" charset="0"/>
              </a:rPr>
              <a:t>ederal </a:t>
            </a:r>
            <a:r>
              <a:rPr lang="en-US" sz="3000" b="1" dirty="0">
                <a:solidFill>
                  <a:schemeClr val="accent1"/>
                </a:solidFill>
                <a:cs typeface="Arial" panose="020B0604020202020204" pitchFamily="34" charset="0"/>
              </a:rPr>
              <a:t>S</a:t>
            </a:r>
            <a:r>
              <a:rPr lang="en-US" sz="3000" dirty="0">
                <a:solidFill>
                  <a:schemeClr val="accent2"/>
                </a:solidFill>
                <a:cs typeface="Arial" panose="020B0604020202020204" pitchFamily="34" charset="0"/>
              </a:rPr>
              <a:t>tudent </a:t>
            </a:r>
            <a:r>
              <a:rPr lang="en-US" sz="3000" b="1" dirty="0">
                <a:solidFill>
                  <a:schemeClr val="accent1"/>
                </a:solidFill>
                <a:cs typeface="Arial" panose="020B0604020202020204" pitchFamily="34" charset="0"/>
              </a:rPr>
              <a:t>A</a:t>
            </a:r>
            <a:r>
              <a:rPr lang="en-US" sz="3000" dirty="0">
                <a:solidFill>
                  <a:schemeClr val="accent2"/>
                </a:solidFill>
                <a:cs typeface="Arial" panose="020B0604020202020204" pitchFamily="34" charset="0"/>
              </a:rPr>
              <a:t>id</a:t>
            </a:r>
          </a:p>
          <a:p>
            <a:pPr marL="182880" lvl="0" indent="0">
              <a:lnSpc>
                <a:spcPct val="100000"/>
              </a:lnSpc>
              <a:spcBef>
                <a:spcPts val="0"/>
              </a:spcBef>
              <a:buNone/>
              <a:defRPr/>
            </a:pPr>
            <a:r>
              <a:rPr lang="en-US" sz="5400" dirty="0">
                <a:solidFill>
                  <a:schemeClr val="accent2"/>
                </a:solidFill>
                <a:cs typeface="Arial" panose="020B0604020202020204" pitchFamily="34" charset="0"/>
              </a:rPr>
              <a:t>FAFSA</a:t>
            </a:r>
          </a:p>
          <a:p>
            <a:pPr marL="0" lvl="0" indent="0">
              <a:spcBef>
                <a:spcPts val="0"/>
              </a:spcBef>
              <a:buNone/>
              <a:defRPr/>
            </a:pPr>
            <a:r>
              <a:rPr lang="en-US" sz="5400" dirty="0">
                <a:solidFill>
                  <a:srgbClr val="4F81BD">
                    <a:lumMod val="75000"/>
                  </a:srgbClr>
                </a:solidFill>
                <a:cs typeface="Arial" panose="020B0604020202020204" pitchFamily="34" charset="0"/>
                <a:hlinkClick r:id="rId2">
                  <a:extLst>
                    <a:ext uri="{A12FA001-AC4F-418D-AE19-62706E023703}">
                      <ahyp:hlinkClr xmlns:ahyp="http://schemas.microsoft.com/office/drawing/2018/hyperlinkcolor" xmlns="" val="tx"/>
                    </a:ext>
                  </a:extLst>
                </a:hlinkClick>
              </a:rPr>
              <a:t>www.fafsa.gov</a:t>
            </a:r>
            <a:endParaRPr lang="en-US" sz="5400" dirty="0">
              <a:solidFill>
                <a:srgbClr val="4F81BD">
                  <a:lumMod val="75000"/>
                </a:srgbClr>
              </a:solidFill>
              <a:cs typeface="Arial" panose="020B0604020202020204" pitchFamily="34" charset="0"/>
            </a:endParaRPr>
          </a:p>
          <a:p>
            <a:pPr marL="0" lvl="0" indent="0">
              <a:spcBef>
                <a:spcPts val="0"/>
              </a:spcBef>
              <a:buNone/>
              <a:defRPr/>
            </a:pPr>
            <a:endParaRPr lang="en-US" dirty="0">
              <a:solidFill>
                <a:srgbClr val="4F81BD">
                  <a:lumMod val="75000"/>
                </a:srgbClr>
              </a:solidFill>
              <a:cs typeface="Arial" panose="020B0604020202020204" pitchFamily="34" charset="0"/>
            </a:endParaRPr>
          </a:p>
          <a:p>
            <a:pPr marL="0" lvl="0" indent="0">
              <a:spcBef>
                <a:spcPts val="0"/>
              </a:spcBef>
              <a:buNone/>
              <a:defRPr/>
            </a:pPr>
            <a:r>
              <a:rPr lang="en-US" dirty="0">
                <a:solidFill>
                  <a:schemeClr val="accent1"/>
                </a:solidFill>
                <a:cs typeface="Arial" panose="020B0604020202020204" pitchFamily="34" charset="0"/>
              </a:rPr>
              <a:t>LLCC School Code -  </a:t>
            </a:r>
            <a:r>
              <a:rPr lang="en-US" dirty="0">
                <a:solidFill>
                  <a:schemeClr val="accent2"/>
                </a:solidFill>
                <a:cs typeface="Arial" panose="020B0604020202020204" pitchFamily="34" charset="0"/>
              </a:rPr>
              <a:t>007170</a:t>
            </a:r>
          </a:p>
          <a:p>
            <a:pPr marL="0" lvl="0" indent="0">
              <a:spcBef>
                <a:spcPts val="0"/>
              </a:spcBef>
              <a:buNone/>
              <a:defRPr/>
            </a:pPr>
            <a:r>
              <a:rPr lang="en-US" dirty="0">
                <a:solidFill>
                  <a:schemeClr val="accent1"/>
                </a:solidFill>
                <a:cs typeface="Arial" panose="020B0604020202020204" pitchFamily="34" charset="0"/>
              </a:rPr>
              <a:t>if interested in receiving financial </a:t>
            </a:r>
            <a:r>
              <a:rPr lang="en-US" dirty="0" smtClean="0">
                <a:solidFill>
                  <a:schemeClr val="accent1"/>
                </a:solidFill>
                <a:cs typeface="Arial" panose="020B0604020202020204" pitchFamily="34" charset="0"/>
              </a:rPr>
              <a:t>aid</a:t>
            </a:r>
            <a:endParaRPr lang="en-US" dirty="0">
              <a:solidFill>
                <a:schemeClr val="accent1"/>
              </a:solidFill>
              <a:cs typeface="Arial" panose="020B0604020202020204" pitchFamily="34" charset="0"/>
            </a:endParaRPr>
          </a:p>
          <a:p>
            <a:endParaRPr lang="en-US" dirty="0"/>
          </a:p>
        </p:txBody>
      </p:sp>
      <p:pic>
        <p:nvPicPr>
          <p:cNvPr id="4" name="Picture 3">
            <a:extLst>
              <a:ext uri="{FF2B5EF4-FFF2-40B4-BE49-F238E27FC236}">
                <a16:creationId xmlns="" xmlns:a16="http://schemas.microsoft.com/office/drawing/2014/main" id="{614913B1-DFE5-458C-9BB1-DBA8B3A4AC7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286193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p:txBody>
          <a:bodyPr/>
          <a:lstStyle/>
          <a:p>
            <a:pPr marL="0" lvl="0" indent="0">
              <a:spcBef>
                <a:spcPts val="0"/>
              </a:spcBef>
              <a:buNone/>
              <a:defRPr/>
            </a:pPr>
            <a:r>
              <a:rPr lang="en-US" sz="3500" u="sng" dirty="0">
                <a:solidFill>
                  <a:schemeClr val="accent2"/>
                </a:solidFill>
                <a:cs typeface="Arial" panose="020B0604020202020204" pitchFamily="34" charset="0"/>
              </a:rPr>
              <a:t>FINANCIAL AID</a:t>
            </a:r>
            <a:r>
              <a:rPr lang="en-US" sz="3500" dirty="0">
                <a:solidFill>
                  <a:schemeClr val="accent2"/>
                </a:solidFill>
                <a:cs typeface="Arial" panose="020B0604020202020204" pitchFamily="34" charset="0"/>
              </a:rPr>
              <a:t/>
            </a:r>
            <a:br>
              <a:rPr lang="en-US" sz="3500" dirty="0">
                <a:solidFill>
                  <a:schemeClr val="accent2"/>
                </a:solidFill>
                <a:cs typeface="Arial" panose="020B0604020202020204" pitchFamily="34" charset="0"/>
              </a:rPr>
            </a:br>
            <a:endParaRPr lang="en-US" sz="3500" dirty="0">
              <a:solidFill>
                <a:schemeClr val="accent2"/>
              </a:solidFill>
              <a:cs typeface="Arial" panose="020B0604020202020204" pitchFamily="34" charset="0"/>
            </a:endParaRPr>
          </a:p>
          <a:p>
            <a:pPr marL="0" lvl="0" indent="0" algn="ctr">
              <a:spcBef>
                <a:spcPts val="0"/>
              </a:spcBef>
              <a:buNone/>
              <a:defRPr/>
            </a:pPr>
            <a:r>
              <a:rPr lang="en-US" sz="3500" dirty="0">
                <a:solidFill>
                  <a:schemeClr val="accent2"/>
                </a:solidFill>
                <a:cs typeface="Arial" panose="020B0604020202020204" pitchFamily="34" charset="0"/>
              </a:rPr>
              <a:t>LLCC Financial Aid contact information</a:t>
            </a:r>
          </a:p>
          <a:p>
            <a:pPr marL="0" lvl="0" indent="0" algn="ctr">
              <a:spcBef>
                <a:spcPts val="0"/>
              </a:spcBef>
              <a:buNone/>
              <a:defRPr/>
            </a:pPr>
            <a:r>
              <a:rPr lang="en-US" sz="3500" dirty="0">
                <a:solidFill>
                  <a:prstClr val="black"/>
                </a:solidFill>
                <a:cs typeface="Arial" panose="020B0604020202020204" pitchFamily="34" charset="0"/>
              </a:rPr>
              <a:t/>
            </a:r>
            <a:br>
              <a:rPr lang="en-US" sz="3500" dirty="0">
                <a:solidFill>
                  <a:prstClr val="black"/>
                </a:solidFill>
                <a:cs typeface="Arial" panose="020B0604020202020204" pitchFamily="34" charset="0"/>
              </a:rPr>
            </a:br>
            <a:r>
              <a:rPr lang="en-US" sz="3500" dirty="0">
                <a:solidFill>
                  <a:schemeClr val="accent2">
                    <a:lumMod val="75000"/>
                  </a:schemeClr>
                </a:solidFill>
                <a:cs typeface="Arial" panose="020B0604020202020204" pitchFamily="34" charset="0"/>
              </a:rPr>
              <a:t>217-786-2237</a:t>
            </a:r>
            <a:endParaRPr lang="en-US" sz="3500" dirty="0">
              <a:solidFill>
                <a:schemeClr val="accent2">
                  <a:lumMod val="75000"/>
                </a:schemeClr>
              </a:solidFill>
              <a:cs typeface="Arial" panose="020B0604020202020204" pitchFamily="34" charset="0"/>
              <a:hlinkClick r:id="rId2">
                <a:extLst>
                  <a:ext uri="{A12FA001-AC4F-418D-AE19-62706E023703}">
                    <ahyp:hlinkClr xmlns:ahyp="http://schemas.microsoft.com/office/drawing/2018/hyperlinkcolor" xmlns="" val="tx"/>
                  </a:ext>
                </a:extLst>
              </a:hlinkClick>
            </a:endParaRPr>
          </a:p>
          <a:p>
            <a:pPr marL="0" lvl="0" indent="0" algn="ctr">
              <a:lnSpc>
                <a:spcPct val="100000"/>
              </a:lnSpc>
              <a:spcBef>
                <a:spcPts val="0"/>
              </a:spcBef>
              <a:buNone/>
            </a:pPr>
            <a:r>
              <a:rPr lang="en-US" sz="3500" dirty="0">
                <a:solidFill>
                  <a:srgbClr val="4F81BD">
                    <a:lumMod val="75000"/>
                  </a:srgbClr>
                </a:solidFill>
                <a:cs typeface="Arial" panose="020B0604020202020204" pitchFamily="34" charset="0"/>
                <a:hlinkClick r:id="rId3">
                  <a:extLst>
                    <a:ext uri="{A12FA001-AC4F-418D-AE19-62706E023703}">
                      <ahyp:hlinkClr xmlns:ahyp="http://schemas.microsoft.com/office/drawing/2018/hyperlinkcolor" xmlns="" val="tx"/>
                    </a:ext>
                  </a:extLst>
                </a:hlinkClick>
              </a:rPr>
              <a:t/>
            </a:r>
            <a:br>
              <a:rPr lang="en-US" sz="3500" dirty="0">
                <a:solidFill>
                  <a:srgbClr val="4F81BD">
                    <a:lumMod val="75000"/>
                  </a:srgbClr>
                </a:solidFill>
                <a:cs typeface="Arial" panose="020B0604020202020204" pitchFamily="34" charset="0"/>
                <a:hlinkClick r:id="rId3">
                  <a:extLst>
                    <a:ext uri="{A12FA001-AC4F-418D-AE19-62706E023703}">
                      <ahyp:hlinkClr xmlns:ahyp="http://schemas.microsoft.com/office/drawing/2018/hyperlinkcolor" xmlns="" val="tx"/>
                    </a:ext>
                  </a:extLst>
                </a:hlinkClick>
              </a:rPr>
            </a:br>
            <a:r>
              <a:rPr lang="en-US" sz="3500" dirty="0">
                <a:solidFill>
                  <a:srgbClr val="4F81BD">
                    <a:lumMod val="75000"/>
                  </a:srgbClr>
                </a:solidFill>
                <a:cs typeface="Arial" panose="020B0604020202020204" pitchFamily="34" charset="0"/>
                <a:hlinkClick r:id="rId3">
                  <a:extLst>
                    <a:ext uri="{A12FA001-AC4F-418D-AE19-62706E023703}">
                      <ahyp:hlinkClr xmlns:ahyp="http://schemas.microsoft.com/office/drawing/2018/hyperlinkcolor" xmlns="" val="tx"/>
                    </a:ext>
                  </a:extLst>
                </a:hlinkClick>
              </a:rPr>
              <a:t>www.llcc.edu/financial-aid</a:t>
            </a:r>
            <a:r>
              <a:rPr lang="en-US" sz="3500" dirty="0">
                <a:solidFill>
                  <a:srgbClr val="4F81BD">
                    <a:lumMod val="75000"/>
                  </a:srgbClr>
                </a:solidFill>
                <a:cs typeface="Arial" panose="020B0604020202020204" pitchFamily="34" charset="0"/>
              </a:rPr>
              <a:t> </a:t>
            </a:r>
          </a:p>
          <a:p>
            <a:endParaRPr lang="en-US" dirty="0"/>
          </a:p>
        </p:txBody>
      </p:sp>
      <p:pic>
        <p:nvPicPr>
          <p:cNvPr id="8" name="Picture 7">
            <a:extLst>
              <a:ext uri="{FF2B5EF4-FFF2-40B4-BE49-F238E27FC236}">
                <a16:creationId xmlns="" xmlns:a16="http://schemas.microsoft.com/office/drawing/2014/main" id="{50061287-2C1F-4755-8317-0B2A7015186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229495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188" y="577185"/>
            <a:ext cx="7616143" cy="1245476"/>
          </a:xfrm>
        </p:spPr>
        <p:txBody>
          <a:bodyPr>
            <a:normAutofit fontScale="90000"/>
          </a:bodyPr>
          <a:lstStyle/>
          <a:p>
            <a:pPr algn="ctr"/>
            <a:r>
              <a:rPr lang="en-US" dirty="0"/>
              <a:t>Workforce Innovation and Opportunity Act (WIOA)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919815"/>
              </p:ext>
            </p:extLst>
          </p:nvPr>
        </p:nvGraphicFramePr>
        <p:xfrm>
          <a:off x="838200" y="2117725"/>
          <a:ext cx="10515600" cy="4059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0040" y="2640642"/>
            <a:ext cx="1292773" cy="830997"/>
          </a:xfrm>
          <a:prstGeom prst="rect">
            <a:avLst/>
          </a:prstGeom>
          <a:noFill/>
        </p:spPr>
        <p:txBody>
          <a:bodyPr wrap="square" rtlCol="0">
            <a:spAutoFit/>
          </a:bodyPr>
          <a:lstStyle/>
          <a:p>
            <a:pPr algn="ctr"/>
            <a:r>
              <a:rPr lang="en-US" sz="1600" dirty="0" smtClean="0"/>
              <a:t> Funding for Training</a:t>
            </a:r>
          </a:p>
          <a:p>
            <a:pPr algn="ctr"/>
            <a:r>
              <a:rPr lang="en-US" sz="1600" dirty="0" smtClean="0"/>
              <a:t>OJT</a:t>
            </a:r>
            <a:endParaRPr lang="en-US" sz="1600" dirty="0"/>
          </a:p>
        </p:txBody>
      </p:sp>
      <p:sp>
        <p:nvSpPr>
          <p:cNvPr id="6" name="Right Arrow 5"/>
          <p:cNvSpPr/>
          <p:nvPr/>
        </p:nvSpPr>
        <p:spPr>
          <a:xfrm>
            <a:off x="3940429" y="39413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7141780" y="2813825"/>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Left Arrow 7"/>
          <p:cNvSpPr/>
          <p:nvPr/>
        </p:nvSpPr>
        <p:spPr>
          <a:xfrm>
            <a:off x="7473177" y="50965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193017" y="3858505"/>
            <a:ext cx="1280160" cy="584775"/>
          </a:xfrm>
          <a:prstGeom prst="rect">
            <a:avLst/>
          </a:prstGeom>
          <a:noFill/>
        </p:spPr>
        <p:txBody>
          <a:bodyPr wrap="square" rtlCol="0">
            <a:spAutoFit/>
          </a:bodyPr>
          <a:lstStyle/>
          <a:p>
            <a:pPr algn="ctr"/>
            <a:r>
              <a:rPr lang="en-US" sz="1600" dirty="0"/>
              <a:t>Employment Services</a:t>
            </a:r>
          </a:p>
        </p:txBody>
      </p:sp>
      <p:sp>
        <p:nvSpPr>
          <p:cNvPr id="10" name="TextBox 9"/>
          <p:cNvSpPr txBox="1"/>
          <p:nvPr/>
        </p:nvSpPr>
        <p:spPr>
          <a:xfrm>
            <a:off x="4855304" y="4994274"/>
            <a:ext cx="867102" cy="830997"/>
          </a:xfrm>
          <a:prstGeom prst="rect">
            <a:avLst/>
          </a:prstGeom>
          <a:noFill/>
        </p:spPr>
        <p:txBody>
          <a:bodyPr wrap="square" rtlCol="0">
            <a:spAutoFit/>
          </a:bodyPr>
          <a:lstStyle/>
          <a:p>
            <a:pPr algn="ctr"/>
            <a:r>
              <a:rPr lang="en-US" sz="1600" dirty="0"/>
              <a:t>Labor Market</a:t>
            </a:r>
          </a:p>
          <a:p>
            <a:pPr algn="ctr"/>
            <a:r>
              <a:rPr lang="en-US" sz="1600" dirty="0"/>
              <a:t>Info</a:t>
            </a:r>
          </a:p>
        </p:txBody>
      </p:sp>
    </p:spTree>
    <p:extLst>
      <p:ext uri="{BB962C8B-B14F-4D97-AF65-F5344CB8AC3E}">
        <p14:creationId xmlns:p14="http://schemas.microsoft.com/office/powerpoint/2010/main" val="1563850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p:txBody>
          <a:bodyPr/>
          <a:lstStyle/>
          <a:p>
            <a:pPr marL="0" lvl="0" indent="0">
              <a:spcBef>
                <a:spcPts val="0"/>
              </a:spcBef>
              <a:buNone/>
              <a:defRPr/>
            </a:pPr>
            <a:r>
              <a:rPr lang="en-US" sz="3500" b="1" u="sng" dirty="0">
                <a:solidFill>
                  <a:schemeClr val="accent1"/>
                </a:solidFill>
                <a:cs typeface="Arial" panose="020B0604020202020204" pitchFamily="34" charset="0"/>
              </a:rPr>
              <a:t>Getting Started at LLCC</a:t>
            </a:r>
          </a:p>
          <a:p>
            <a:pPr marL="0" lvl="0" indent="0">
              <a:spcBef>
                <a:spcPts val="0"/>
              </a:spcBef>
              <a:buNone/>
              <a:defRPr/>
            </a:pPr>
            <a:endParaRPr lang="en-US" sz="3500" b="1" dirty="0">
              <a:solidFill>
                <a:prstClr val="black"/>
              </a:solidFill>
              <a:cs typeface="Arial" panose="020B0604020202020204" pitchFamily="34" charset="0"/>
            </a:endParaRPr>
          </a:p>
          <a:p>
            <a:pPr>
              <a:spcBef>
                <a:spcPts val="0"/>
              </a:spcBef>
              <a:defRPr/>
            </a:pPr>
            <a:r>
              <a:rPr lang="en-US" sz="2500" dirty="0">
                <a:solidFill>
                  <a:schemeClr val="accent2">
                    <a:lumMod val="75000"/>
                  </a:schemeClr>
                </a:solidFill>
                <a:cs typeface="Arial" panose="020B0604020202020204" pitchFamily="34" charset="0"/>
              </a:rPr>
              <a:t>Complete the Application (free)</a:t>
            </a:r>
          </a:p>
          <a:p>
            <a:pPr>
              <a:spcBef>
                <a:spcPts val="0"/>
              </a:spcBef>
              <a:defRPr/>
            </a:pPr>
            <a:r>
              <a:rPr lang="en-US" sz="2500" dirty="0">
                <a:solidFill>
                  <a:schemeClr val="accent2">
                    <a:lumMod val="75000"/>
                  </a:schemeClr>
                </a:solidFill>
                <a:cs typeface="Arial" panose="020B0604020202020204" pitchFamily="34" charset="0"/>
              </a:rPr>
              <a:t>Attend New Student Orientation (free)</a:t>
            </a:r>
          </a:p>
          <a:p>
            <a:pPr>
              <a:spcBef>
                <a:spcPts val="0"/>
              </a:spcBef>
              <a:defRPr/>
            </a:pPr>
            <a:r>
              <a:rPr lang="en-US" sz="2500" dirty="0">
                <a:solidFill>
                  <a:schemeClr val="accent2">
                    <a:lumMod val="75000"/>
                  </a:schemeClr>
                </a:solidFill>
                <a:cs typeface="Arial" panose="020B0604020202020204" pitchFamily="34" charset="0"/>
              </a:rPr>
              <a:t>Meet with your Advisor/Success Coach (free)</a:t>
            </a:r>
          </a:p>
          <a:p>
            <a:pPr>
              <a:spcBef>
                <a:spcPts val="0"/>
              </a:spcBef>
              <a:defRPr/>
            </a:pPr>
            <a:endParaRPr lang="en-US" sz="3500" dirty="0">
              <a:solidFill>
                <a:schemeClr val="accent2">
                  <a:lumMod val="75000"/>
                </a:schemeClr>
              </a:solidFill>
              <a:cs typeface="Arial" panose="020B0604020202020204" pitchFamily="34" charset="0"/>
            </a:endParaRPr>
          </a:p>
          <a:p>
            <a:pPr marL="0" indent="0">
              <a:spcBef>
                <a:spcPts val="0"/>
              </a:spcBef>
              <a:buNone/>
              <a:defRPr/>
            </a:pPr>
            <a:r>
              <a:rPr lang="en-US" sz="3500" b="1" dirty="0">
                <a:solidFill>
                  <a:schemeClr val="accent2"/>
                </a:solidFill>
                <a:cs typeface="Arial" panose="020B0604020202020204" pitchFamily="34" charset="0"/>
              </a:rPr>
              <a:t>Visit</a:t>
            </a:r>
            <a:r>
              <a:rPr lang="en-US" sz="3500" b="1" dirty="0">
                <a:solidFill>
                  <a:prstClr val="black"/>
                </a:solidFill>
                <a:cs typeface="Arial" panose="020B0604020202020204" pitchFamily="34" charset="0"/>
              </a:rPr>
              <a:t> </a:t>
            </a:r>
            <a:r>
              <a:rPr lang="en-US" sz="3500" b="1" dirty="0">
                <a:solidFill>
                  <a:prstClr val="black"/>
                </a:solidFill>
                <a:cs typeface="Arial" panose="020B0604020202020204" pitchFamily="34" charset="0"/>
                <a:hlinkClick r:id="rId2"/>
              </a:rPr>
              <a:t>www.llcc.edu/getting-started</a:t>
            </a:r>
            <a:r>
              <a:rPr lang="en-US" sz="3500" b="1" dirty="0">
                <a:solidFill>
                  <a:prstClr val="black"/>
                </a:solidFill>
                <a:cs typeface="Arial" panose="020B0604020202020204" pitchFamily="34" charset="0"/>
              </a:rPr>
              <a:t> </a:t>
            </a:r>
            <a:r>
              <a:rPr lang="en-US" sz="3500" b="1" dirty="0">
                <a:solidFill>
                  <a:schemeClr val="accent2"/>
                </a:solidFill>
                <a:cs typeface="Arial" panose="020B0604020202020204" pitchFamily="34" charset="0"/>
              </a:rPr>
              <a:t>for details!</a:t>
            </a:r>
            <a:endParaRPr lang="en-US" sz="3500" dirty="0">
              <a:solidFill>
                <a:schemeClr val="accent2"/>
              </a:solidFill>
              <a:cs typeface="Arial" panose="020B0604020202020204" pitchFamily="34" charset="0"/>
            </a:endParaRPr>
          </a:p>
          <a:p>
            <a:endParaRPr lang="en-US" dirty="0"/>
          </a:p>
        </p:txBody>
      </p:sp>
      <p:pic>
        <p:nvPicPr>
          <p:cNvPr id="6" name="Picture 5">
            <a:extLst>
              <a:ext uri="{FF2B5EF4-FFF2-40B4-BE49-F238E27FC236}">
                <a16:creationId xmlns="" xmlns:a16="http://schemas.microsoft.com/office/drawing/2014/main" id="{1F092D3D-4781-4365-A256-2EACC85098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833268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a:xfrm>
            <a:off x="838200" y="2118167"/>
            <a:ext cx="10515600" cy="4058796"/>
          </a:xfrm>
        </p:spPr>
        <p:txBody>
          <a:bodyPr>
            <a:normAutofit fontScale="55000" lnSpcReduction="20000"/>
          </a:bodyPr>
          <a:lstStyle/>
          <a:p>
            <a:pPr marL="0" lvl="0" indent="0">
              <a:spcBef>
                <a:spcPts val="0"/>
              </a:spcBef>
              <a:buNone/>
              <a:defRPr/>
            </a:pPr>
            <a:r>
              <a:rPr lang="en-US" sz="5500" b="1" dirty="0">
                <a:solidFill>
                  <a:schemeClr val="accent1"/>
                </a:solidFill>
                <a:cs typeface="Arial" panose="020B0604020202020204" pitchFamily="34" charset="0"/>
              </a:rPr>
              <a:t>TRUCK DRIVER TRAINING (CDL)</a:t>
            </a:r>
          </a:p>
          <a:p>
            <a:pPr marL="0" lvl="0" indent="0">
              <a:spcBef>
                <a:spcPts val="0"/>
              </a:spcBef>
              <a:buNone/>
              <a:defRPr/>
            </a:pPr>
            <a:r>
              <a:rPr lang="en-US" sz="3500" b="1" dirty="0">
                <a:solidFill>
                  <a:schemeClr val="accent1"/>
                </a:solidFill>
                <a:cs typeface="Arial" panose="020B0604020202020204" pitchFamily="34" charset="0"/>
              </a:rPr>
              <a:t>Transportation Center of Excellence</a:t>
            </a:r>
          </a:p>
          <a:p>
            <a:pPr marL="0" lvl="0" indent="0">
              <a:spcBef>
                <a:spcPts val="0"/>
              </a:spcBef>
              <a:buNone/>
              <a:defRPr/>
            </a:pPr>
            <a:endParaRPr lang="en-US" sz="4000" b="1"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Certificate Program - successfully equip you for a career in the trucking industry:</a:t>
            </a:r>
            <a:br>
              <a:rPr lang="en-US" sz="4000" dirty="0">
                <a:solidFill>
                  <a:schemeClr val="accent2"/>
                </a:solidFill>
                <a:cs typeface="Arial" panose="020B0604020202020204" pitchFamily="34" charset="0"/>
              </a:rPr>
            </a:b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Truck Driver Training CDL Basic, Certificate of Completion</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Time to completion: 4 weeks (day) or 6 weeks (night)</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The program has four 2004 and one 2016 Freightliner tractors with straight 10 speeds and 53′ box trailers. </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For more information or to schedule an appointment, please contact </a:t>
            </a:r>
            <a:br>
              <a:rPr lang="en-US" sz="4000" dirty="0">
                <a:solidFill>
                  <a:schemeClr val="accent2"/>
                </a:solidFill>
                <a:cs typeface="Arial" panose="020B0604020202020204" pitchFamily="34" charset="0"/>
              </a:rPr>
            </a:br>
            <a:r>
              <a:rPr lang="en-US" sz="4000" b="1" dirty="0">
                <a:solidFill>
                  <a:schemeClr val="accent1"/>
                </a:solidFill>
                <a:cs typeface="Arial" panose="020B0604020202020204" pitchFamily="34" charset="0"/>
              </a:rPr>
              <a:t>Bob Howard </a:t>
            </a:r>
            <a:r>
              <a:rPr lang="en-US" sz="4000" dirty="0">
                <a:solidFill>
                  <a:schemeClr val="accent2"/>
                </a:solidFill>
                <a:cs typeface="Arial" panose="020B0604020202020204" pitchFamily="34" charset="0"/>
              </a:rPr>
              <a:t>at 217-786-2565, 217-786-4539 or </a:t>
            </a:r>
            <a:r>
              <a:rPr lang="en-US" sz="4000" dirty="0">
                <a:cs typeface="Arial" panose="020B0604020202020204" pitchFamily="34" charset="0"/>
                <a:hlinkClick r:id="rId2"/>
              </a:rPr>
              <a:t>bob.howard@llcc.edu</a:t>
            </a:r>
            <a:r>
              <a:rPr lang="en-US" sz="4000" dirty="0">
                <a:cs typeface="Arial" panose="020B0604020202020204" pitchFamily="34" charset="0"/>
              </a:rPr>
              <a:t>	</a:t>
            </a:r>
            <a:endParaRPr lang="en-US" sz="4000" dirty="0">
              <a:solidFill>
                <a:prstClr val="black"/>
              </a:solidFill>
              <a:cs typeface="Arial" panose="020B0604020202020204" pitchFamily="34" charset="0"/>
            </a:endParaRPr>
          </a:p>
          <a:p>
            <a:pPr marL="0" lvl="0" indent="0">
              <a:spcBef>
                <a:spcPts val="0"/>
              </a:spcBef>
              <a:buNone/>
              <a:defRPr/>
            </a:pPr>
            <a:endParaRPr lang="en-US" sz="4000" b="1" dirty="0">
              <a:solidFill>
                <a:prstClr val="black"/>
              </a:solidFill>
              <a:cs typeface="Arial" panose="020B0604020202020204" pitchFamily="34" charset="0"/>
            </a:endParaRPr>
          </a:p>
          <a:p>
            <a:pPr marL="0" lvl="0" indent="0">
              <a:spcBef>
                <a:spcPts val="0"/>
              </a:spcBef>
              <a:buNone/>
              <a:defRPr/>
            </a:pPr>
            <a:r>
              <a:rPr lang="en-US" sz="4000" dirty="0">
                <a:solidFill>
                  <a:srgbClr val="4F81BD">
                    <a:lumMod val="75000"/>
                  </a:srgbClr>
                </a:solidFill>
                <a:cs typeface="Arial" panose="020B0604020202020204" pitchFamily="34" charset="0"/>
              </a:rPr>
              <a:t>www.llcc.edu/truck-driver-training/</a:t>
            </a:r>
          </a:p>
        </p:txBody>
      </p:sp>
      <p:pic>
        <p:nvPicPr>
          <p:cNvPr id="6" name="Picture 5">
            <a:extLst>
              <a:ext uri="{FF2B5EF4-FFF2-40B4-BE49-F238E27FC236}">
                <a16:creationId xmlns="" xmlns:a16="http://schemas.microsoft.com/office/drawing/2014/main" id="{F67199A2-A86A-4F67-87DC-65662F9E809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489678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a:xfrm>
            <a:off x="838200" y="1600200"/>
            <a:ext cx="10515600" cy="4576763"/>
          </a:xfrm>
        </p:spPr>
        <p:txBody>
          <a:bodyPr>
            <a:normAutofit fontScale="32500" lnSpcReduction="20000"/>
          </a:bodyPr>
          <a:lstStyle/>
          <a:p>
            <a:pPr marL="0" lvl="0" indent="0">
              <a:spcBef>
                <a:spcPts val="0"/>
              </a:spcBef>
              <a:buNone/>
              <a:defRPr/>
            </a:pPr>
            <a:r>
              <a:rPr lang="en-US" sz="7400" b="1" dirty="0">
                <a:solidFill>
                  <a:schemeClr val="accent2"/>
                </a:solidFill>
                <a:cs typeface="Arial" panose="020B0604020202020204" pitchFamily="34" charset="0"/>
              </a:rPr>
              <a:t>Highway Construction Careers Training </a:t>
            </a:r>
            <a:r>
              <a:rPr lang="en-US" sz="7400" b="1" dirty="0" smtClean="0">
                <a:solidFill>
                  <a:schemeClr val="accent2"/>
                </a:solidFill>
                <a:cs typeface="Arial" panose="020B0604020202020204" pitchFamily="34" charset="0"/>
              </a:rPr>
              <a:t>– </a:t>
            </a:r>
          </a:p>
          <a:p>
            <a:pPr marL="0" lvl="0" indent="0">
              <a:spcBef>
                <a:spcPts val="0"/>
              </a:spcBef>
              <a:buNone/>
              <a:defRPr/>
            </a:pPr>
            <a:r>
              <a:rPr lang="en-US" sz="6200" dirty="0" smtClean="0">
                <a:solidFill>
                  <a:srgbClr val="4F81BD">
                    <a:lumMod val="75000"/>
                  </a:srgbClr>
                </a:solidFill>
                <a:cs typeface="Arial" panose="020B0604020202020204" pitchFamily="34" charset="0"/>
              </a:rPr>
              <a:t>www.llcc.edu/highway-construction-careers-training</a:t>
            </a:r>
            <a:endParaRPr lang="en-US" sz="6200" b="1" dirty="0">
              <a:solidFill>
                <a:prstClr val="black"/>
              </a:solidFill>
              <a:cs typeface="Arial" panose="020B0604020202020204" pitchFamily="34" charset="0"/>
            </a:endParaRPr>
          </a:p>
          <a:p>
            <a:pPr>
              <a:spcBef>
                <a:spcPts val="0"/>
              </a:spcBef>
              <a:defRPr/>
            </a:pPr>
            <a:endParaRPr lang="en-US" sz="6800" b="1" dirty="0">
              <a:solidFill>
                <a:prstClr val="black"/>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IDOT has funded this program to expand the number of people in historically underrepresented populations who enter a highway construction career.</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This is an intensive program that addresses skills necessary for acceptance into a highway construction career: math for the trades, job readiness and technical skills coursework.</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leave the completed highway construction careers training with the following certifications: OSHA 10, Forklift, CPR/First Aid Training, Flagger and </a:t>
            </a:r>
            <a:r>
              <a:rPr lang="en-US" sz="6800" dirty="0" smtClean="0">
                <a:solidFill>
                  <a:schemeClr val="accent2"/>
                </a:solidFill>
                <a:cs typeface="Arial" panose="020B0604020202020204" pitchFamily="34" charset="0"/>
              </a:rPr>
              <a:t>Scissor lift.</a:t>
            </a:r>
            <a:endParaRPr lang="en-US" sz="6800" dirty="0">
              <a:solidFill>
                <a:schemeClr val="accent2"/>
              </a:solidFill>
              <a:cs typeface="Arial" panose="020B0604020202020204" pitchFamily="34" charset="0"/>
            </a:endParaRP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have gained the opportunity to excel when applying for a new career with high wage earning potential.</a:t>
            </a:r>
          </a:p>
          <a:p>
            <a:pPr>
              <a:spcBef>
                <a:spcPts val="0"/>
              </a:spcBef>
              <a:defRPr/>
            </a:pPr>
            <a:endParaRPr lang="en-US" sz="6800" dirty="0">
              <a:solidFill>
                <a:schemeClr val="accent2"/>
              </a:solidFill>
            </a:endParaRPr>
          </a:p>
          <a:p>
            <a:pPr>
              <a:spcBef>
                <a:spcPts val="0"/>
              </a:spcBef>
              <a:defRPr/>
            </a:pPr>
            <a:r>
              <a:rPr lang="en-US" sz="6800" dirty="0">
                <a:solidFill>
                  <a:schemeClr val="accent2"/>
                </a:solidFill>
              </a:rPr>
              <a:t>For more information or to register for an orientation, please contact Thomas Spears at </a:t>
            </a:r>
            <a:br>
              <a:rPr lang="en-US" sz="6800" dirty="0">
                <a:solidFill>
                  <a:schemeClr val="accent2"/>
                </a:solidFill>
              </a:rPr>
            </a:br>
            <a:r>
              <a:rPr lang="en-US" sz="6800" dirty="0">
                <a:solidFill>
                  <a:schemeClr val="accent2"/>
                </a:solidFill>
              </a:rPr>
              <a:t>217-786-3675, 217-786-2407 or</a:t>
            </a:r>
            <a:r>
              <a:rPr lang="en-US" sz="6800" dirty="0">
                <a:solidFill>
                  <a:schemeClr val="tx1"/>
                </a:solidFill>
              </a:rPr>
              <a:t> </a:t>
            </a:r>
            <a:r>
              <a:rPr lang="en-US" sz="6800" dirty="0">
                <a:solidFill>
                  <a:srgbClr val="0070C0"/>
                </a:solidFill>
                <a:hlinkClick r:id="rId2">
                  <a:extLst>
                    <a:ext uri="{A12FA001-AC4F-418D-AE19-62706E023703}">
                      <ahyp:hlinkClr xmlns:ahyp="http://schemas.microsoft.com/office/drawing/2018/hyperlinkcolor" xmlns="" val="tx"/>
                    </a:ext>
                  </a:extLst>
                </a:hlinkClick>
              </a:rPr>
              <a:t>thomas.spears@llcc.edu</a:t>
            </a:r>
            <a:r>
              <a:rPr lang="en-US" sz="6800" dirty="0">
                <a:solidFill>
                  <a:srgbClr val="0070C0"/>
                </a:solidFill>
              </a:rPr>
              <a:t> /</a:t>
            </a:r>
            <a:endParaRPr lang="en-US" dirty="0"/>
          </a:p>
        </p:txBody>
      </p:sp>
      <p:pic>
        <p:nvPicPr>
          <p:cNvPr id="6" name="Picture 5">
            <a:extLst>
              <a:ext uri="{FF2B5EF4-FFF2-40B4-BE49-F238E27FC236}">
                <a16:creationId xmlns="" xmlns:a16="http://schemas.microsoft.com/office/drawing/2014/main" id="{37BB8B1E-457F-44F5-9B4F-8C9DF307F17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997618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p:txBody>
          <a:bodyPr>
            <a:normAutofit fontScale="62500" lnSpcReduction="20000"/>
          </a:bodyPr>
          <a:lstStyle/>
          <a:p>
            <a:pPr marL="0" lvl="0" indent="0">
              <a:spcBef>
                <a:spcPts val="0"/>
              </a:spcBef>
              <a:buNone/>
              <a:defRPr/>
            </a:pPr>
            <a:r>
              <a:rPr lang="en-US" sz="3500" b="1" dirty="0">
                <a:solidFill>
                  <a:schemeClr val="accent1"/>
                </a:solidFill>
                <a:cs typeface="Arial" panose="020B0604020202020204" pitchFamily="34" charset="0"/>
              </a:rPr>
              <a:t>Adult Education at LLCC</a:t>
            </a:r>
          </a:p>
          <a:p>
            <a:pPr marL="0" indent="0">
              <a:spcBef>
                <a:spcPts val="0"/>
              </a:spcBef>
              <a:buNone/>
              <a:defRPr/>
            </a:pPr>
            <a:endParaRPr lang="en-US" sz="3500" b="1" dirty="0">
              <a:solidFill>
                <a:schemeClr val="accent1"/>
              </a:solidFill>
              <a:cs typeface="Arial" panose="020B0604020202020204" pitchFamily="34" charset="0"/>
            </a:endParaRPr>
          </a:p>
          <a:p>
            <a:pPr>
              <a:spcBef>
                <a:spcPts val="0"/>
              </a:spcBef>
              <a:defRPr/>
            </a:pPr>
            <a:r>
              <a:rPr lang="en-US" sz="3500" b="1" dirty="0">
                <a:solidFill>
                  <a:schemeClr val="accent1"/>
                </a:solidFill>
                <a:cs typeface="Arial" panose="020B0604020202020204" pitchFamily="34" charset="0"/>
              </a:rPr>
              <a:t>Adult Basic Education</a:t>
            </a:r>
          </a:p>
          <a:p>
            <a:pPr lvl="1">
              <a:spcBef>
                <a:spcPts val="0"/>
              </a:spcBef>
              <a:defRPr/>
            </a:pPr>
            <a:r>
              <a:rPr lang="en-US" sz="3200" dirty="0">
                <a:solidFill>
                  <a:schemeClr val="accent2"/>
                </a:solidFill>
              </a:rPr>
              <a:t>Assist eligible adults improve their reading, writing, math and technology skills</a:t>
            </a:r>
            <a:endParaRPr lang="en-US" sz="3100" b="1" dirty="0">
              <a:solidFill>
                <a:schemeClr val="accent2"/>
              </a:solidFill>
              <a:cs typeface="Arial" panose="020B0604020202020204" pitchFamily="34" charset="0"/>
            </a:endParaRPr>
          </a:p>
          <a:p>
            <a:pPr>
              <a:spcBef>
                <a:spcPts val="0"/>
              </a:spcBef>
              <a:defRPr/>
            </a:pPr>
            <a:endParaRPr lang="en-US" sz="3500" b="1" dirty="0">
              <a:solidFill>
                <a:schemeClr val="accent1"/>
              </a:solidFill>
              <a:cs typeface="Arial" panose="020B0604020202020204" pitchFamily="34" charset="0"/>
            </a:endParaRPr>
          </a:p>
          <a:p>
            <a:pPr>
              <a:spcBef>
                <a:spcPts val="0"/>
              </a:spcBef>
              <a:defRPr/>
            </a:pPr>
            <a:r>
              <a:rPr lang="en-US" sz="3500" b="1" dirty="0">
                <a:solidFill>
                  <a:schemeClr val="accent1"/>
                </a:solidFill>
                <a:cs typeface="Arial" panose="020B0604020202020204" pitchFamily="34" charset="0"/>
              </a:rPr>
              <a:t>High School Equivalency</a:t>
            </a:r>
          </a:p>
          <a:p>
            <a:pPr lvl="1">
              <a:spcBef>
                <a:spcPts val="0"/>
              </a:spcBef>
              <a:defRPr/>
            </a:pPr>
            <a:r>
              <a:rPr lang="en-US" sz="3200" dirty="0">
                <a:solidFill>
                  <a:schemeClr val="accent2"/>
                </a:solidFill>
              </a:rPr>
              <a:t>(HSE) test, such as GED or TASC </a:t>
            </a:r>
            <a:endParaRPr lang="en-US" sz="3100" b="1" dirty="0">
              <a:solidFill>
                <a:schemeClr val="accent2"/>
              </a:solidFill>
              <a:cs typeface="Arial" panose="020B0604020202020204" pitchFamily="34" charset="0"/>
            </a:endParaRPr>
          </a:p>
          <a:p>
            <a:pPr>
              <a:spcBef>
                <a:spcPts val="0"/>
              </a:spcBef>
              <a:defRPr/>
            </a:pPr>
            <a:endParaRPr lang="en-US" sz="3500" b="1" dirty="0">
              <a:solidFill>
                <a:schemeClr val="accent1"/>
              </a:solidFill>
              <a:cs typeface="Arial" panose="020B0604020202020204" pitchFamily="34" charset="0"/>
            </a:endParaRPr>
          </a:p>
          <a:p>
            <a:pPr>
              <a:spcBef>
                <a:spcPts val="0"/>
              </a:spcBef>
              <a:defRPr/>
            </a:pPr>
            <a:r>
              <a:rPr lang="en-US" sz="3500" b="1" dirty="0">
                <a:solidFill>
                  <a:schemeClr val="accent1"/>
                </a:solidFill>
                <a:cs typeface="Arial" panose="020B0604020202020204" pitchFamily="34" charset="0"/>
              </a:rPr>
              <a:t>English as a Second Language (ESL)</a:t>
            </a:r>
          </a:p>
          <a:p>
            <a:pPr lvl="1">
              <a:spcBef>
                <a:spcPts val="0"/>
              </a:spcBef>
              <a:defRPr/>
            </a:pPr>
            <a:r>
              <a:rPr lang="en-US" sz="3200" dirty="0">
                <a:solidFill>
                  <a:schemeClr val="accent2"/>
                </a:solidFill>
              </a:rPr>
              <a:t>Serving students from approximately 40 countries who speak up to 35 languages</a:t>
            </a:r>
            <a:endParaRPr lang="en-US" sz="3100" b="1" dirty="0">
              <a:solidFill>
                <a:schemeClr val="accent2"/>
              </a:solidFill>
              <a:cs typeface="Arial" panose="020B0604020202020204" pitchFamily="34" charset="0"/>
            </a:endParaRPr>
          </a:p>
          <a:p>
            <a:pPr>
              <a:spcBef>
                <a:spcPts val="0"/>
              </a:spcBef>
              <a:defRPr/>
            </a:pPr>
            <a:endParaRPr lang="en-US" sz="3500" b="1" dirty="0">
              <a:solidFill>
                <a:schemeClr val="accent1"/>
              </a:solidFill>
              <a:cs typeface="Arial" panose="020B0604020202020204" pitchFamily="34" charset="0"/>
            </a:endParaRPr>
          </a:p>
          <a:p>
            <a:pPr>
              <a:spcBef>
                <a:spcPts val="0"/>
              </a:spcBef>
              <a:defRPr/>
            </a:pPr>
            <a:r>
              <a:rPr lang="en-US" sz="3500" b="1" dirty="0">
                <a:solidFill>
                  <a:schemeClr val="accent1"/>
                </a:solidFill>
                <a:cs typeface="Arial" panose="020B0604020202020204" pitchFamily="34" charset="0"/>
              </a:rPr>
              <a:t>Adult Career Pathways</a:t>
            </a:r>
          </a:p>
          <a:p>
            <a:pPr lvl="1">
              <a:spcBef>
                <a:spcPts val="0"/>
              </a:spcBef>
              <a:defRPr/>
            </a:pPr>
            <a:r>
              <a:rPr lang="en-US" sz="3200" dirty="0" smtClean="0">
                <a:solidFill>
                  <a:schemeClr val="accent2"/>
                </a:solidFill>
                <a:cs typeface="Arial" panose="020B0604020202020204" pitchFamily="34" charset="0"/>
              </a:rPr>
              <a:t>Earn college credit and a certificate in the process, along with technology and employability</a:t>
            </a:r>
            <a:endParaRPr lang="en-US" sz="3200" dirty="0">
              <a:solidFill>
                <a:schemeClr val="accent2"/>
              </a:solidFill>
              <a:cs typeface="Arial" panose="020B0604020202020204" pitchFamily="34" charset="0"/>
            </a:endParaRPr>
          </a:p>
          <a:p>
            <a:pPr>
              <a:spcBef>
                <a:spcPts val="0"/>
              </a:spcBef>
              <a:defRPr/>
            </a:pPr>
            <a:endParaRPr lang="en-US" sz="3500" b="1" dirty="0">
              <a:solidFill>
                <a:prstClr val="black"/>
              </a:solidFill>
              <a:cs typeface="Arial" panose="020B0604020202020204" pitchFamily="34" charset="0"/>
            </a:endParaRPr>
          </a:p>
          <a:p>
            <a:pPr marL="0" lvl="0" indent="0">
              <a:spcBef>
                <a:spcPts val="0"/>
              </a:spcBef>
              <a:buNone/>
              <a:defRPr/>
            </a:pPr>
            <a:r>
              <a:rPr lang="en-US" sz="3500" dirty="0">
                <a:solidFill>
                  <a:srgbClr val="4F81BD">
                    <a:lumMod val="75000"/>
                  </a:srgbClr>
                </a:solidFill>
                <a:cs typeface="Arial" panose="020B0604020202020204" pitchFamily="34" charset="0"/>
              </a:rPr>
              <a:t>www.llcc.edu/adult-education</a:t>
            </a:r>
            <a:endParaRPr lang="en-US" dirty="0"/>
          </a:p>
        </p:txBody>
      </p:sp>
      <p:pic>
        <p:nvPicPr>
          <p:cNvPr id="6" name="Picture 5">
            <a:extLst>
              <a:ext uri="{FF2B5EF4-FFF2-40B4-BE49-F238E27FC236}">
                <a16:creationId xmlns="" xmlns:a16="http://schemas.microsoft.com/office/drawing/2014/main" id="{5027E34A-EF88-4AAC-8963-75983EFECC8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2737651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p:txBody>
          <a:bodyPr>
            <a:normAutofit fontScale="70000" lnSpcReduction="20000"/>
          </a:bodyPr>
          <a:lstStyle/>
          <a:p>
            <a:pPr marL="0" lvl="0" indent="0">
              <a:spcBef>
                <a:spcPts val="0"/>
              </a:spcBef>
              <a:buNone/>
              <a:defRPr/>
            </a:pPr>
            <a:r>
              <a:rPr lang="en-US" sz="3500" dirty="0">
                <a:solidFill>
                  <a:schemeClr val="accent1"/>
                </a:solidFill>
                <a:cs typeface="Arial" panose="020B0604020202020204" pitchFamily="34" charset="0"/>
              </a:rPr>
              <a:t>Adult Education – Adult Career Pathways</a:t>
            </a:r>
          </a:p>
          <a:p>
            <a:pPr marL="457200" lvl="1" indent="0">
              <a:spcBef>
                <a:spcPts val="0"/>
              </a:spcBef>
              <a:buNone/>
              <a:defRPr/>
            </a:pPr>
            <a:r>
              <a:rPr lang="en-US" sz="3100" u="sng" dirty="0">
                <a:solidFill>
                  <a:schemeClr val="accent1"/>
                </a:solidFill>
                <a:cs typeface="Arial" panose="020B0604020202020204" pitchFamily="34" charset="0"/>
              </a:rPr>
              <a:t/>
            </a:r>
            <a:br>
              <a:rPr lang="en-US" sz="3100" u="sng" dirty="0">
                <a:solidFill>
                  <a:schemeClr val="accent1"/>
                </a:solidFill>
                <a:cs typeface="Arial" panose="020B0604020202020204" pitchFamily="34" charset="0"/>
              </a:rPr>
            </a:br>
            <a:r>
              <a:rPr lang="en-US" sz="3100" u="sng" dirty="0">
                <a:solidFill>
                  <a:schemeClr val="accent1"/>
                </a:solidFill>
                <a:cs typeface="Arial" panose="020B0604020202020204" pitchFamily="34" charset="0"/>
              </a:rPr>
              <a:t>Benefits</a:t>
            </a:r>
            <a:r>
              <a:rPr lang="en-US" sz="3100" u="sng" dirty="0">
                <a:solidFill>
                  <a:schemeClr val="accent2"/>
                </a:solidFill>
                <a:cs typeface="Arial" panose="020B0604020202020204" pitchFamily="34" charset="0"/>
              </a:rPr>
              <a:t/>
            </a:r>
            <a:br>
              <a:rPr lang="en-US" sz="3100" u="sng" dirty="0">
                <a:solidFill>
                  <a:schemeClr val="accent2"/>
                </a:solidFill>
                <a:cs typeface="Arial" panose="020B0604020202020204" pitchFamily="34" charset="0"/>
              </a:rPr>
            </a:br>
            <a:endParaRPr lang="en-US" sz="3100" u="sng" dirty="0">
              <a:solidFill>
                <a:schemeClr val="accent2"/>
              </a:solidFill>
              <a:cs typeface="Arial" panose="020B0604020202020204" pitchFamily="34" charset="0"/>
            </a:endParaRPr>
          </a:p>
          <a:p>
            <a:pPr lvl="2">
              <a:spcBef>
                <a:spcPts val="0"/>
              </a:spcBef>
              <a:defRPr/>
            </a:pPr>
            <a:r>
              <a:rPr lang="en-US" sz="2600" dirty="0">
                <a:solidFill>
                  <a:schemeClr val="accent2"/>
                </a:solidFill>
                <a:cs typeface="Arial" panose="020B0604020202020204" pitchFamily="34" charset="0"/>
              </a:rPr>
              <a:t>Team-teaching approach</a:t>
            </a:r>
          </a:p>
          <a:p>
            <a:pPr lvl="2">
              <a:spcBef>
                <a:spcPts val="0"/>
              </a:spcBef>
              <a:defRPr/>
            </a:pPr>
            <a:r>
              <a:rPr lang="en-US" sz="2600" dirty="0">
                <a:solidFill>
                  <a:schemeClr val="accent2"/>
                </a:solidFill>
                <a:cs typeface="Arial" panose="020B0604020202020204" pitchFamily="34" charset="0"/>
              </a:rPr>
              <a:t>Access to ongoing advising/counseling and support services.</a:t>
            </a:r>
          </a:p>
          <a:p>
            <a:pPr lvl="2">
              <a:spcBef>
                <a:spcPts val="0"/>
              </a:spcBef>
              <a:defRPr/>
            </a:pPr>
            <a:r>
              <a:rPr lang="en-US" sz="2600" dirty="0">
                <a:solidFill>
                  <a:schemeClr val="accent2"/>
                </a:solidFill>
                <a:cs typeface="Arial" panose="020B0604020202020204" pitchFamily="34" charset="0"/>
              </a:rPr>
              <a:t>Students complete a career interest survey and participate in career planning.</a:t>
            </a:r>
          </a:p>
          <a:p>
            <a:pPr lvl="2">
              <a:spcBef>
                <a:spcPts val="0"/>
              </a:spcBef>
              <a:defRPr/>
            </a:pPr>
            <a:r>
              <a:rPr lang="en-US" sz="2600" dirty="0">
                <a:solidFill>
                  <a:schemeClr val="accent2"/>
                </a:solidFill>
                <a:cs typeface="Arial" panose="020B0604020202020204" pitchFamily="34" charset="0"/>
              </a:rPr>
              <a:t>designed for students to earn college credits and at least one credential, certificate and/or degree.</a:t>
            </a:r>
          </a:p>
          <a:p>
            <a:pPr marL="457200" lvl="1" indent="0">
              <a:spcBef>
                <a:spcPts val="0"/>
              </a:spcBef>
              <a:buNone/>
              <a:defRPr/>
            </a:pPr>
            <a:r>
              <a:rPr lang="en-US" sz="3100" u="sng" dirty="0">
                <a:solidFill>
                  <a:schemeClr val="accent2"/>
                </a:solidFill>
                <a:cs typeface="Arial" panose="020B0604020202020204" pitchFamily="34" charset="0"/>
              </a:rPr>
              <a:t/>
            </a:r>
            <a:br>
              <a:rPr lang="en-US" sz="3100" u="sng" dirty="0">
                <a:solidFill>
                  <a:schemeClr val="accent2"/>
                </a:solidFill>
                <a:cs typeface="Arial" panose="020B0604020202020204" pitchFamily="34" charset="0"/>
              </a:rPr>
            </a:br>
            <a:r>
              <a:rPr lang="en-US" sz="3100" u="sng" dirty="0">
                <a:solidFill>
                  <a:schemeClr val="accent1"/>
                </a:solidFill>
                <a:cs typeface="Arial" panose="020B0604020202020204" pitchFamily="34" charset="0"/>
              </a:rPr>
              <a:t>Eligibility Requirements and Guidelines</a:t>
            </a:r>
            <a:r>
              <a:rPr lang="en-US" sz="2600" dirty="0">
                <a:solidFill>
                  <a:schemeClr val="accent1"/>
                </a:solidFill>
                <a:cs typeface="Arial" panose="020B0604020202020204" pitchFamily="34" charset="0"/>
              </a:rPr>
              <a:t/>
            </a:r>
            <a:br>
              <a:rPr lang="en-US" sz="2600" dirty="0">
                <a:solidFill>
                  <a:schemeClr val="accent1"/>
                </a:solidFill>
                <a:cs typeface="Arial" panose="020B0604020202020204" pitchFamily="34" charset="0"/>
              </a:rPr>
            </a:br>
            <a:endParaRPr lang="en-US" sz="2600" dirty="0">
              <a:solidFill>
                <a:schemeClr val="accent1"/>
              </a:solidFill>
              <a:cs typeface="Arial" panose="020B0604020202020204" pitchFamily="34" charset="0"/>
            </a:endParaRPr>
          </a:p>
          <a:p>
            <a:pPr lvl="2">
              <a:spcBef>
                <a:spcPts val="0"/>
              </a:spcBef>
              <a:defRPr/>
            </a:pPr>
            <a:r>
              <a:rPr lang="en-US" sz="2600" dirty="0">
                <a:solidFill>
                  <a:schemeClr val="accent2"/>
                </a:solidFill>
                <a:cs typeface="Arial" panose="020B0604020202020204" pitchFamily="34" charset="0"/>
              </a:rPr>
              <a:t>Must be highly motivated and committed to achieving career/educational goals</a:t>
            </a:r>
          </a:p>
          <a:p>
            <a:pPr lvl="2">
              <a:spcBef>
                <a:spcPts val="0"/>
              </a:spcBef>
              <a:defRPr/>
            </a:pPr>
            <a:r>
              <a:rPr lang="en-US" sz="2600" dirty="0">
                <a:solidFill>
                  <a:schemeClr val="accent2"/>
                </a:solidFill>
                <a:cs typeface="Arial" panose="020B0604020202020204" pitchFamily="34" charset="0"/>
              </a:rPr>
              <a:t>Demonstrate a deficiency in reading, writing and/or math.</a:t>
            </a:r>
          </a:p>
          <a:p>
            <a:pPr lvl="2">
              <a:spcBef>
                <a:spcPts val="0"/>
              </a:spcBef>
              <a:defRPr/>
            </a:pPr>
            <a:r>
              <a:rPr lang="en-US" sz="2600" dirty="0">
                <a:solidFill>
                  <a:schemeClr val="accent2"/>
                </a:solidFill>
                <a:cs typeface="Arial" panose="020B0604020202020204" pitchFamily="34" charset="0"/>
              </a:rPr>
              <a:t>Apply for federal financial aid.</a:t>
            </a:r>
          </a:p>
          <a:p>
            <a:pPr lvl="2">
              <a:spcBef>
                <a:spcPts val="0"/>
              </a:spcBef>
              <a:defRPr/>
            </a:pPr>
            <a:r>
              <a:rPr lang="en-US" sz="2600" dirty="0">
                <a:solidFill>
                  <a:schemeClr val="accent2"/>
                </a:solidFill>
                <a:cs typeface="Arial" panose="020B0604020202020204" pitchFamily="34" charset="0"/>
              </a:rPr>
              <a:t>Attend academy week.</a:t>
            </a:r>
          </a:p>
          <a:p>
            <a:pPr marL="914400" lvl="2" indent="0">
              <a:spcBef>
                <a:spcPts val="0"/>
              </a:spcBef>
              <a:buNone/>
              <a:defRPr/>
            </a:pPr>
            <a:endParaRPr lang="en-US" sz="3500" b="1" dirty="0">
              <a:solidFill>
                <a:prstClr val="black"/>
              </a:solidFill>
              <a:cs typeface="Arial" panose="020B0604020202020204" pitchFamily="34" charset="0"/>
            </a:endParaRPr>
          </a:p>
          <a:p>
            <a:pPr marL="0" lvl="0" indent="0">
              <a:spcBef>
                <a:spcPts val="0"/>
              </a:spcBef>
              <a:buNone/>
              <a:defRPr/>
            </a:pPr>
            <a:r>
              <a:rPr lang="en-US" sz="3500" dirty="0">
                <a:solidFill>
                  <a:srgbClr val="4F81BD">
                    <a:lumMod val="75000"/>
                  </a:srgbClr>
                </a:solidFill>
                <a:cs typeface="Arial" panose="020B0604020202020204" pitchFamily="34" charset="0"/>
              </a:rPr>
              <a:t>www.llcc.edu/adult-career-pathways/</a:t>
            </a:r>
            <a:endParaRPr lang="en-US" dirty="0"/>
          </a:p>
        </p:txBody>
      </p:sp>
      <p:pic>
        <p:nvPicPr>
          <p:cNvPr id="9" name="Picture 8">
            <a:extLst>
              <a:ext uri="{FF2B5EF4-FFF2-40B4-BE49-F238E27FC236}">
                <a16:creationId xmlns="" xmlns:a16="http://schemas.microsoft.com/office/drawing/2014/main" id="{46925311-A629-4AD5-9068-38B065E1756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3954522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CDCB1A58-5BA9-4DF0-96BC-15D9E866842D}"/>
              </a:ext>
            </a:extLst>
          </p:cNvPr>
          <p:cNvSpPr>
            <a:spLocks noGrp="1"/>
          </p:cNvSpPr>
          <p:nvPr>
            <p:ph idx="1"/>
          </p:nvPr>
        </p:nvSpPr>
        <p:spPr/>
        <p:txBody>
          <a:bodyPr>
            <a:normAutofit/>
          </a:bodyPr>
          <a:lstStyle/>
          <a:p>
            <a:pPr marL="0" lvl="0" indent="0">
              <a:spcBef>
                <a:spcPts val="0"/>
              </a:spcBef>
              <a:buNone/>
              <a:defRPr/>
            </a:pPr>
            <a:r>
              <a:rPr lang="en-US" sz="3500" dirty="0">
                <a:solidFill>
                  <a:schemeClr val="accent1"/>
                </a:solidFill>
                <a:cs typeface="Arial" panose="020B0604020202020204" pitchFamily="34" charset="0"/>
              </a:rPr>
              <a:t>Contact and visit information</a:t>
            </a:r>
          </a:p>
          <a:p>
            <a:pPr marL="0" lvl="0" indent="0" algn="ctr">
              <a:spcBef>
                <a:spcPts val="0"/>
              </a:spcBef>
              <a:buNone/>
              <a:defRPr/>
            </a:pPr>
            <a:r>
              <a:rPr lang="en-US" sz="3500" b="1" dirty="0">
                <a:solidFill>
                  <a:prstClr val="black"/>
                </a:solidFill>
                <a:cs typeface="Arial" panose="020B0604020202020204" pitchFamily="34" charset="0"/>
              </a:rPr>
              <a:t/>
            </a:r>
            <a:br>
              <a:rPr lang="en-US" sz="3500" b="1" dirty="0">
                <a:solidFill>
                  <a:prstClr val="black"/>
                </a:solidFill>
                <a:cs typeface="Arial" panose="020B0604020202020204" pitchFamily="34" charset="0"/>
              </a:rPr>
            </a:br>
            <a:r>
              <a:rPr lang="en-US" sz="3000" b="1" dirty="0">
                <a:solidFill>
                  <a:schemeClr val="accent2"/>
                </a:solidFill>
                <a:cs typeface="Arial" panose="020B0604020202020204" pitchFamily="34" charset="0"/>
              </a:rPr>
              <a:t>Mac Warren</a:t>
            </a:r>
            <a:br>
              <a:rPr lang="en-US" sz="3000" b="1" dirty="0">
                <a:solidFill>
                  <a:schemeClr val="accent2"/>
                </a:solidFill>
                <a:cs typeface="Arial" panose="020B0604020202020204" pitchFamily="34" charset="0"/>
              </a:rPr>
            </a:br>
            <a:r>
              <a:rPr lang="en-US" sz="3000" b="1" dirty="0">
                <a:solidFill>
                  <a:prstClr val="black"/>
                </a:solidFill>
                <a:cs typeface="Arial" panose="020B0604020202020204" pitchFamily="34" charset="0"/>
                <a:hlinkClick r:id="rId2"/>
              </a:rPr>
              <a:t>Mac.Warren@llcc.edu</a:t>
            </a:r>
            <a:r>
              <a:rPr lang="en-US" sz="3000" b="1" dirty="0">
                <a:solidFill>
                  <a:prstClr val="black"/>
                </a:solidFill>
                <a:cs typeface="Arial" panose="020B0604020202020204" pitchFamily="34" charset="0"/>
              </a:rPr>
              <a:t> </a:t>
            </a: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r>
              <a:rPr lang="en-US" sz="2200" dirty="0">
                <a:solidFill>
                  <a:schemeClr val="accent2"/>
                </a:solidFill>
                <a:cs typeface="Arial" panose="020B0604020202020204" pitchFamily="34" charset="0"/>
              </a:rPr>
              <a:t>Campus Visit Days and program expos are offered throughout the year.  For information on upcoming visit opportunities, please visit </a:t>
            </a:r>
            <a:r>
              <a:rPr lang="en-US" dirty="0">
                <a:solidFill>
                  <a:srgbClr val="4F81BD">
                    <a:lumMod val="75000"/>
                  </a:srgbClr>
                </a:solidFill>
                <a:cs typeface="Arial" panose="020B0604020202020204" pitchFamily="34" charset="0"/>
              </a:rPr>
              <a:t>www.llcc.edu/visit</a:t>
            </a:r>
            <a:endParaRPr lang="en-US" dirty="0"/>
          </a:p>
        </p:txBody>
      </p:sp>
      <p:pic>
        <p:nvPicPr>
          <p:cNvPr id="6" name="Picture 5">
            <a:extLst>
              <a:ext uri="{FF2B5EF4-FFF2-40B4-BE49-F238E27FC236}">
                <a16:creationId xmlns="" xmlns:a16="http://schemas.microsoft.com/office/drawing/2014/main" id="{C138F79D-D664-4255-B19E-F8BEDE938C7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12854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495" y="2335582"/>
            <a:ext cx="9148036" cy="561049"/>
          </a:xfrm>
        </p:spPr>
        <p:txBody>
          <a:bodyPr>
            <a:normAutofit fontScale="90000"/>
          </a:bodyPr>
          <a:lstStyle/>
          <a:p>
            <a:r>
              <a:rPr lang="en-US" dirty="0">
                <a:solidFill>
                  <a:schemeClr val="accent1">
                    <a:lumMod val="75000"/>
                  </a:schemeClr>
                </a:solidFill>
              </a:rPr>
              <a:t>Workforce Innovation and Opportunity Act</a:t>
            </a:r>
            <a:r>
              <a:rPr lang="en-US" sz="7300" dirty="0" smtClean="0">
                <a:solidFill>
                  <a:schemeClr val="accent1">
                    <a:lumMod val="75000"/>
                  </a:schemeClr>
                </a:solidFill>
              </a:rPr>
              <a:t/>
            </a:r>
            <a:br>
              <a:rPr lang="en-US" sz="7300" dirty="0" smtClean="0">
                <a:solidFill>
                  <a:schemeClr val="accent1">
                    <a:lumMod val="75000"/>
                  </a:schemeClr>
                </a:solidFill>
              </a:rPr>
            </a:br>
            <a:r>
              <a:rPr lang="en-US" sz="6000" dirty="0">
                <a:solidFill>
                  <a:schemeClr val="tx1"/>
                </a:solidFill>
              </a:rPr>
              <a:t/>
            </a:r>
            <a:br>
              <a:rPr lang="en-US" sz="6000"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696927" y="2449464"/>
            <a:ext cx="7162296" cy="3562038"/>
          </a:xfrm>
        </p:spPr>
        <p:txBody>
          <a:bodyPr>
            <a:normAutofit fontScale="92500" lnSpcReduction="10000"/>
          </a:bodyPr>
          <a:lstStyle/>
          <a:p>
            <a:pPr marL="0" indent="0" algn="ctr">
              <a:lnSpc>
                <a:spcPct val="150000"/>
              </a:lnSpc>
              <a:buNone/>
            </a:pPr>
            <a:r>
              <a:rPr lang="en-US" sz="3200" b="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can provide:</a:t>
            </a:r>
          </a:p>
          <a:p>
            <a:pPr marL="0" indent="0">
              <a:lnSpc>
                <a:spcPct val="150000"/>
              </a:lnSpc>
              <a:buNone/>
            </a:pPr>
            <a:r>
              <a:rPr lang="en-US" sz="32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Federal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funding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that assists individuals with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training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education</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so they can find work in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growing occupations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make  </a:t>
            </a:r>
            <a:r>
              <a:rPr lang="en-US"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  self-sustaining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wages. </a:t>
            </a:r>
          </a:p>
          <a:p>
            <a:pPr marL="0" indent="0">
              <a:buNone/>
            </a:pPr>
            <a:endParaRPr lang="en-US" dirty="0">
              <a:solidFill>
                <a:schemeClr val="tx1"/>
              </a:solidFill>
            </a:endParaRPr>
          </a:p>
        </p:txBody>
      </p:sp>
    </p:spTree>
    <p:extLst>
      <p:ext uri="{BB962C8B-B14F-4D97-AF65-F5344CB8AC3E}">
        <p14:creationId xmlns:p14="http://schemas.microsoft.com/office/powerpoint/2010/main" val="3912307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9720" y="1523683"/>
            <a:ext cx="10998200" cy="4592003"/>
          </a:xfrm>
        </p:spPr>
        <p:txBody>
          <a:bodyPr>
            <a:normAutofit fontScale="25000" lnSpcReduction="20000"/>
          </a:bodyPr>
          <a:lstStyle/>
          <a:p>
            <a:pPr marL="0" indent="0" defTabSz="457200">
              <a:lnSpc>
                <a:spcPct val="115000"/>
              </a:lnSpc>
              <a:spcAft>
                <a:spcPts val="1000"/>
              </a:spcAft>
              <a:buNone/>
            </a:pPr>
            <a:r>
              <a:rPr lang="en-US" sz="12800" b="1" dirty="0">
                <a:solidFill>
                  <a:schemeClr val="accent1">
                    <a:lumMod val="75000"/>
                  </a:schemeClr>
                </a:solidFill>
                <a:ea typeface="Calibri" panose="020F0502020204030204" pitchFamily="34" charset="0"/>
                <a:cs typeface="Times New Roman" panose="02020603050405020304" pitchFamily="18" charset="0"/>
              </a:rPr>
              <a:t>We serve customers who live in the following counties. </a:t>
            </a:r>
          </a:p>
          <a:p>
            <a:pPr marL="0" indent="0" defTabSz="457200">
              <a:lnSpc>
                <a:spcPct val="115000"/>
              </a:lnSpc>
              <a:spcAft>
                <a:spcPts val="1000"/>
              </a:spcAft>
              <a:buNone/>
            </a:pPr>
            <a:r>
              <a:rPr lang="en-US" sz="12800" b="1" dirty="0">
                <a:solidFill>
                  <a:schemeClr val="accent1">
                    <a:lumMod val="75000"/>
                  </a:schemeClr>
                </a:solidFill>
                <a:ea typeface="Calibri" panose="020F0502020204030204" pitchFamily="34" charset="0"/>
                <a:cs typeface="Times New Roman" panose="02020603050405020304" pitchFamily="18" charset="0"/>
              </a:rPr>
              <a:t>Sangamon, Cass, Christian, Logan, and Menard </a:t>
            </a:r>
          </a:p>
          <a:p>
            <a:pPr defTabSz="457200">
              <a:lnSpc>
                <a:spcPct val="115000"/>
              </a:lnSpc>
              <a:spcAft>
                <a:spcPts val="1000"/>
              </a:spcAft>
            </a:pPr>
            <a:endParaRPr lang="en-US" sz="9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We research job growth in these counties and </a:t>
            </a:r>
            <a:r>
              <a:rPr lang="en-US" sz="96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ask;</a:t>
            </a: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businesses are hiring? </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jobs are in demand?  </a:t>
            </a:r>
            <a:endParaRPr lang="en-US" sz="96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This </a:t>
            </a: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determines which training programs WIOA will fund. </a:t>
            </a:r>
          </a:p>
          <a:p>
            <a:endParaRPr lang="en-US" dirty="0">
              <a:solidFill>
                <a:schemeClr val="tx1"/>
              </a:solidFill>
            </a:endParaRPr>
          </a:p>
        </p:txBody>
      </p:sp>
    </p:spTree>
    <p:extLst>
      <p:ext uri="{BB962C8B-B14F-4D97-AF65-F5344CB8AC3E}">
        <p14:creationId xmlns:p14="http://schemas.microsoft.com/office/powerpoint/2010/main" val="1163633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555" y="1523998"/>
            <a:ext cx="10559441" cy="1371601"/>
          </a:xfrm>
        </p:spPr>
        <p:txBody>
          <a:bodyPr>
            <a:normAutofit fontScale="90000"/>
          </a:bodyPr>
          <a:lstStyle/>
          <a:p>
            <a:pPr algn="ctr"/>
            <a:r>
              <a:rPr lang="en-US" dirty="0" smtClean="0"/>
              <a:t/>
            </a:r>
            <a:br>
              <a:rPr lang="en-US" dirty="0" smtClean="0"/>
            </a:br>
            <a:r>
              <a:rPr lang="en-US" dirty="0" smtClean="0"/>
              <a:t/>
            </a:r>
            <a:br>
              <a:rPr lang="en-US" dirty="0" smtClean="0"/>
            </a:br>
            <a:r>
              <a:rPr lang="en-US" sz="4900" dirty="0" smtClean="0">
                <a:solidFill>
                  <a:schemeClr val="accent1">
                    <a:lumMod val="75000"/>
                  </a:schemeClr>
                </a:solidFill>
                <a:latin typeface="+mn-lt"/>
              </a:rPr>
              <a:t>Workforce Innovation and Opportunity Act</a:t>
            </a:r>
            <a:r>
              <a:rPr lang="en-US" dirty="0">
                <a:solidFill>
                  <a:schemeClr val="accent1">
                    <a:lumMod val="75000"/>
                  </a:schemeClr>
                </a:solidFill>
                <a:latin typeface="+mn-lt"/>
              </a:rPr>
              <a:t/>
            </a:r>
            <a:br>
              <a:rPr lang="en-US" dirty="0">
                <a:solidFill>
                  <a:schemeClr val="accent1">
                    <a:lumMod val="75000"/>
                  </a:schemeClr>
                </a:solidFill>
                <a:latin typeface="+mn-lt"/>
              </a:rPr>
            </a:br>
            <a:r>
              <a:rPr lang="en-US" sz="4900" dirty="0" smtClean="0">
                <a:solidFill>
                  <a:schemeClr val="accent1">
                    <a:lumMod val="75000"/>
                  </a:schemeClr>
                </a:solidFill>
                <a:latin typeface="+mn-lt"/>
              </a:rPr>
              <a:t>(WIOA)</a:t>
            </a:r>
            <a:r>
              <a:rPr lang="en-US" dirty="0">
                <a:solidFill>
                  <a:schemeClr val="accent1">
                    <a:lumMod val="75000"/>
                  </a:schemeClr>
                </a:solidFill>
                <a:latin typeface="+mn-lt"/>
              </a:rPr>
              <a:t/>
            </a:r>
            <a:br>
              <a:rPr lang="en-US" dirty="0">
                <a:solidFill>
                  <a:schemeClr val="accent1">
                    <a:lumMod val="75000"/>
                  </a:schemeClr>
                </a:solidFill>
                <a:latin typeface="+mn-lt"/>
              </a:rPr>
            </a:br>
            <a:endParaRPr lang="en-US" dirty="0">
              <a:solidFill>
                <a:schemeClr val="accent1">
                  <a:lumMod val="75000"/>
                </a:schemeClr>
              </a:solidFill>
              <a:latin typeface="+mn-lt"/>
            </a:endParaRPr>
          </a:p>
        </p:txBody>
      </p:sp>
      <p:sp>
        <p:nvSpPr>
          <p:cNvPr id="3" name="Content Placeholder 2"/>
          <p:cNvSpPr>
            <a:spLocks noGrp="1"/>
          </p:cNvSpPr>
          <p:nvPr>
            <p:ph idx="1"/>
          </p:nvPr>
        </p:nvSpPr>
        <p:spPr>
          <a:xfrm>
            <a:off x="1514290" y="3830321"/>
            <a:ext cx="9610910" cy="1747519"/>
          </a:xfrm>
        </p:spPr>
        <p:txBody>
          <a:bodyPr>
            <a:normAutofit/>
          </a:bodyPr>
          <a:lstStyle/>
          <a:p>
            <a:pPr marL="0" indent="0">
              <a:buNone/>
            </a:pPr>
            <a:r>
              <a:rPr lang="en-US" sz="3200" b="1" dirty="0" smtClean="0">
                <a:solidFill>
                  <a:schemeClr val="tx1"/>
                </a:solidFill>
              </a:rPr>
              <a:t>              </a:t>
            </a:r>
          </a:p>
          <a:p>
            <a:pPr marL="0" indent="0">
              <a:buNone/>
            </a:pPr>
            <a:r>
              <a:rPr lang="en-US" sz="3200" b="1" dirty="0">
                <a:solidFill>
                  <a:schemeClr val="accent2"/>
                </a:solidFill>
              </a:rPr>
              <a:t>On-the-Job </a:t>
            </a:r>
            <a:r>
              <a:rPr lang="en-US" sz="3200" b="1" dirty="0" smtClean="0">
                <a:solidFill>
                  <a:schemeClr val="accent2"/>
                </a:solidFill>
              </a:rPr>
              <a:t>Training</a:t>
            </a:r>
            <a:r>
              <a:rPr lang="en-US" sz="3200" dirty="0" smtClean="0">
                <a:solidFill>
                  <a:schemeClr val="accent2"/>
                </a:solidFill>
              </a:rPr>
              <a:t>                                      </a:t>
            </a:r>
            <a:r>
              <a:rPr lang="en-US" sz="3200" b="1" dirty="0" smtClean="0">
                <a:solidFill>
                  <a:schemeClr val="accent2"/>
                </a:solidFill>
              </a:rPr>
              <a:t>Education</a:t>
            </a:r>
            <a:endParaRPr lang="en-US" sz="3200" b="1" dirty="0" smtClean="0">
              <a:solidFill>
                <a:schemeClr val="tx1"/>
              </a:solidFill>
            </a:endParaRPr>
          </a:p>
          <a:p>
            <a:pPr marL="0" indent="0">
              <a:buNone/>
            </a:pPr>
            <a:endParaRPr lang="en-US" sz="3200" b="1" dirty="0" smtClean="0">
              <a:solidFill>
                <a:schemeClr val="tx1"/>
              </a:solidFill>
            </a:endParaRPr>
          </a:p>
          <a:p>
            <a:endParaRPr lang="en-US" sz="3200" dirty="0"/>
          </a:p>
        </p:txBody>
      </p:sp>
      <p:sp>
        <p:nvSpPr>
          <p:cNvPr id="5" name="Down Arrow 4"/>
          <p:cNvSpPr/>
          <p:nvPr/>
        </p:nvSpPr>
        <p:spPr>
          <a:xfrm rot="2455099">
            <a:off x="3291837" y="3098801"/>
            <a:ext cx="477520" cy="1158240"/>
          </a:xfrm>
          <a:prstGeom prst="downArrow">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Down Arrow 5"/>
          <p:cNvSpPr/>
          <p:nvPr/>
        </p:nvSpPr>
        <p:spPr>
          <a:xfrm rot="18933139">
            <a:off x="8346442" y="3112172"/>
            <a:ext cx="477520" cy="1158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extLst>
      <p:ext uri="{BB962C8B-B14F-4D97-AF65-F5344CB8AC3E}">
        <p14:creationId xmlns:p14="http://schemas.microsoft.com/office/powerpoint/2010/main" val="12205722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On the Job Training	(OJT)</a:t>
            </a:r>
            <a:endParaRPr lang="en-US" dirty="0">
              <a:solidFill>
                <a:schemeClr val="accent1">
                  <a:lumMod val="75000"/>
                </a:schemeClr>
              </a:solidFill>
            </a:endParaRPr>
          </a:p>
        </p:txBody>
      </p:sp>
      <p:sp>
        <p:nvSpPr>
          <p:cNvPr id="3" name="Content Placeholder 2"/>
          <p:cNvSpPr>
            <a:spLocks noGrp="1"/>
          </p:cNvSpPr>
          <p:nvPr>
            <p:ph idx="1"/>
          </p:nvPr>
        </p:nvSpPr>
        <p:spPr>
          <a:xfrm>
            <a:off x="1643959" y="1946151"/>
            <a:ext cx="9727193" cy="4001976"/>
          </a:xfrm>
        </p:spPr>
        <p:txBody>
          <a:bodyPr>
            <a:normAutofit lnSpcReduction="10000"/>
          </a:bodyPr>
          <a:lstStyle/>
          <a:p>
            <a:pPr marL="0" indent="0">
              <a:buNone/>
            </a:pPr>
            <a:r>
              <a:rPr lang="en-US" b="1" dirty="0">
                <a:solidFill>
                  <a:schemeClr val="accent2"/>
                </a:solidFill>
              </a:rPr>
              <a:t>On-The-Job Training</a:t>
            </a:r>
          </a:p>
          <a:p>
            <a:r>
              <a:rPr lang="en-US" dirty="0" smtClean="0">
                <a:solidFill>
                  <a:schemeClr val="accent2"/>
                </a:solidFill>
              </a:rPr>
              <a:t>Assists WIOA –eligible job seekers learn new skills while working for an employer. </a:t>
            </a:r>
          </a:p>
          <a:p>
            <a:r>
              <a:rPr lang="en-US" dirty="0" smtClean="0">
                <a:solidFill>
                  <a:schemeClr val="accent2"/>
                </a:solidFill>
              </a:rPr>
              <a:t>The program is for full time permanent positions, at self-sufficient wages.</a:t>
            </a:r>
          </a:p>
          <a:p>
            <a:r>
              <a:rPr lang="en-US" dirty="0" smtClean="0">
                <a:solidFill>
                  <a:schemeClr val="accent2"/>
                </a:solidFill>
              </a:rPr>
              <a:t>Employers are</a:t>
            </a:r>
            <a:r>
              <a:rPr lang="en-US" b="1" dirty="0" smtClean="0">
                <a:solidFill>
                  <a:schemeClr val="accent2"/>
                </a:solidFill>
              </a:rPr>
              <a:t> </a:t>
            </a:r>
            <a:r>
              <a:rPr lang="en-US" b="1" dirty="0">
                <a:solidFill>
                  <a:schemeClr val="accent2"/>
                </a:solidFill>
              </a:rPr>
              <a:t>reimbursed up to 75 percent of the new hire’s </a:t>
            </a:r>
            <a:r>
              <a:rPr lang="en-US" b="1" dirty="0" smtClean="0">
                <a:solidFill>
                  <a:schemeClr val="accent2"/>
                </a:solidFill>
              </a:rPr>
              <a:t>wages for up to six months.</a:t>
            </a:r>
            <a:endParaRPr lang="en-US" b="1" dirty="0">
              <a:solidFill>
                <a:schemeClr val="accent2"/>
              </a:solidFill>
            </a:endParaRPr>
          </a:p>
          <a:p>
            <a:r>
              <a:rPr lang="en-US" dirty="0" smtClean="0">
                <a:solidFill>
                  <a:schemeClr val="accent2"/>
                </a:solidFill>
              </a:rPr>
              <a:t>A business services team member works with the job seeker on their job search.</a:t>
            </a:r>
            <a:endParaRPr lang="en-US" dirty="0">
              <a:solidFill>
                <a:schemeClr val="accent2"/>
              </a:solidFill>
            </a:endParaRPr>
          </a:p>
          <a:p>
            <a:endParaRPr lang="en-US" dirty="0"/>
          </a:p>
        </p:txBody>
      </p:sp>
    </p:spTree>
    <p:extLst>
      <p:ext uri="{BB962C8B-B14F-4D97-AF65-F5344CB8AC3E}">
        <p14:creationId xmlns:p14="http://schemas.microsoft.com/office/powerpoint/2010/main" val="4149686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540" y="725165"/>
            <a:ext cx="7616143" cy="561049"/>
          </a:xfrm>
        </p:spPr>
        <p:txBody>
          <a:bodyPr>
            <a:normAutofit fontScale="90000"/>
          </a:bodyPr>
          <a:lstStyle/>
          <a:p>
            <a:pPr algn="ctr"/>
            <a:r>
              <a:rPr lang="en-US" dirty="0"/>
              <a:t>Resource Room Services</a:t>
            </a:r>
          </a:p>
        </p:txBody>
      </p:sp>
      <p:sp>
        <p:nvSpPr>
          <p:cNvPr id="3" name="Content Placeholder 2"/>
          <p:cNvSpPr>
            <a:spLocks noGrp="1"/>
          </p:cNvSpPr>
          <p:nvPr>
            <p:ph idx="1"/>
          </p:nvPr>
        </p:nvSpPr>
        <p:spPr>
          <a:xfrm>
            <a:off x="1245606" y="2118167"/>
            <a:ext cx="10515600" cy="4058796"/>
          </a:xfrm>
        </p:spPr>
        <p:txBody>
          <a:bodyPr/>
          <a:lstStyle/>
          <a:p>
            <a:r>
              <a:rPr lang="en-US" dirty="0">
                <a:solidFill>
                  <a:schemeClr val="accent2">
                    <a:lumMod val="75000"/>
                  </a:schemeClr>
                </a:solidFill>
              </a:rPr>
              <a:t>Computer Access for Job Search/ Online Applications</a:t>
            </a:r>
          </a:p>
          <a:p>
            <a:r>
              <a:rPr lang="en-US" dirty="0">
                <a:solidFill>
                  <a:schemeClr val="accent2">
                    <a:lumMod val="75000"/>
                  </a:schemeClr>
                </a:solidFill>
              </a:rPr>
              <a:t>Copier/FAX/Printer</a:t>
            </a:r>
          </a:p>
          <a:p>
            <a:r>
              <a:rPr lang="en-US" dirty="0">
                <a:solidFill>
                  <a:schemeClr val="accent2">
                    <a:lumMod val="75000"/>
                  </a:schemeClr>
                </a:solidFill>
              </a:rPr>
              <a:t>Direct Linkage to all workNet partners</a:t>
            </a:r>
          </a:p>
          <a:p>
            <a:r>
              <a:rPr lang="en-US" dirty="0">
                <a:solidFill>
                  <a:schemeClr val="accent2">
                    <a:lumMod val="75000"/>
                  </a:schemeClr>
                </a:solidFill>
              </a:rPr>
              <a:t>Weekly Workshops</a:t>
            </a:r>
          </a:p>
          <a:p>
            <a:r>
              <a:rPr lang="en-US" dirty="0">
                <a:solidFill>
                  <a:schemeClr val="accent2">
                    <a:lumMod val="75000"/>
                  </a:schemeClr>
                </a:solidFill>
              </a:rPr>
              <a:t>Employer presentations and hiring events</a:t>
            </a:r>
          </a:p>
          <a:p>
            <a:r>
              <a:rPr lang="en-US" dirty="0" smtClean="0">
                <a:solidFill>
                  <a:schemeClr val="accent2">
                    <a:lumMod val="75000"/>
                  </a:schemeClr>
                </a:solidFill>
              </a:rPr>
              <a:t>Monday Orientation of Services</a:t>
            </a:r>
            <a:endParaRPr lang="en-US" dirty="0">
              <a:solidFill>
                <a:schemeClr val="accent2">
                  <a:lumMod val="75000"/>
                </a:schemeClr>
              </a:solidFill>
            </a:endParaRPr>
          </a:p>
          <a:p>
            <a:endParaRPr lang="en-US" dirty="0"/>
          </a:p>
          <a:p>
            <a:endParaRPr lang="en-US" dirty="0"/>
          </a:p>
        </p:txBody>
      </p:sp>
    </p:spTree>
    <p:extLst>
      <p:ext uri="{BB962C8B-B14F-4D97-AF65-F5344CB8AC3E}">
        <p14:creationId xmlns:p14="http://schemas.microsoft.com/office/powerpoint/2010/main" val="40509719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WIOA Eligibility</a:t>
            </a:r>
            <a:endParaRPr lang="en-US" dirty="0"/>
          </a:p>
        </p:txBody>
      </p:sp>
      <p:sp>
        <p:nvSpPr>
          <p:cNvPr id="3" name="Content Placeholder 2"/>
          <p:cNvSpPr>
            <a:spLocks noGrp="1"/>
          </p:cNvSpPr>
          <p:nvPr>
            <p:ph idx="1"/>
          </p:nvPr>
        </p:nvSpPr>
        <p:spPr>
          <a:xfrm>
            <a:off x="1427480" y="1600007"/>
            <a:ext cx="10515600" cy="4058796"/>
          </a:xfrm>
        </p:spPr>
        <p:txBody>
          <a:bodyPr/>
          <a:lstStyle/>
          <a:p>
            <a:pPr marL="0" indent="0" defTabSz="457200">
              <a:lnSpc>
                <a:spcPct val="115000"/>
              </a:lnSpc>
              <a:spcAft>
                <a:spcPts val="1000"/>
              </a:spcAft>
              <a:buNone/>
            </a:pPr>
            <a:r>
              <a:rPr lang="en-US" sz="3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Are you Eligible to get WIOA funding assistance</a:t>
            </a: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marL="0" indent="0" defTabSz="457200">
              <a:lnSpc>
                <a:spcPct val="115000"/>
              </a:lnSpc>
              <a:spcAft>
                <a:spcPts val="1000"/>
              </a:spcAft>
              <a:buNone/>
            </a:pPr>
            <a:r>
              <a:rPr lang="en-US"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You </a:t>
            </a:r>
            <a:r>
              <a:rPr lang="en-US"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must fit in one of the following categories: </a:t>
            </a:r>
          </a:p>
          <a:p>
            <a:pPr marL="800100" lvl="1" indent="-342900" defTabSz="457200">
              <a:lnSpc>
                <a:spcPct val="150000"/>
              </a:lnSpc>
              <a:buFont typeface="Symbol" panose="05050102010706020507" pitchFamily="18" charset="2"/>
              <a:buChar char=""/>
            </a:pPr>
            <a:r>
              <a:rPr lang="en-US"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Dislocated Workers 		</a:t>
            </a:r>
            <a:endParaRPr lang="en-US" sz="1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defTabSz="457200">
              <a:lnSpc>
                <a:spcPct val="150000"/>
              </a:lnSpc>
              <a:buFont typeface="Symbol" panose="05050102010706020507" pitchFamily="18" charset="2"/>
              <a:buChar char=""/>
            </a:pPr>
            <a:r>
              <a:rPr lang="en-US"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Low Income Adults	  	</a:t>
            </a:r>
            <a:endParaRPr lang="en-US" sz="1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defTabSz="457200">
              <a:lnSpc>
                <a:spcPct val="150000"/>
              </a:lnSpc>
              <a:buFont typeface="Symbol" panose="05050102010706020507" pitchFamily="18" charset="2"/>
              <a:buChar char=""/>
            </a:pPr>
            <a:r>
              <a:rPr lang="en-US"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Low Income Youth </a:t>
            </a:r>
            <a:r>
              <a:rPr lang="en-US" sz="32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2838188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4880" y="436880"/>
            <a:ext cx="8947553" cy="680720"/>
          </a:xfrm>
        </p:spPr>
        <p:txBody>
          <a:bodyPr>
            <a:normAutofit fontScale="90000"/>
          </a:bodyPr>
          <a:lstStyle/>
          <a:p>
            <a:r>
              <a:rPr lang="en-US" sz="48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sz="48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4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Dislocated Workers</a:t>
            </a:r>
            <a:r>
              <a:rPr lang="en-US" sz="1100" dirty="0">
                <a:solidFill>
                  <a:schemeClr val="accent1">
                    <a:lumMod val="75000"/>
                  </a:schemeClr>
                </a:solidFill>
              </a:rPr>
              <a:t> </a:t>
            </a:r>
            <a:r>
              <a:rPr lang="en-US" sz="1100" dirty="0" smtClean="0">
                <a:solidFill>
                  <a:schemeClr val="accent1">
                    <a:lumMod val="75000"/>
                  </a:schemeClr>
                </a:solidFill>
              </a:rPr>
              <a:t>      </a:t>
            </a:r>
            <a:r>
              <a:rPr lang="en-US" sz="1100" dirty="0" smtClean="0">
                <a:solidFill>
                  <a:srgbClr val="0070C0"/>
                </a:solidFill>
              </a:rPr>
              <a:t/>
            </a:r>
            <a:br>
              <a:rPr lang="en-US" sz="1100" dirty="0" smtClean="0">
                <a:solidFill>
                  <a:srgbClr val="0070C0"/>
                </a:solidFill>
              </a:rPr>
            </a:br>
            <a:r>
              <a:rPr lang="en-US" sz="1600" dirty="0">
                <a:solidFill>
                  <a:srgbClr val="0070C0"/>
                </a:solidFill>
              </a:rPr>
              <a:t/>
            </a:r>
            <a:br>
              <a:rPr lang="en-US" sz="1600" dirty="0">
                <a:solidFill>
                  <a:srgbClr val="0070C0"/>
                </a:solidFill>
              </a:rPr>
            </a:br>
            <a:r>
              <a:rPr lang="en-US" sz="1300" dirty="0">
                <a:solidFill>
                  <a:schemeClr val="tx1"/>
                </a:solidFill>
              </a:rPr>
              <a:t>  </a:t>
            </a:r>
            <a:br>
              <a:rPr lang="en-US" sz="1300" dirty="0">
                <a:solidFill>
                  <a:schemeClr val="tx1"/>
                </a:solidFill>
              </a:rPr>
            </a:br>
            <a:endParaRPr lang="en-US" sz="1300" dirty="0"/>
          </a:p>
        </p:txBody>
      </p:sp>
      <p:sp>
        <p:nvSpPr>
          <p:cNvPr id="3" name="Content Placeholder 2"/>
          <p:cNvSpPr>
            <a:spLocks noGrp="1"/>
          </p:cNvSpPr>
          <p:nvPr>
            <p:ph idx="1"/>
          </p:nvPr>
        </p:nvSpPr>
        <p:spPr>
          <a:xfrm>
            <a:off x="1371600" y="1737360"/>
            <a:ext cx="10515600" cy="4754880"/>
          </a:xfrm>
        </p:spPr>
        <p:txBody>
          <a:bodyPr>
            <a:normAutofit fontScale="92500" lnSpcReduction="20000"/>
          </a:bodyPr>
          <a:lstStyle/>
          <a:p>
            <a:pPr marL="285750" indent="-285750" defTabSz="457200">
              <a:buFont typeface="Arial" panose="020B0604020202020204" pitchFamily="34" charset="0"/>
              <a:buChar char="•"/>
            </a:pPr>
            <a:r>
              <a:rPr lang="en-US" sz="2400" dirty="0">
                <a:solidFill>
                  <a:schemeClr val="accent2"/>
                </a:solidFill>
              </a:rPr>
              <a:t>Receiving unemployment benefits and coming from a low growth area or declining </a:t>
            </a:r>
            <a:r>
              <a:rPr lang="en-US" sz="2400" dirty="0" smtClean="0">
                <a:solidFill>
                  <a:schemeClr val="accent2"/>
                </a:solidFill>
              </a:rPr>
              <a:t>industry</a:t>
            </a:r>
          </a:p>
          <a:p>
            <a:pPr marL="285750" indent="-285750" defTabSz="457200">
              <a:buFont typeface="Arial" panose="020B0604020202020204" pitchFamily="34" charset="0"/>
              <a:buChar char="•"/>
            </a:pPr>
            <a:endParaRPr lang="en-US" sz="2400" dirty="0" smtClean="0">
              <a:solidFill>
                <a:schemeClr val="accent2"/>
              </a:solidFill>
            </a:endParaRPr>
          </a:p>
          <a:p>
            <a:pPr marL="285750" indent="-285750" defTabSz="457200">
              <a:buFont typeface="Arial" panose="020B0604020202020204" pitchFamily="34" charset="0"/>
              <a:buChar char="•"/>
            </a:pPr>
            <a:r>
              <a:rPr lang="en-US" sz="2400" dirty="0">
                <a:solidFill>
                  <a:schemeClr val="accent2"/>
                </a:solidFill>
              </a:rPr>
              <a:t>Recently exhausted unemployment benefits and coming from a low growth area or declining industry</a:t>
            </a:r>
          </a:p>
          <a:p>
            <a:pPr marL="285750" indent="-285750" defTabSz="457200">
              <a:buFont typeface="Arial" panose="020B0604020202020204" pitchFamily="34" charset="0"/>
              <a:buChar char="•"/>
            </a:pPr>
            <a:endParaRPr lang="en-US" sz="2400" dirty="0">
              <a:solidFill>
                <a:schemeClr val="accent2"/>
              </a:solidFill>
            </a:endParaRPr>
          </a:p>
          <a:p>
            <a:pPr marL="285750" indent="-285750" defTabSz="457200">
              <a:buFont typeface="Arial" panose="020B0604020202020204" pitchFamily="34" charset="0"/>
              <a:buChar char="•"/>
            </a:pPr>
            <a:r>
              <a:rPr lang="en-US" sz="2400" dirty="0">
                <a:solidFill>
                  <a:schemeClr val="accent2"/>
                </a:solidFill>
              </a:rPr>
              <a:t>Laid off and received notice of termination letter</a:t>
            </a:r>
          </a:p>
          <a:p>
            <a:pPr marL="285750" indent="-285750" defTabSz="457200">
              <a:buFont typeface="Arial" panose="020B0604020202020204" pitchFamily="34" charset="0"/>
              <a:buChar char="•"/>
            </a:pPr>
            <a:endParaRPr lang="en-US" sz="2400" dirty="0">
              <a:solidFill>
                <a:schemeClr val="accent2"/>
              </a:solidFill>
            </a:endParaRPr>
          </a:p>
          <a:p>
            <a:pPr marL="285750" indent="-285750" defTabSz="457200">
              <a:buFont typeface="Arial" panose="020B0604020202020204" pitchFamily="34" charset="0"/>
              <a:buChar char="•"/>
            </a:pPr>
            <a:r>
              <a:rPr lang="en-US" sz="2400" dirty="0">
                <a:solidFill>
                  <a:schemeClr val="accent2"/>
                </a:solidFill>
              </a:rPr>
              <a:t>Your employer provided you information of a business closure within the next 180 days</a:t>
            </a:r>
          </a:p>
          <a:p>
            <a:pPr marL="285750" indent="-285750" defTabSz="457200">
              <a:buFont typeface="Arial" panose="020B0604020202020204" pitchFamily="34" charset="0"/>
              <a:buChar char="•"/>
            </a:pPr>
            <a:endParaRPr lang="en-US" sz="2400" dirty="0">
              <a:solidFill>
                <a:schemeClr val="accent2"/>
              </a:solidFill>
            </a:endParaRPr>
          </a:p>
          <a:p>
            <a:pPr marL="285750" indent="-285750" defTabSz="457200">
              <a:buFont typeface="Arial" panose="020B0604020202020204" pitchFamily="34" charset="0"/>
              <a:buChar char="•"/>
            </a:pPr>
            <a:r>
              <a:rPr lang="en-US" sz="2400" dirty="0">
                <a:solidFill>
                  <a:schemeClr val="accent2"/>
                </a:solidFill>
              </a:rPr>
              <a:t>No longer supported by spouse’s income due to a layoff, recent death, or divorce</a:t>
            </a:r>
          </a:p>
          <a:p>
            <a:pPr defTabSz="457200"/>
            <a:endParaRPr lang="en-US" sz="2400" dirty="0">
              <a:solidFill>
                <a:schemeClr val="accent2"/>
              </a:solidFill>
            </a:endParaRPr>
          </a:p>
          <a:p>
            <a:pPr marL="285750" indent="-285750" defTabSz="457200">
              <a:buFont typeface="Arial" panose="020B0604020202020204" pitchFamily="34" charset="0"/>
              <a:buChar char="•"/>
            </a:pPr>
            <a:r>
              <a:rPr lang="en-US" sz="2400" dirty="0">
                <a:solidFill>
                  <a:schemeClr val="accent2"/>
                </a:solidFill>
              </a:rPr>
              <a:t>The spouse of an active military member and you’ve recently relocated</a:t>
            </a:r>
          </a:p>
          <a:p>
            <a:pPr marL="0" indent="0">
              <a:buNone/>
            </a:pPr>
            <a:endParaRPr lang="en-US" dirty="0">
              <a:solidFill>
                <a:schemeClr val="tx1"/>
              </a:solidFill>
            </a:endParaRPr>
          </a:p>
        </p:txBody>
      </p:sp>
    </p:spTree>
    <p:extLst>
      <p:ext uri="{BB962C8B-B14F-4D97-AF65-F5344CB8AC3E}">
        <p14:creationId xmlns:p14="http://schemas.microsoft.com/office/powerpoint/2010/main" val="36979630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560" y="1386539"/>
            <a:ext cx="9499600" cy="561049"/>
          </a:xfrm>
        </p:spPr>
        <p:txBody>
          <a:bodyPr>
            <a:noAutofit/>
          </a:bodyPr>
          <a:lstStyle/>
          <a:p>
            <a:r>
              <a:rPr lang="en-US" sz="3600" dirty="0">
                <a:solidFill>
                  <a:schemeClr val="accent1">
                    <a:lumMod val="75000"/>
                  </a:schemeClr>
                </a:solidFill>
                <a:latin typeface="+mn-lt"/>
              </a:rPr>
              <a:t>500c5 -Receiving UI and Attending Training</a:t>
            </a:r>
          </a:p>
        </p:txBody>
      </p:sp>
      <p:sp>
        <p:nvSpPr>
          <p:cNvPr id="3" name="Content Placeholder 2"/>
          <p:cNvSpPr>
            <a:spLocks noGrp="1"/>
          </p:cNvSpPr>
          <p:nvPr>
            <p:ph idx="1"/>
          </p:nvPr>
        </p:nvSpPr>
        <p:spPr>
          <a:xfrm>
            <a:off x="2316930" y="2133214"/>
            <a:ext cx="7741920" cy="4058796"/>
          </a:xfrm>
        </p:spPr>
        <p:txBody>
          <a:bodyPr/>
          <a:lstStyle/>
          <a:p>
            <a:r>
              <a:rPr lang="en-US" sz="2400" dirty="0">
                <a:solidFill>
                  <a:schemeClr val="accent2"/>
                </a:solidFill>
              </a:rPr>
              <a:t>Must be a WIOA approved training program</a:t>
            </a:r>
          </a:p>
          <a:p>
            <a:r>
              <a:rPr lang="en-US" sz="2400" dirty="0">
                <a:solidFill>
                  <a:schemeClr val="accent2"/>
                </a:solidFill>
              </a:rPr>
              <a:t>Does not extend UI benefits (26 weeks only)</a:t>
            </a:r>
          </a:p>
          <a:p>
            <a:r>
              <a:rPr lang="en-US" sz="2400" dirty="0">
                <a:solidFill>
                  <a:schemeClr val="accent2"/>
                </a:solidFill>
              </a:rPr>
              <a:t>500c5 is only a waiver for mandated job search</a:t>
            </a:r>
          </a:p>
          <a:p>
            <a:r>
              <a:rPr lang="en-US" sz="2400" dirty="0">
                <a:solidFill>
                  <a:schemeClr val="accent2"/>
                </a:solidFill>
              </a:rPr>
              <a:t>Must document attendance in class</a:t>
            </a:r>
          </a:p>
          <a:p>
            <a:r>
              <a:rPr lang="en-US" sz="2400" dirty="0">
                <a:solidFill>
                  <a:schemeClr val="accent2"/>
                </a:solidFill>
              </a:rPr>
              <a:t>Eligibility for re-training</a:t>
            </a:r>
          </a:p>
          <a:p>
            <a:pPr lvl="1"/>
            <a:r>
              <a:rPr lang="en-US" sz="2000" dirty="0">
                <a:solidFill>
                  <a:schemeClr val="accent2"/>
                </a:solidFill>
              </a:rPr>
              <a:t>Currently receiving or have exhausted UI</a:t>
            </a:r>
          </a:p>
          <a:p>
            <a:pPr lvl="1"/>
            <a:r>
              <a:rPr lang="en-US" sz="2000" dirty="0">
                <a:solidFill>
                  <a:schemeClr val="accent2"/>
                </a:solidFill>
              </a:rPr>
              <a:t>Based on dislocation from low-growth industry, workforce reduction or business closure</a:t>
            </a:r>
          </a:p>
          <a:p>
            <a:endParaRPr lang="en-US" dirty="0"/>
          </a:p>
        </p:txBody>
      </p:sp>
    </p:spTree>
    <p:extLst>
      <p:ext uri="{BB962C8B-B14F-4D97-AF65-F5344CB8AC3E}">
        <p14:creationId xmlns:p14="http://schemas.microsoft.com/office/powerpoint/2010/main" val="25300772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891389"/>
            <a:ext cx="7616143" cy="561049"/>
          </a:xfrm>
        </p:spPr>
        <p:txBody>
          <a:bodyPr>
            <a:normAutofit fontScale="90000"/>
          </a:bodyPr>
          <a:lstStyle/>
          <a:p>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 Income Adults   </a:t>
            </a:r>
            <a:r>
              <a:rPr lang="en-US" sz="24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18 and older</a:t>
            </a:r>
            <a:endParaRPr lang="en-US" b="0" dirty="0">
              <a:solidFill>
                <a:schemeClr val="accent1">
                  <a:lumMod val="75000"/>
                </a:schemeClr>
              </a:solidFill>
            </a:endParaRPr>
          </a:p>
        </p:txBody>
      </p:sp>
      <p:sp>
        <p:nvSpPr>
          <p:cNvPr id="3" name="Content Placeholder 2"/>
          <p:cNvSpPr>
            <a:spLocks noGrp="1"/>
          </p:cNvSpPr>
          <p:nvPr>
            <p:ph idx="1"/>
          </p:nvPr>
        </p:nvSpPr>
        <p:spPr>
          <a:xfrm>
            <a:off x="1087120" y="1960494"/>
            <a:ext cx="10678160" cy="3906713"/>
          </a:xfrm>
        </p:spPr>
        <p:txBody>
          <a:bodyPr/>
          <a:lstStyle/>
          <a:p>
            <a:pPr marL="285750" indent="-285750" defTabSz="457200">
              <a:lnSpc>
                <a:spcPct val="150000"/>
              </a:lnSpc>
              <a:buFont typeface="Arial" panose="020B0604020202020204" pitchFamily="34" charset="0"/>
              <a:buChar char="•"/>
            </a:pPr>
            <a:r>
              <a:rPr lang="en-US" sz="2300" dirty="0">
                <a:solidFill>
                  <a:schemeClr val="accent2"/>
                </a:solidFill>
              </a:rPr>
              <a:t>Receiving SNAP, TANF, or SSI benefits  </a:t>
            </a:r>
          </a:p>
          <a:p>
            <a:pPr marL="285750" indent="-285750" defTabSz="457200">
              <a:lnSpc>
                <a:spcPct val="150000"/>
              </a:lnSpc>
              <a:buFont typeface="Arial" panose="020B0604020202020204" pitchFamily="34" charset="0"/>
              <a:buChar char="•"/>
            </a:pPr>
            <a:r>
              <a:rPr lang="en-US" sz="2300" dirty="0">
                <a:solidFill>
                  <a:schemeClr val="accent2"/>
                </a:solidFill>
              </a:rPr>
              <a:t>Family member of someone who receives or has received SNAP, TANF, or SSI  in the last </a:t>
            </a:r>
            <a:r>
              <a:rPr lang="en-US" sz="2300" dirty="0" smtClean="0">
                <a:solidFill>
                  <a:schemeClr val="accent2"/>
                </a:solidFill>
              </a:rPr>
              <a:t>6 months </a:t>
            </a:r>
            <a:endParaRPr lang="en-US" sz="2300" dirty="0">
              <a:solidFill>
                <a:schemeClr val="accent2"/>
              </a:solidFill>
            </a:endParaRPr>
          </a:p>
          <a:p>
            <a:pPr marL="285750" indent="-285750" defTabSz="457200">
              <a:lnSpc>
                <a:spcPct val="150000"/>
              </a:lnSpc>
              <a:buFont typeface="Arial" panose="020B0604020202020204" pitchFamily="34" charset="0"/>
              <a:buChar char="•"/>
            </a:pPr>
            <a:r>
              <a:rPr lang="en-US" sz="2300" dirty="0">
                <a:solidFill>
                  <a:schemeClr val="accent2"/>
                </a:solidFill>
              </a:rPr>
              <a:t>Low income by calculation of “family income” for the last 6 months</a:t>
            </a:r>
          </a:p>
          <a:p>
            <a:pPr marL="285750" indent="-285750" defTabSz="457200">
              <a:lnSpc>
                <a:spcPct val="150000"/>
              </a:lnSpc>
              <a:buFont typeface="Arial" panose="020B0604020202020204" pitchFamily="34" charset="0"/>
              <a:buChar char="•"/>
            </a:pPr>
            <a:r>
              <a:rPr lang="en-US" sz="2300" dirty="0">
                <a:solidFill>
                  <a:schemeClr val="accent2"/>
                </a:solidFill>
              </a:rPr>
              <a:t>Homeless</a:t>
            </a:r>
          </a:p>
          <a:p>
            <a:pPr marL="285750" indent="-285750" defTabSz="457200">
              <a:lnSpc>
                <a:spcPct val="150000"/>
              </a:lnSpc>
              <a:buFont typeface="Arial" panose="020B0604020202020204" pitchFamily="34" charset="0"/>
              <a:buChar char="•"/>
            </a:pPr>
            <a:r>
              <a:rPr lang="en-US" sz="2300" dirty="0">
                <a:solidFill>
                  <a:schemeClr val="accent2"/>
                </a:solidFill>
              </a:rPr>
              <a:t>Diagnosed with disability </a:t>
            </a:r>
          </a:p>
          <a:p>
            <a:endParaRPr lang="en-US" dirty="0"/>
          </a:p>
        </p:txBody>
      </p:sp>
    </p:spTree>
    <p:extLst>
      <p:ext uri="{BB962C8B-B14F-4D97-AF65-F5344CB8AC3E}">
        <p14:creationId xmlns:p14="http://schemas.microsoft.com/office/powerpoint/2010/main" val="21557098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1205908"/>
            <a:ext cx="8848910" cy="561049"/>
          </a:xfrm>
        </p:spPr>
        <p:txBody>
          <a:bodyPr>
            <a:noAutofit/>
          </a:bodyPr>
          <a:lstStyle/>
          <a:p>
            <a:r>
              <a:rPr lang="en-US" sz="4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 Income Youth  	</a:t>
            </a:r>
            <a: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16 to 24 </a:t>
            </a:r>
            <a:r>
              <a:rPr lang="en-US" sz="1800" b="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 Out-of-School youth</a:t>
            </a:r>
            <a: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800" b="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14 </a:t>
            </a:r>
            <a: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to </a:t>
            </a:r>
            <a:r>
              <a:rPr lang="en-US" sz="1800" b="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21 for In-School youth</a:t>
            </a:r>
            <a: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en-US" sz="1800" dirty="0">
              <a:solidFill>
                <a:schemeClr val="accent1">
                  <a:lumMod val="75000"/>
                </a:schemeClr>
              </a:solidFill>
            </a:endParaRPr>
          </a:p>
        </p:txBody>
      </p:sp>
      <p:sp>
        <p:nvSpPr>
          <p:cNvPr id="3" name="Content Placeholder 2"/>
          <p:cNvSpPr>
            <a:spLocks noGrp="1"/>
          </p:cNvSpPr>
          <p:nvPr>
            <p:ph idx="1"/>
          </p:nvPr>
        </p:nvSpPr>
        <p:spPr>
          <a:xfrm>
            <a:off x="838200" y="1938793"/>
            <a:ext cx="10515600" cy="4969123"/>
          </a:xfrm>
        </p:spPr>
        <p:txBody>
          <a:bodyPr>
            <a:normAutofit/>
          </a:bodyPr>
          <a:lstStyle/>
          <a:p>
            <a:pPr marL="285750" indent="-285750" defTabSz="457200">
              <a:buFont typeface="Arial" panose="020B0604020202020204" pitchFamily="34" charset="0"/>
              <a:buChar char="•"/>
            </a:pPr>
            <a:r>
              <a:rPr lang="en-US" sz="2000" dirty="0">
                <a:solidFill>
                  <a:schemeClr val="accent2"/>
                </a:solidFill>
              </a:rPr>
              <a:t>Receiving SNAP, TANF, or SSI benefits </a:t>
            </a:r>
          </a:p>
          <a:p>
            <a:pPr marL="285750" indent="-285750" defTabSz="457200">
              <a:buFont typeface="Arial" panose="020B0604020202020204" pitchFamily="34" charset="0"/>
              <a:buChar char="•"/>
            </a:pPr>
            <a:r>
              <a:rPr lang="en-US" sz="2000" dirty="0">
                <a:solidFill>
                  <a:schemeClr val="accent2"/>
                </a:solidFill>
              </a:rPr>
              <a:t>Family member of someone who receives or has received SNAP, TANF, or SSI  in the last 6 months </a:t>
            </a:r>
          </a:p>
          <a:p>
            <a:pPr marL="285750" indent="-285750" defTabSz="457200">
              <a:buFont typeface="Arial" panose="020B0604020202020204" pitchFamily="34" charset="0"/>
              <a:buChar char="•"/>
            </a:pPr>
            <a:r>
              <a:rPr lang="en-US" sz="2000" dirty="0">
                <a:solidFill>
                  <a:schemeClr val="accent2"/>
                </a:solidFill>
              </a:rPr>
              <a:t>Low income by calculation of “family income” for the last 6 months and dealing with any of the following barriers </a:t>
            </a:r>
            <a:r>
              <a:rPr lang="en-US" sz="2400" dirty="0">
                <a:solidFill>
                  <a:schemeClr val="accent2"/>
                </a:solidFill>
              </a:rPr>
              <a:t>…………  </a:t>
            </a:r>
          </a:p>
          <a:p>
            <a:pPr marL="285750" indent="-285750" defTabSz="457200">
              <a:buFont typeface="Arial" panose="020B0604020202020204" pitchFamily="34" charset="0"/>
              <a:buChar char="•"/>
            </a:pPr>
            <a:endParaRPr lang="en-US" sz="1600" dirty="0">
              <a:solidFill>
                <a:schemeClr val="accent2"/>
              </a:solidFill>
            </a:endParaRPr>
          </a:p>
          <a:p>
            <a:pPr marL="742950" lvl="1" indent="-285750" defTabSz="457200">
              <a:buFont typeface="Wingdings" panose="05000000000000000000" pitchFamily="2" charset="2"/>
              <a:buChar char="ü"/>
            </a:pPr>
            <a:r>
              <a:rPr lang="en-US" sz="1800" dirty="0">
                <a:solidFill>
                  <a:schemeClr val="accent2"/>
                </a:solidFill>
              </a:rPr>
              <a:t>A dropout with no recent  school enrollment</a:t>
            </a:r>
          </a:p>
          <a:p>
            <a:pPr marL="742950" lvl="1" indent="-285750" defTabSz="457200">
              <a:buFont typeface="Wingdings" panose="05000000000000000000" pitchFamily="2" charset="2"/>
              <a:buChar char="ü"/>
            </a:pPr>
            <a:r>
              <a:rPr lang="en-US" sz="1800" dirty="0">
                <a:solidFill>
                  <a:schemeClr val="accent2"/>
                </a:solidFill>
              </a:rPr>
              <a:t>A parent or pregnant</a:t>
            </a:r>
          </a:p>
          <a:p>
            <a:pPr marL="742950" lvl="1" indent="-285750" defTabSz="457200">
              <a:buFont typeface="Wingdings" panose="05000000000000000000" pitchFamily="2" charset="2"/>
              <a:buChar char="ü"/>
            </a:pPr>
            <a:r>
              <a:rPr lang="en-US" sz="1800" dirty="0">
                <a:solidFill>
                  <a:schemeClr val="accent2"/>
                </a:solidFill>
              </a:rPr>
              <a:t>In a free school lunch program or living in a high poverty zone </a:t>
            </a:r>
          </a:p>
          <a:p>
            <a:pPr marL="742950" lvl="1" indent="-285750" defTabSz="457200">
              <a:buFont typeface="Wingdings" panose="05000000000000000000" pitchFamily="2" charset="2"/>
              <a:buChar char="ü"/>
            </a:pPr>
            <a:r>
              <a:rPr lang="en-US" sz="1800" dirty="0">
                <a:solidFill>
                  <a:schemeClr val="accent2"/>
                </a:solidFill>
              </a:rPr>
              <a:t>Diagnosed with a disability </a:t>
            </a:r>
          </a:p>
          <a:p>
            <a:pPr marL="742950" lvl="1" indent="-285750" defTabSz="457200">
              <a:buFont typeface="Wingdings" panose="05000000000000000000" pitchFamily="2" charset="2"/>
              <a:buChar char="ü"/>
            </a:pPr>
            <a:r>
              <a:rPr lang="en-US" sz="1800" dirty="0">
                <a:solidFill>
                  <a:schemeClr val="accent2"/>
                </a:solidFill>
              </a:rPr>
              <a:t>A foster child or an “aged out” foster child </a:t>
            </a:r>
          </a:p>
          <a:p>
            <a:pPr marL="742950" lvl="1" indent="-285750" defTabSz="457200">
              <a:buFont typeface="Wingdings" panose="05000000000000000000" pitchFamily="2" charset="2"/>
              <a:buChar char="ü"/>
            </a:pPr>
            <a:r>
              <a:rPr lang="en-US" sz="1800" dirty="0">
                <a:solidFill>
                  <a:schemeClr val="accent2"/>
                </a:solidFill>
              </a:rPr>
              <a:t>Homeless or a runaway </a:t>
            </a:r>
          </a:p>
          <a:p>
            <a:pPr marL="742950" lvl="1" indent="-285750" defTabSz="457200">
              <a:buFont typeface="Wingdings" panose="05000000000000000000" pitchFamily="2" charset="2"/>
              <a:buChar char="ü"/>
            </a:pPr>
            <a:r>
              <a:rPr lang="en-US" sz="1800" dirty="0">
                <a:solidFill>
                  <a:schemeClr val="accent2"/>
                </a:solidFill>
              </a:rPr>
              <a:t>In the Juvenile Justice System </a:t>
            </a:r>
          </a:p>
          <a:p>
            <a:pPr marL="742950" lvl="1" indent="-285750" defTabSz="457200">
              <a:buFont typeface="Wingdings" panose="05000000000000000000" pitchFamily="2" charset="2"/>
              <a:buChar char="ü"/>
            </a:pPr>
            <a:r>
              <a:rPr lang="en-US" sz="1800" dirty="0">
                <a:solidFill>
                  <a:schemeClr val="accent2"/>
                </a:solidFill>
              </a:rPr>
              <a:t>An </a:t>
            </a:r>
            <a:r>
              <a:rPr lang="en-US" sz="1800" dirty="0" smtClean="0">
                <a:solidFill>
                  <a:schemeClr val="accent2"/>
                </a:solidFill>
              </a:rPr>
              <a:t>English </a:t>
            </a:r>
            <a:r>
              <a:rPr lang="en-US" sz="1800" dirty="0">
                <a:solidFill>
                  <a:schemeClr val="accent2"/>
                </a:solidFill>
              </a:rPr>
              <a:t>language learner or basic skills deficient  </a:t>
            </a:r>
          </a:p>
          <a:p>
            <a:endParaRPr lang="en-US" dirty="0">
              <a:solidFill>
                <a:schemeClr val="tx1"/>
              </a:solidFill>
            </a:endParaRPr>
          </a:p>
        </p:txBody>
      </p:sp>
    </p:spTree>
    <p:extLst>
      <p:ext uri="{BB962C8B-B14F-4D97-AF65-F5344CB8AC3E}">
        <p14:creationId xmlns:p14="http://schemas.microsoft.com/office/powerpoint/2010/main" val="36589964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2560" y="2321367"/>
            <a:ext cx="10515600" cy="4058796"/>
          </a:xfrm>
        </p:spPr>
        <p:txBody>
          <a:bodyPr/>
          <a:lstStyle/>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So, if approved for WIOA……….. </a:t>
            </a:r>
          </a:p>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What can it fund?</a:t>
            </a:r>
            <a:endParaRPr lang="en-US" sz="4400" b="1" u="sng"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5627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40" y="1709518"/>
            <a:ext cx="8585200" cy="561049"/>
          </a:xfrm>
        </p:spPr>
        <p:txBody>
          <a:bodyPr>
            <a:noAutofit/>
          </a:bodyPr>
          <a:lstStyle/>
          <a:p>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can pay up to </a:t>
            </a: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$8000.00 </a:t>
            </a:r>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 year for tuition </a:t>
            </a:r>
            <a:r>
              <a:rPr lang="en-US" sz="2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 a maximum of two years.</a:t>
            </a:r>
            <a:r>
              <a:rPr lang="en-US" sz="2800" dirty="0">
                <a:solidFill>
                  <a:schemeClr val="accent1">
                    <a:lumMod val="75000"/>
                  </a:schemeClr>
                </a:solidFill>
              </a:rPr>
              <a:t/>
            </a:r>
            <a:br>
              <a:rPr lang="en-US" sz="2800" dirty="0">
                <a:solidFill>
                  <a:schemeClr val="accent1">
                    <a:lumMod val="75000"/>
                  </a:schemeClr>
                </a:solidFill>
              </a:rPr>
            </a:br>
            <a:endParaRPr lang="en-US" sz="3200" dirty="0">
              <a:solidFill>
                <a:schemeClr val="accent1">
                  <a:lumMod val="75000"/>
                </a:schemeClr>
              </a:solidFill>
            </a:endParaRPr>
          </a:p>
        </p:txBody>
      </p:sp>
      <p:sp>
        <p:nvSpPr>
          <p:cNvPr id="3" name="Content Placeholder 2"/>
          <p:cNvSpPr>
            <a:spLocks noGrp="1"/>
          </p:cNvSpPr>
          <p:nvPr>
            <p:ph idx="1"/>
          </p:nvPr>
        </p:nvSpPr>
        <p:spPr>
          <a:xfrm>
            <a:off x="1193800" y="2377054"/>
            <a:ext cx="9897513" cy="3977833"/>
          </a:xfrm>
        </p:spPr>
        <p:txBody>
          <a:bodyPr>
            <a:normAutofit/>
          </a:bodyPr>
          <a:lstStyle/>
          <a:p>
            <a:pPr marL="0" indent="0" defTabSz="457200">
              <a:lnSpc>
                <a:spcPct val="115000"/>
              </a:lnSpc>
              <a:spcAft>
                <a:spcPts val="1000"/>
              </a:spcAft>
              <a:buNone/>
            </a:pP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In addition to tuition assistance, WIOA can pay for things like: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Books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Tools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Uniforms / Work Boots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Mileage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if traveling over 30 miles</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round trip to class)</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Daycare costs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must first ask for assistance through </a:t>
            </a:r>
            <a:r>
              <a:rPr lang="en-US" sz="2200" b="1"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Community Connection Point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p>
          <a:p>
            <a:endParaRPr lang="en-US" dirty="0">
              <a:solidFill>
                <a:schemeClr val="tx1"/>
              </a:solidFill>
            </a:endParaRPr>
          </a:p>
        </p:txBody>
      </p:sp>
    </p:spTree>
    <p:extLst>
      <p:ext uri="{BB962C8B-B14F-4D97-AF65-F5344CB8AC3E}">
        <p14:creationId xmlns:p14="http://schemas.microsoft.com/office/powerpoint/2010/main" val="16738612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latin typeface="+mn-lt"/>
              </a:rPr>
              <a:t>Next Steps</a:t>
            </a:r>
            <a:endParaRPr lang="en-US" dirty="0">
              <a:solidFill>
                <a:schemeClr val="accent1">
                  <a:lumMod val="75000"/>
                </a:schemeClr>
              </a:solidFill>
              <a:latin typeface="+mn-lt"/>
            </a:endParaRPr>
          </a:p>
        </p:txBody>
      </p:sp>
      <p:sp>
        <p:nvSpPr>
          <p:cNvPr id="3" name="Content Placeholder 2"/>
          <p:cNvSpPr>
            <a:spLocks noGrp="1"/>
          </p:cNvSpPr>
          <p:nvPr>
            <p:ph idx="1"/>
          </p:nvPr>
        </p:nvSpPr>
        <p:spPr>
          <a:xfrm>
            <a:off x="-81280" y="1871481"/>
            <a:ext cx="3606800" cy="4058796"/>
          </a:xfrm>
        </p:spPr>
        <p:txBody>
          <a:bodyPr>
            <a:normAutofit fontScale="92500" lnSpcReduction="10000"/>
          </a:bodyPr>
          <a:lstStyle/>
          <a:p>
            <a:pPr marL="0" indent="0">
              <a:buNone/>
            </a:pPr>
            <a:r>
              <a:rPr lang="en-US" sz="4300" b="1" dirty="0" smtClean="0">
                <a:solidFill>
                  <a:schemeClr val="accent2">
                    <a:lumMod val="50000"/>
                  </a:schemeClr>
                </a:solidFill>
              </a:rPr>
              <a:t>    </a:t>
            </a:r>
            <a:r>
              <a:rPr lang="en-US" sz="4300" b="1" dirty="0" smtClean="0">
                <a:solidFill>
                  <a:schemeClr val="accent2"/>
                </a:solidFill>
              </a:rPr>
              <a:t>1</a:t>
            </a:r>
            <a:r>
              <a:rPr lang="en-US" sz="5200" b="1" dirty="0">
                <a:solidFill>
                  <a:schemeClr val="accent2"/>
                </a:solidFill>
              </a:rPr>
              <a:t>. </a:t>
            </a:r>
            <a:endParaRPr lang="en-US" sz="5200" b="1" dirty="0" smtClean="0">
              <a:solidFill>
                <a:schemeClr val="accent2"/>
              </a:solidFill>
            </a:endParaRPr>
          </a:p>
          <a:p>
            <a:pPr marL="0" indent="0">
              <a:lnSpc>
                <a:spcPct val="110000"/>
              </a:lnSpc>
              <a:spcBef>
                <a:spcPts val="0"/>
              </a:spcBef>
              <a:buNone/>
            </a:pPr>
            <a:r>
              <a:rPr lang="en-US" sz="2200" b="1" dirty="0" smtClean="0">
                <a:solidFill>
                  <a:schemeClr val="accent2"/>
                </a:solidFill>
              </a:rPr>
              <a:t>       Meet </a:t>
            </a:r>
            <a:r>
              <a:rPr lang="en-US" sz="2200" b="1" dirty="0">
                <a:solidFill>
                  <a:schemeClr val="accent2"/>
                </a:solidFill>
              </a:rPr>
              <a:t>with the school   </a:t>
            </a:r>
            <a:endParaRPr lang="en-US" sz="2200" dirty="0" smtClean="0">
              <a:solidFill>
                <a:schemeClr val="accent2"/>
              </a:solidFill>
            </a:endParaRPr>
          </a:p>
          <a:p>
            <a:pPr marL="342900" indent="-342900">
              <a:buFont typeface="Arial" panose="020B0604020202020204" pitchFamily="34" charset="0"/>
              <a:buChar char="•"/>
            </a:pPr>
            <a:endParaRPr lang="en-US" sz="2200" dirty="0" smtClean="0">
              <a:solidFill>
                <a:schemeClr val="accent2"/>
              </a:solidFill>
            </a:endParaRPr>
          </a:p>
          <a:p>
            <a:pPr marL="800100" lvl="1" indent="-342900">
              <a:buFont typeface="Arial" panose="020B0604020202020204" pitchFamily="34" charset="0"/>
              <a:buChar char="•"/>
            </a:pPr>
            <a:r>
              <a:rPr lang="en-US" sz="1900" dirty="0" smtClean="0">
                <a:solidFill>
                  <a:schemeClr val="accent2"/>
                </a:solidFill>
              </a:rPr>
              <a:t>Acceptance </a:t>
            </a:r>
            <a:r>
              <a:rPr lang="en-US" sz="1900" dirty="0">
                <a:solidFill>
                  <a:schemeClr val="accent2"/>
                </a:solidFill>
              </a:rPr>
              <a:t>Letter</a:t>
            </a:r>
          </a:p>
          <a:p>
            <a:pPr marL="800100" lvl="1" indent="-342900">
              <a:buFont typeface="Arial" panose="020B0604020202020204" pitchFamily="34" charset="0"/>
              <a:buChar char="•"/>
            </a:pPr>
            <a:endParaRPr lang="en-US" sz="1900" dirty="0" smtClean="0">
              <a:solidFill>
                <a:schemeClr val="accent2"/>
              </a:solidFill>
            </a:endParaRPr>
          </a:p>
          <a:p>
            <a:pPr marL="800100" lvl="1" indent="-342900">
              <a:buFont typeface="Arial" panose="020B0604020202020204" pitchFamily="34" charset="0"/>
              <a:buChar char="•"/>
            </a:pPr>
            <a:endParaRPr lang="en-US" sz="1900" dirty="0">
              <a:solidFill>
                <a:schemeClr val="accent2"/>
              </a:solidFill>
            </a:endParaRPr>
          </a:p>
          <a:p>
            <a:pPr marL="800100" lvl="1" indent="-342900">
              <a:buFont typeface="Arial" panose="020B0604020202020204" pitchFamily="34" charset="0"/>
              <a:buChar char="•"/>
            </a:pPr>
            <a:r>
              <a:rPr lang="en-US" sz="1900" dirty="0">
                <a:solidFill>
                  <a:schemeClr val="accent2"/>
                </a:solidFill>
              </a:rPr>
              <a:t>Financial Aid Letter    </a:t>
            </a:r>
            <a:endParaRPr lang="en-US" sz="1900" dirty="0" smtClean="0">
              <a:solidFill>
                <a:schemeClr val="accent2"/>
              </a:solidFill>
            </a:endParaRPr>
          </a:p>
          <a:p>
            <a:pPr marL="457200" lvl="1" indent="0">
              <a:buNone/>
            </a:pPr>
            <a:r>
              <a:rPr lang="en-US" sz="1900" dirty="0" smtClean="0">
                <a:solidFill>
                  <a:schemeClr val="accent2"/>
                </a:solidFill>
              </a:rPr>
              <a:t>      </a:t>
            </a:r>
            <a:r>
              <a:rPr lang="en-US" sz="1500" dirty="0" smtClean="0">
                <a:solidFill>
                  <a:schemeClr val="accent2"/>
                </a:solidFill>
              </a:rPr>
              <a:t>Can’t </a:t>
            </a:r>
            <a:r>
              <a:rPr lang="en-US" sz="1500" dirty="0">
                <a:solidFill>
                  <a:schemeClr val="accent2"/>
                </a:solidFill>
              </a:rPr>
              <a:t>be default on previous federal  </a:t>
            </a:r>
            <a:r>
              <a:rPr lang="en-US" sz="1500" dirty="0" smtClean="0">
                <a:solidFill>
                  <a:schemeClr val="accent2"/>
                </a:solidFill>
              </a:rPr>
              <a:t>    </a:t>
            </a:r>
          </a:p>
          <a:p>
            <a:pPr marL="457200" lvl="1" indent="0">
              <a:buNone/>
            </a:pPr>
            <a:r>
              <a:rPr lang="en-US" sz="1500" dirty="0" smtClean="0">
                <a:solidFill>
                  <a:schemeClr val="accent2"/>
                </a:solidFill>
              </a:rPr>
              <a:t>        student loan</a:t>
            </a:r>
            <a:endParaRPr lang="en-US" sz="1900" dirty="0" smtClean="0">
              <a:solidFill>
                <a:schemeClr val="accent2"/>
              </a:solidFill>
            </a:endParaRPr>
          </a:p>
          <a:p>
            <a:pPr lvl="1"/>
            <a:endParaRPr lang="en-US" sz="1900" dirty="0">
              <a:solidFill>
                <a:schemeClr val="accent2"/>
              </a:solidFill>
            </a:endParaRPr>
          </a:p>
          <a:p>
            <a:pPr marL="800100" lvl="1" indent="-342900">
              <a:lnSpc>
                <a:spcPct val="100000"/>
              </a:lnSpc>
              <a:buFont typeface="Arial" panose="020B0604020202020204" pitchFamily="34" charset="0"/>
              <a:buChar char="•"/>
            </a:pPr>
            <a:r>
              <a:rPr lang="en-US" sz="1900" dirty="0">
                <a:solidFill>
                  <a:schemeClr val="accent2"/>
                </a:solidFill>
              </a:rPr>
              <a:t>Class Schedule            </a:t>
            </a:r>
          </a:p>
          <a:p>
            <a:pPr marL="457200" lvl="1" indent="0">
              <a:lnSpc>
                <a:spcPct val="100000"/>
              </a:lnSpc>
              <a:buNone/>
            </a:pPr>
            <a:r>
              <a:rPr lang="en-US" sz="1900" dirty="0">
                <a:solidFill>
                  <a:schemeClr val="accent2"/>
                </a:solidFill>
              </a:rPr>
              <a:t> </a:t>
            </a:r>
            <a:r>
              <a:rPr lang="en-US" sz="1900" dirty="0" smtClean="0">
                <a:solidFill>
                  <a:schemeClr val="accent2"/>
                </a:solidFill>
              </a:rPr>
              <a:t>     </a:t>
            </a:r>
            <a:r>
              <a:rPr lang="en-US" sz="1500" dirty="0" smtClean="0">
                <a:solidFill>
                  <a:schemeClr val="accent2"/>
                </a:solidFill>
              </a:rPr>
              <a:t>start </a:t>
            </a:r>
            <a:r>
              <a:rPr lang="en-US" sz="1500" dirty="0">
                <a:solidFill>
                  <a:schemeClr val="accent2"/>
                </a:solidFill>
              </a:rPr>
              <a:t>date </a:t>
            </a:r>
          </a:p>
          <a:p>
            <a:endParaRPr lang="en-US" dirty="0"/>
          </a:p>
        </p:txBody>
      </p:sp>
      <p:sp>
        <p:nvSpPr>
          <p:cNvPr id="6" name="TextBox 5"/>
          <p:cNvSpPr txBox="1"/>
          <p:nvPr/>
        </p:nvSpPr>
        <p:spPr>
          <a:xfrm>
            <a:off x="3789680" y="1806071"/>
            <a:ext cx="3911600" cy="4124206"/>
          </a:xfrm>
          <a:prstGeom prst="rect">
            <a:avLst/>
          </a:prstGeom>
          <a:noFill/>
        </p:spPr>
        <p:txBody>
          <a:bodyPr wrap="square" rtlCol="0">
            <a:spAutoFit/>
          </a:bodyPr>
          <a:lstStyle/>
          <a:p>
            <a:r>
              <a:rPr lang="en-US" sz="4000" b="1" dirty="0">
                <a:solidFill>
                  <a:schemeClr val="accent2">
                    <a:lumMod val="50000"/>
                  </a:schemeClr>
                </a:solidFill>
              </a:rPr>
              <a:t>2. </a:t>
            </a:r>
          </a:p>
          <a:p>
            <a:r>
              <a:rPr lang="en-US" sz="2000" b="1" dirty="0">
                <a:solidFill>
                  <a:schemeClr val="accent2">
                    <a:lumMod val="50000"/>
                  </a:schemeClr>
                </a:solidFill>
              </a:rPr>
              <a:t>Apply / register on </a:t>
            </a:r>
            <a:r>
              <a:rPr lang="en-US" sz="2000" b="1" dirty="0" smtClean="0">
                <a:solidFill>
                  <a:schemeClr val="accent2">
                    <a:lumMod val="50000"/>
                  </a:schemeClr>
                </a:solidFill>
              </a:rPr>
              <a:t>websites</a:t>
            </a:r>
          </a:p>
          <a:p>
            <a:endParaRPr lang="en-US" sz="2000" dirty="0">
              <a:solidFill>
                <a:schemeClr val="accent2">
                  <a:lumMod val="50000"/>
                </a:schemeClr>
              </a:solidFill>
            </a:endParaRPr>
          </a:p>
          <a:p>
            <a:pPr marL="342900" indent="-342900">
              <a:buFont typeface="Arial" panose="020B0604020202020204" pitchFamily="34" charset="0"/>
              <a:buChar char="•"/>
            </a:pPr>
            <a:r>
              <a:rPr lang="en-US" sz="2000" u="sng" dirty="0" smtClean="0">
                <a:solidFill>
                  <a:schemeClr val="accent2">
                    <a:lumMod val="50000"/>
                  </a:schemeClr>
                </a:solidFill>
                <a:hlinkClick r:id="rId2"/>
              </a:rPr>
              <a:t>www.worknet20.org</a:t>
            </a:r>
            <a:endParaRPr lang="en-US" sz="2000" u="sng" dirty="0" smtClean="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r>
              <a:rPr lang="en-US" sz="2000" u="sng" dirty="0" smtClean="0">
                <a:solidFill>
                  <a:schemeClr val="accent2">
                    <a:lumMod val="50000"/>
                  </a:schemeClr>
                </a:solidFill>
                <a:hlinkClick r:id="rId3"/>
              </a:rPr>
              <a:t>www.illinoisjoblink.com</a:t>
            </a:r>
            <a:r>
              <a:rPr lang="en-US" sz="2000" u="sng" dirty="0" smtClean="0">
                <a:solidFill>
                  <a:schemeClr val="accent2">
                    <a:lumMod val="50000"/>
                  </a:schemeClr>
                </a:solidFill>
              </a:rPr>
              <a:t> </a:t>
            </a:r>
            <a:r>
              <a:rPr lang="en-US" sz="2000" dirty="0" smtClean="0">
                <a:solidFill>
                  <a:schemeClr val="accent2">
                    <a:lumMod val="50000"/>
                  </a:schemeClr>
                </a:solidFill>
              </a:rPr>
              <a:t>   </a:t>
            </a:r>
          </a:p>
          <a:p>
            <a:r>
              <a:rPr lang="en-US" sz="2000" b="1" dirty="0">
                <a:solidFill>
                  <a:schemeClr val="accent2">
                    <a:lumMod val="50000"/>
                  </a:schemeClr>
                </a:solidFill>
              </a:rPr>
              <a:t> </a:t>
            </a:r>
            <a:r>
              <a:rPr lang="en-US" sz="2000" b="1" dirty="0" smtClean="0">
                <a:solidFill>
                  <a:schemeClr val="accent2">
                    <a:lumMod val="50000"/>
                  </a:schemeClr>
                </a:solidFill>
              </a:rPr>
              <a:t>    </a:t>
            </a:r>
            <a:r>
              <a:rPr lang="en-US" sz="1400" b="1" dirty="0" smtClean="0">
                <a:solidFill>
                  <a:schemeClr val="accent2">
                    <a:lumMod val="50000"/>
                  </a:schemeClr>
                </a:solidFill>
              </a:rPr>
              <a:t>Must </a:t>
            </a:r>
            <a:r>
              <a:rPr lang="en-US" sz="1400" b="1" dirty="0">
                <a:solidFill>
                  <a:schemeClr val="accent2">
                    <a:lumMod val="50000"/>
                  </a:schemeClr>
                </a:solidFill>
              </a:rPr>
              <a:t>include a resume with </a:t>
            </a:r>
            <a:r>
              <a:rPr lang="en-US" sz="1400" b="1" dirty="0" smtClean="0">
                <a:solidFill>
                  <a:schemeClr val="accent2">
                    <a:lumMod val="50000"/>
                  </a:schemeClr>
                </a:solidFill>
              </a:rPr>
              <a:t>current</a:t>
            </a:r>
          </a:p>
          <a:p>
            <a:r>
              <a:rPr lang="en-US" sz="1400" b="1" dirty="0">
                <a:solidFill>
                  <a:schemeClr val="accent2">
                    <a:lumMod val="50000"/>
                  </a:schemeClr>
                </a:solidFill>
              </a:rPr>
              <a:t> </a:t>
            </a:r>
            <a:r>
              <a:rPr lang="en-US" sz="1400" b="1" dirty="0" smtClean="0">
                <a:solidFill>
                  <a:schemeClr val="accent2">
                    <a:lumMod val="50000"/>
                  </a:schemeClr>
                </a:solidFill>
              </a:rPr>
              <a:t>      skills</a:t>
            </a:r>
            <a:r>
              <a:rPr lang="en-US" sz="1400" b="1" dirty="0">
                <a:solidFill>
                  <a:schemeClr val="accent2">
                    <a:lumMod val="50000"/>
                  </a:schemeClr>
                </a:solidFill>
              </a:rPr>
              <a:t>, </a:t>
            </a:r>
            <a:r>
              <a:rPr lang="en-US" sz="1400" dirty="0">
                <a:solidFill>
                  <a:schemeClr val="accent2">
                    <a:lumMod val="50000"/>
                  </a:schemeClr>
                </a:solidFill>
              </a:rPr>
              <a:t>not the job skills you are planning </a:t>
            </a:r>
            <a:r>
              <a:rPr lang="en-US" sz="1400" dirty="0" smtClean="0">
                <a:solidFill>
                  <a:schemeClr val="accent2">
                    <a:lumMod val="50000"/>
                  </a:schemeClr>
                </a:solidFill>
              </a:rPr>
              <a:t>to get</a:t>
            </a:r>
          </a:p>
          <a:p>
            <a:endParaRPr lang="en-US" sz="1400" dirty="0" smtClean="0">
              <a:solidFill>
                <a:schemeClr val="accent2">
                  <a:lumMod val="50000"/>
                </a:schemeClr>
              </a:solidFill>
            </a:endParaRPr>
          </a:p>
          <a:p>
            <a:pPr marL="342900" indent="-342900">
              <a:buFont typeface="Arial" panose="020B0604020202020204" pitchFamily="34" charset="0"/>
              <a:buChar char="•"/>
            </a:pPr>
            <a:r>
              <a:rPr lang="en-US" sz="2000" u="sng" dirty="0" smtClean="0">
                <a:solidFill>
                  <a:schemeClr val="accent2">
                    <a:lumMod val="50000"/>
                  </a:schemeClr>
                </a:solidFill>
                <a:hlinkClick r:id="rId4"/>
              </a:rPr>
              <a:t>www.illinoisworknet.com</a:t>
            </a:r>
            <a:r>
              <a:rPr lang="en-US" sz="2000" dirty="0" smtClean="0">
                <a:solidFill>
                  <a:schemeClr val="accent2">
                    <a:lumMod val="50000"/>
                  </a:schemeClr>
                </a:solidFill>
              </a:rPr>
              <a:t>  </a:t>
            </a:r>
          </a:p>
          <a:p>
            <a:r>
              <a:rPr lang="en-US" sz="2000" dirty="0" smtClean="0">
                <a:solidFill>
                  <a:schemeClr val="accent2">
                    <a:lumMod val="50000"/>
                  </a:schemeClr>
                </a:solidFill>
              </a:rPr>
              <a:t>     </a:t>
            </a:r>
            <a:r>
              <a:rPr lang="en-US" sz="1400" dirty="0" smtClean="0">
                <a:solidFill>
                  <a:schemeClr val="accent2">
                    <a:lumMod val="50000"/>
                  </a:schemeClr>
                </a:solidFill>
              </a:rPr>
              <a:t>Please </a:t>
            </a:r>
            <a:r>
              <a:rPr lang="en-US" sz="1400" dirty="0">
                <a:solidFill>
                  <a:schemeClr val="accent2">
                    <a:lumMod val="50000"/>
                  </a:schemeClr>
                </a:solidFill>
              </a:rPr>
              <a:t>verify your e-mail to fully register </a:t>
            </a:r>
            <a:r>
              <a:rPr lang="en-US" sz="1400" dirty="0" smtClean="0">
                <a:solidFill>
                  <a:schemeClr val="accent2">
                    <a:lumMod val="50000"/>
                  </a:schemeClr>
                </a:solidFill>
              </a:rPr>
              <a:t>an    </a:t>
            </a:r>
          </a:p>
          <a:p>
            <a:r>
              <a:rPr lang="en-US" sz="1400" dirty="0">
                <a:solidFill>
                  <a:schemeClr val="accent2">
                    <a:lumMod val="50000"/>
                  </a:schemeClr>
                </a:solidFill>
              </a:rPr>
              <a:t> </a:t>
            </a:r>
            <a:r>
              <a:rPr lang="en-US" sz="1400" dirty="0" smtClean="0">
                <a:solidFill>
                  <a:schemeClr val="accent2">
                    <a:lumMod val="50000"/>
                  </a:schemeClr>
                </a:solidFill>
              </a:rPr>
              <a:t>       account </a:t>
            </a:r>
            <a:endParaRPr lang="en-US" sz="1400" dirty="0">
              <a:solidFill>
                <a:schemeClr val="accent2">
                  <a:lumMod val="50000"/>
                </a:schemeClr>
              </a:solidFill>
            </a:endParaRPr>
          </a:p>
        </p:txBody>
      </p:sp>
      <p:sp>
        <p:nvSpPr>
          <p:cNvPr id="7" name="TextBox 6"/>
          <p:cNvSpPr txBox="1"/>
          <p:nvPr/>
        </p:nvSpPr>
        <p:spPr>
          <a:xfrm>
            <a:off x="7701280" y="1806071"/>
            <a:ext cx="4287520" cy="4339650"/>
          </a:xfrm>
          <a:prstGeom prst="rect">
            <a:avLst/>
          </a:prstGeom>
          <a:noFill/>
        </p:spPr>
        <p:txBody>
          <a:bodyPr wrap="square" rtlCol="0">
            <a:spAutoFit/>
          </a:bodyPr>
          <a:lstStyle/>
          <a:p>
            <a:r>
              <a:rPr lang="en-US" sz="4000" b="1" dirty="0">
                <a:solidFill>
                  <a:schemeClr val="accent2"/>
                </a:solidFill>
              </a:rPr>
              <a:t>3. </a:t>
            </a:r>
          </a:p>
          <a:p>
            <a:r>
              <a:rPr lang="en-US" sz="2000" b="1" dirty="0">
                <a:solidFill>
                  <a:schemeClr val="accent2"/>
                </a:solidFill>
              </a:rPr>
              <a:t> </a:t>
            </a:r>
            <a:r>
              <a:rPr lang="en-US" sz="2000" b="1" dirty="0" smtClean="0">
                <a:solidFill>
                  <a:schemeClr val="accent2"/>
                </a:solidFill>
              </a:rPr>
              <a:t>Come back any Wednesday </a:t>
            </a:r>
            <a:r>
              <a:rPr lang="en-US" sz="2000" b="1" dirty="0">
                <a:solidFill>
                  <a:schemeClr val="accent2"/>
                </a:solidFill>
              </a:rPr>
              <a:t>8:30 am</a:t>
            </a:r>
            <a:endParaRPr lang="en-US" sz="2000" dirty="0">
              <a:solidFill>
                <a:schemeClr val="accent2"/>
              </a:solidFill>
            </a:endParaRPr>
          </a:p>
          <a:p>
            <a:pPr marL="628650" lvl="1" indent="-171450">
              <a:buFont typeface="Arial" panose="020B0604020202020204" pitchFamily="34" charset="0"/>
              <a:buChar char="•"/>
            </a:pPr>
            <a:endParaRPr lang="en-US" sz="1600" dirty="0" smtClean="0">
              <a:solidFill>
                <a:schemeClr val="accent2"/>
              </a:solidFill>
            </a:endParaRPr>
          </a:p>
          <a:p>
            <a:pPr marL="628650" lvl="1" indent="-171450">
              <a:buFont typeface="Arial" panose="020B0604020202020204" pitchFamily="34" charset="0"/>
              <a:buChar char="•"/>
            </a:pPr>
            <a:r>
              <a:rPr lang="en-US" dirty="0" smtClean="0">
                <a:solidFill>
                  <a:schemeClr val="accent2"/>
                </a:solidFill>
              </a:rPr>
              <a:t>Have </a:t>
            </a:r>
            <a:r>
              <a:rPr lang="en-US" b="1" dirty="0">
                <a:solidFill>
                  <a:schemeClr val="accent2"/>
                </a:solidFill>
              </a:rPr>
              <a:t>checklist documents </a:t>
            </a:r>
            <a:r>
              <a:rPr lang="en-US" dirty="0">
                <a:solidFill>
                  <a:schemeClr val="accent2"/>
                </a:solidFill>
              </a:rPr>
              <a:t>copied and give to Career Planner</a:t>
            </a:r>
          </a:p>
          <a:p>
            <a:pPr lvl="1"/>
            <a:endParaRPr lang="en-US" dirty="0">
              <a:solidFill>
                <a:schemeClr val="accent2"/>
              </a:solidFill>
            </a:endParaRPr>
          </a:p>
          <a:p>
            <a:pPr marL="628650" lvl="1" indent="-171450">
              <a:buFont typeface="Arial" panose="020B0604020202020204" pitchFamily="34" charset="0"/>
              <a:buChar char="•"/>
            </a:pPr>
            <a:r>
              <a:rPr lang="en-US" dirty="0">
                <a:solidFill>
                  <a:schemeClr val="accent2"/>
                </a:solidFill>
              </a:rPr>
              <a:t>Schedule </a:t>
            </a:r>
            <a:r>
              <a:rPr lang="en-US" b="1" dirty="0">
                <a:solidFill>
                  <a:schemeClr val="accent2"/>
                </a:solidFill>
              </a:rPr>
              <a:t>TABE Test </a:t>
            </a:r>
            <a:r>
              <a:rPr lang="en-US" dirty="0">
                <a:solidFill>
                  <a:schemeClr val="accent2"/>
                </a:solidFill>
              </a:rPr>
              <a:t>with your assigned Career Planner in advance</a:t>
            </a:r>
          </a:p>
          <a:p>
            <a:pPr lvl="1"/>
            <a:endParaRPr lang="en-US" sz="1400" u="sng" dirty="0">
              <a:solidFill>
                <a:schemeClr val="accent2"/>
              </a:solidFill>
            </a:endParaRPr>
          </a:p>
          <a:p>
            <a:pPr lvl="1"/>
            <a:r>
              <a:rPr lang="en-US" sz="1600" dirty="0" smtClean="0">
                <a:solidFill>
                  <a:schemeClr val="accent2"/>
                </a:solidFill>
              </a:rPr>
              <a:t>     The </a:t>
            </a:r>
            <a:r>
              <a:rPr lang="en-US" sz="1600" dirty="0">
                <a:solidFill>
                  <a:schemeClr val="accent2"/>
                </a:solidFill>
              </a:rPr>
              <a:t>TABE has </a:t>
            </a:r>
            <a:r>
              <a:rPr lang="en-US" sz="1600" b="1" dirty="0">
                <a:solidFill>
                  <a:schemeClr val="accent2"/>
                </a:solidFill>
              </a:rPr>
              <a:t>3 parts </a:t>
            </a:r>
          </a:p>
          <a:p>
            <a:pPr lvl="1"/>
            <a:r>
              <a:rPr lang="en-US" sz="1600" dirty="0">
                <a:solidFill>
                  <a:schemeClr val="accent2"/>
                </a:solidFill>
              </a:rPr>
              <a:t>     Locator, Math, &amp; Reading </a:t>
            </a:r>
          </a:p>
          <a:p>
            <a:pPr lvl="1"/>
            <a:endParaRPr lang="en-US" sz="1600" dirty="0">
              <a:solidFill>
                <a:schemeClr val="accent2"/>
              </a:solidFill>
            </a:endParaRPr>
          </a:p>
          <a:p>
            <a:pPr lvl="1"/>
            <a:r>
              <a:rPr lang="en-US" sz="1600" dirty="0" smtClean="0">
                <a:solidFill>
                  <a:schemeClr val="accent2"/>
                </a:solidFill>
              </a:rPr>
              <a:t>     Test </a:t>
            </a:r>
            <a:r>
              <a:rPr lang="en-US" sz="1600" dirty="0">
                <a:solidFill>
                  <a:schemeClr val="accent2"/>
                </a:solidFill>
              </a:rPr>
              <a:t>days and times </a:t>
            </a:r>
          </a:p>
          <a:p>
            <a:pPr lvl="1"/>
            <a:r>
              <a:rPr lang="en-US" sz="1600" dirty="0" smtClean="0">
                <a:solidFill>
                  <a:schemeClr val="accent2"/>
                </a:solidFill>
              </a:rPr>
              <a:t>Wednesdays  </a:t>
            </a:r>
            <a:r>
              <a:rPr lang="en-US" sz="1600" dirty="0">
                <a:solidFill>
                  <a:schemeClr val="accent2"/>
                </a:solidFill>
              </a:rPr>
              <a:t>9:00am    </a:t>
            </a:r>
            <a:r>
              <a:rPr lang="en-US" sz="1600" dirty="0" smtClean="0">
                <a:solidFill>
                  <a:schemeClr val="accent2"/>
                </a:solidFill>
              </a:rPr>
              <a:t>(</a:t>
            </a:r>
            <a:r>
              <a:rPr lang="en-US" sz="1400" dirty="0" smtClean="0">
                <a:solidFill>
                  <a:schemeClr val="accent2"/>
                </a:solidFill>
              </a:rPr>
              <a:t>Must </a:t>
            </a:r>
            <a:r>
              <a:rPr lang="en-US" sz="1400" dirty="0">
                <a:solidFill>
                  <a:schemeClr val="accent2"/>
                </a:solidFill>
              </a:rPr>
              <a:t>be </a:t>
            </a:r>
            <a:r>
              <a:rPr lang="en-US" sz="1400" dirty="0" smtClean="0">
                <a:solidFill>
                  <a:schemeClr val="accent2"/>
                </a:solidFill>
              </a:rPr>
              <a:t>scheduled) </a:t>
            </a:r>
            <a:r>
              <a:rPr lang="en-US" sz="1600" dirty="0" smtClean="0">
                <a:solidFill>
                  <a:schemeClr val="accent2"/>
                </a:solidFill>
              </a:rPr>
              <a:t>Mondays        1:00pm    (</a:t>
            </a:r>
            <a:r>
              <a:rPr lang="en-US" sz="1400" dirty="0" smtClean="0">
                <a:solidFill>
                  <a:schemeClr val="accent2"/>
                </a:solidFill>
              </a:rPr>
              <a:t>Must </a:t>
            </a:r>
            <a:r>
              <a:rPr lang="en-US" sz="1400" dirty="0">
                <a:solidFill>
                  <a:schemeClr val="accent2"/>
                </a:solidFill>
              </a:rPr>
              <a:t>be </a:t>
            </a:r>
            <a:r>
              <a:rPr lang="en-US" sz="1400" dirty="0" smtClean="0">
                <a:solidFill>
                  <a:schemeClr val="accent2"/>
                </a:solidFill>
              </a:rPr>
              <a:t>scheduled)</a:t>
            </a:r>
            <a:endParaRPr lang="en-US" sz="1400" dirty="0">
              <a:solidFill>
                <a:schemeClr val="accent2"/>
              </a:solidFill>
            </a:endParaRPr>
          </a:p>
        </p:txBody>
      </p:sp>
      <p:cxnSp>
        <p:nvCxnSpPr>
          <p:cNvPr id="9" name="Straight Connector 8"/>
          <p:cNvCxnSpPr/>
          <p:nvPr/>
        </p:nvCxnSpPr>
        <p:spPr>
          <a:xfrm>
            <a:off x="3637280" y="1664539"/>
            <a:ext cx="20320" cy="4807381"/>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89520" y="1664539"/>
            <a:ext cx="40640" cy="4807381"/>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2644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dirty="0" smtClean="0">
                <a:solidFill>
                  <a:schemeClr val="accent1">
                    <a:lumMod val="75000"/>
                  </a:schemeClr>
                </a:solidFill>
              </a:rPr>
              <a:t>Questions? </a:t>
            </a:r>
            <a:endParaRPr lang="en-US" sz="6600" dirty="0">
              <a:solidFill>
                <a:schemeClr val="accent1">
                  <a:lumMod val="75000"/>
                </a:schemeClr>
              </a:solidFill>
            </a:endParaRPr>
          </a:p>
        </p:txBody>
      </p:sp>
    </p:spTree>
    <p:extLst>
      <p:ext uri="{BB962C8B-B14F-4D97-AF65-F5344CB8AC3E}">
        <p14:creationId xmlns:p14="http://schemas.microsoft.com/office/powerpoint/2010/main" val="202263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workNet Organizations and Services</a:t>
            </a:r>
            <a:endParaRPr lang="en-US" dirty="0"/>
          </a:p>
        </p:txBody>
      </p:sp>
      <p:sp>
        <p:nvSpPr>
          <p:cNvPr id="3" name="Content Placeholder 2"/>
          <p:cNvSpPr>
            <a:spLocks noGrp="1"/>
          </p:cNvSpPr>
          <p:nvPr>
            <p:ph idx="1"/>
          </p:nvPr>
        </p:nvSpPr>
        <p:spPr>
          <a:xfrm>
            <a:off x="4304881" y="1507253"/>
            <a:ext cx="7692851" cy="5350747"/>
          </a:xfrm>
        </p:spPr>
        <p:txBody>
          <a:bodyPr>
            <a:normAutofit fontScale="70000" lnSpcReduction="20000"/>
          </a:bodyPr>
          <a:lstStyle/>
          <a:p>
            <a:r>
              <a:rPr lang="en-US" b="1" dirty="0">
                <a:solidFill>
                  <a:schemeClr val="accent1">
                    <a:lumMod val="75000"/>
                  </a:schemeClr>
                </a:solidFill>
              </a:rPr>
              <a:t>Illinois Department of Employment Security (IDES)</a:t>
            </a:r>
          </a:p>
          <a:p>
            <a:pPr lvl="1"/>
            <a:r>
              <a:rPr lang="en-US" dirty="0">
                <a:solidFill>
                  <a:schemeClr val="accent2">
                    <a:lumMod val="75000"/>
                  </a:schemeClr>
                </a:solidFill>
              </a:rPr>
              <a:t>Unemployment Compensation</a:t>
            </a:r>
          </a:p>
          <a:p>
            <a:pPr lvl="1"/>
            <a:r>
              <a:rPr lang="en-US" dirty="0">
                <a:solidFill>
                  <a:schemeClr val="accent2">
                    <a:lumMod val="75000"/>
                  </a:schemeClr>
                </a:solidFill>
              </a:rPr>
              <a:t>Local Veterans’ Employment </a:t>
            </a:r>
            <a:r>
              <a:rPr lang="en-US" dirty="0" smtClean="0">
                <a:solidFill>
                  <a:schemeClr val="accent2">
                    <a:lumMod val="75000"/>
                  </a:schemeClr>
                </a:solidFill>
              </a:rPr>
              <a:t>Representative</a:t>
            </a:r>
          </a:p>
          <a:p>
            <a:pPr lvl="1"/>
            <a:r>
              <a:rPr lang="en-US" dirty="0" smtClean="0">
                <a:solidFill>
                  <a:schemeClr val="accent2">
                    <a:lumMod val="75000"/>
                  </a:schemeClr>
                </a:solidFill>
              </a:rPr>
              <a:t>Employment Services</a:t>
            </a:r>
            <a:endParaRPr lang="en-US" dirty="0">
              <a:solidFill>
                <a:schemeClr val="accent2">
                  <a:lumMod val="75000"/>
                </a:schemeClr>
              </a:solidFill>
            </a:endParaRPr>
          </a:p>
          <a:p>
            <a:r>
              <a:rPr lang="en-US" b="1" dirty="0">
                <a:solidFill>
                  <a:schemeClr val="accent1">
                    <a:lumMod val="75000"/>
                  </a:schemeClr>
                </a:solidFill>
              </a:rPr>
              <a:t>Department of Human Services (DHS)</a:t>
            </a:r>
          </a:p>
          <a:p>
            <a:pPr lvl="1"/>
            <a:r>
              <a:rPr lang="en-US" dirty="0">
                <a:solidFill>
                  <a:schemeClr val="accent2">
                    <a:lumMod val="75000"/>
                  </a:schemeClr>
                </a:solidFill>
              </a:rPr>
              <a:t>Supplemental Nutrition Assistance Program (SNAP) Benefits</a:t>
            </a:r>
          </a:p>
          <a:p>
            <a:pPr lvl="1"/>
            <a:r>
              <a:rPr lang="en-US" dirty="0">
                <a:solidFill>
                  <a:schemeClr val="accent2">
                    <a:lumMod val="75000"/>
                  </a:schemeClr>
                </a:solidFill>
              </a:rPr>
              <a:t>Temporary Assistance for Needy Families (TANF)</a:t>
            </a:r>
          </a:p>
          <a:p>
            <a:pPr lvl="1"/>
            <a:r>
              <a:rPr lang="en-US" dirty="0">
                <a:solidFill>
                  <a:schemeClr val="accent2">
                    <a:lumMod val="75000"/>
                  </a:schemeClr>
                </a:solidFill>
              </a:rPr>
              <a:t>Department of Rehabilitation Services Vocational Counselors</a:t>
            </a:r>
          </a:p>
          <a:p>
            <a:r>
              <a:rPr lang="en-US" b="1" dirty="0">
                <a:solidFill>
                  <a:schemeClr val="accent1">
                    <a:lumMod val="75000"/>
                  </a:schemeClr>
                </a:solidFill>
              </a:rPr>
              <a:t>Illinois Community College Board (ICCB)</a:t>
            </a:r>
          </a:p>
          <a:p>
            <a:pPr lvl="1"/>
            <a:r>
              <a:rPr lang="en-US" dirty="0">
                <a:solidFill>
                  <a:schemeClr val="accent2">
                    <a:lumMod val="75000"/>
                  </a:schemeClr>
                </a:solidFill>
              </a:rPr>
              <a:t>Lawrence Education Center</a:t>
            </a:r>
          </a:p>
          <a:p>
            <a:pPr lvl="1"/>
            <a:r>
              <a:rPr lang="en-US" dirty="0">
                <a:solidFill>
                  <a:schemeClr val="accent2">
                    <a:lumMod val="75000"/>
                  </a:schemeClr>
                </a:solidFill>
              </a:rPr>
              <a:t>Lincoln Land Community College</a:t>
            </a:r>
          </a:p>
          <a:p>
            <a:pPr lvl="1"/>
            <a:r>
              <a:rPr lang="en-US" dirty="0">
                <a:solidFill>
                  <a:schemeClr val="accent2">
                    <a:lumMod val="75000"/>
                  </a:schemeClr>
                </a:solidFill>
              </a:rPr>
              <a:t>Capital Area Career </a:t>
            </a:r>
            <a:r>
              <a:rPr lang="en-US" dirty="0" smtClean="0">
                <a:solidFill>
                  <a:schemeClr val="accent2">
                    <a:lumMod val="75000"/>
                  </a:schemeClr>
                </a:solidFill>
              </a:rPr>
              <a:t>Center</a:t>
            </a:r>
          </a:p>
          <a:p>
            <a:r>
              <a:rPr lang="en-US" b="1" dirty="0" smtClean="0">
                <a:solidFill>
                  <a:schemeClr val="accent1">
                    <a:lumMod val="75000"/>
                  </a:schemeClr>
                </a:solidFill>
              </a:rPr>
              <a:t>Department of Commerce and Economic Opportunity (DCEO)</a:t>
            </a:r>
          </a:p>
          <a:p>
            <a:pPr lvl="1"/>
            <a:r>
              <a:rPr lang="en-US" dirty="0" smtClean="0">
                <a:solidFill>
                  <a:schemeClr val="accent2">
                    <a:lumMod val="75000"/>
                  </a:schemeClr>
                </a:solidFill>
              </a:rPr>
              <a:t>Land of Lincoln Workforce Alliance/Education and On-the-Job Training (WIOA)</a:t>
            </a:r>
          </a:p>
          <a:p>
            <a:pPr lvl="1"/>
            <a:r>
              <a:rPr lang="en-US" dirty="0" smtClean="0">
                <a:solidFill>
                  <a:schemeClr val="accent2">
                    <a:lumMod val="75000"/>
                  </a:schemeClr>
                </a:solidFill>
              </a:rPr>
              <a:t>Trade Adjustment Programs </a:t>
            </a:r>
          </a:p>
          <a:p>
            <a:r>
              <a:rPr lang="en-US" b="1" dirty="0" smtClean="0">
                <a:solidFill>
                  <a:schemeClr val="accent1">
                    <a:lumMod val="75000"/>
                  </a:schemeClr>
                </a:solidFill>
              </a:rPr>
              <a:t>Other Partners</a:t>
            </a:r>
          </a:p>
          <a:p>
            <a:pPr lvl="1"/>
            <a:r>
              <a:rPr lang="en-US" dirty="0" smtClean="0">
                <a:solidFill>
                  <a:schemeClr val="accent2">
                    <a:lumMod val="75000"/>
                  </a:schemeClr>
                </a:solidFill>
              </a:rPr>
              <a:t>Community Action</a:t>
            </a:r>
          </a:p>
          <a:p>
            <a:pPr lvl="1"/>
            <a:r>
              <a:rPr lang="en-US" dirty="0" smtClean="0">
                <a:solidFill>
                  <a:schemeClr val="accent2">
                    <a:lumMod val="75000"/>
                  </a:schemeClr>
                </a:solidFill>
              </a:rPr>
              <a:t>Area Agency on Aging</a:t>
            </a:r>
          </a:p>
          <a:p>
            <a:pPr lvl="1"/>
            <a:r>
              <a:rPr lang="en-US" dirty="0" smtClean="0">
                <a:solidFill>
                  <a:schemeClr val="accent2">
                    <a:lumMod val="75000"/>
                  </a:schemeClr>
                </a:solidFill>
              </a:rPr>
              <a:t>National Able</a:t>
            </a:r>
          </a:p>
          <a:p>
            <a:pPr lvl="1"/>
            <a:r>
              <a:rPr lang="en-US" dirty="0" smtClean="0">
                <a:solidFill>
                  <a:schemeClr val="accent2">
                    <a:lumMod val="75000"/>
                  </a:schemeClr>
                </a:solidFill>
              </a:rPr>
              <a:t>Job Corps</a:t>
            </a:r>
            <a:endParaRPr lang="en-US" dirty="0">
              <a:solidFill>
                <a:schemeClr val="accent2">
                  <a:lumMod val="75000"/>
                </a:schemeClr>
              </a:solidFill>
            </a:endParaRP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77364" y="2656014"/>
            <a:ext cx="798180" cy="798180"/>
          </a:xfrm>
          <a:prstGeom prst="rect">
            <a:avLst/>
          </a:prstGeom>
        </p:spPr>
      </p:pic>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21620" y="1619189"/>
            <a:ext cx="1148774" cy="574387"/>
          </a:xfrm>
          <a:prstGeom prst="rect">
            <a:avLst/>
          </a:prstGeom>
        </p:spPr>
      </p:pic>
      <p:pic>
        <p:nvPicPr>
          <p:cNvPr id="1026" name="Picture 2" descr="C:\Users\kminert\Desktop\ICCB-Blue-Black-notag-small.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54952" y="3929398"/>
            <a:ext cx="1102549" cy="5064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minert\Desktop\SiteLogo.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810121" y="5001703"/>
            <a:ext cx="1642332" cy="464811"/>
          </a:xfrm>
          <a:prstGeom prst="rect">
            <a:avLst/>
          </a:prstGeom>
          <a:solidFill>
            <a:schemeClr val="accent1"/>
          </a:solidFill>
        </p:spPr>
      </p:pic>
      <p:pic>
        <p:nvPicPr>
          <p:cNvPr id="8" name="Content Placeholder 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86593" y="2991870"/>
            <a:ext cx="923528" cy="738822"/>
          </a:xfrm>
          <a:prstGeom prst="rect">
            <a:avLst/>
          </a:prstGeom>
        </p:spPr>
      </p:pic>
      <p:pic>
        <p:nvPicPr>
          <p:cNvPr id="9" name="Picture 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21492" y="1810386"/>
            <a:ext cx="1163613" cy="732645"/>
          </a:xfrm>
          <a:prstGeom prst="rect">
            <a:avLst/>
          </a:prstGeom>
        </p:spPr>
      </p:pic>
      <p:pic>
        <p:nvPicPr>
          <p:cNvPr id="10" name="Picture 3" descr="C:\Users\kminert\Desktop\123017485.jpg"/>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761577" y="5798681"/>
            <a:ext cx="1417026" cy="4363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7572" y="4237399"/>
            <a:ext cx="656849" cy="747241"/>
          </a:xfrm>
          <a:prstGeom prst="rect">
            <a:avLst/>
          </a:prstGeom>
        </p:spPr>
      </p:pic>
    </p:spTree>
    <p:extLst>
      <p:ext uri="{BB962C8B-B14F-4D97-AF65-F5344CB8AC3E}">
        <p14:creationId xmlns:p14="http://schemas.microsoft.com/office/powerpoint/2010/main" val="136568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522" y="749326"/>
            <a:ext cx="7166221" cy="1042377"/>
          </a:xfrm>
        </p:spPr>
        <p:txBody>
          <a:bodyPr>
            <a:normAutofit/>
          </a:bodyPr>
          <a:lstStyle/>
          <a:p>
            <a:pPr algn="ctr"/>
            <a:r>
              <a:rPr lang="en-US" sz="2800" dirty="0"/>
              <a:t>Sangamon County Department of Community Resources</a:t>
            </a:r>
          </a:p>
        </p:txBody>
      </p:sp>
      <p:sp>
        <p:nvSpPr>
          <p:cNvPr id="3" name="Content Placeholder 2"/>
          <p:cNvSpPr>
            <a:spLocks noGrp="1"/>
          </p:cNvSpPr>
          <p:nvPr>
            <p:ph idx="1"/>
          </p:nvPr>
        </p:nvSpPr>
        <p:spPr>
          <a:xfrm>
            <a:off x="838199" y="2274742"/>
            <a:ext cx="10710333" cy="4583258"/>
          </a:xfrm>
        </p:spPr>
        <p:txBody>
          <a:bodyPr>
            <a:normAutofit/>
          </a:bodyPr>
          <a:lstStyle/>
          <a:p>
            <a:pPr marL="0" indent="0">
              <a:buNone/>
            </a:pPr>
            <a:r>
              <a:rPr lang="en-US" sz="2000" b="1" dirty="0">
                <a:solidFill>
                  <a:schemeClr val="accent1"/>
                </a:solidFill>
              </a:rPr>
              <a:t>Striving to improve the quality of life for people with low incomes in Sangamon County through department programs, services and referrals that promote stability and/or self-determination.</a:t>
            </a:r>
          </a:p>
          <a:p>
            <a:pPr marL="0" indent="0">
              <a:buNone/>
            </a:pPr>
            <a:r>
              <a:rPr lang="en-US" sz="2200" dirty="0" smtClean="0">
                <a:solidFill>
                  <a:schemeClr val="accent2"/>
                </a:solidFill>
              </a:rPr>
              <a:t>*</a:t>
            </a:r>
            <a:r>
              <a:rPr lang="en-US" sz="2200" dirty="0">
                <a:solidFill>
                  <a:schemeClr val="accent2"/>
                </a:solidFill>
              </a:rPr>
              <a:t>LIHEAP Utility </a:t>
            </a:r>
            <a:r>
              <a:rPr lang="en-US" sz="2200" dirty="0" smtClean="0">
                <a:solidFill>
                  <a:schemeClr val="accent2"/>
                </a:solidFill>
              </a:rPr>
              <a:t>Assistance</a:t>
            </a:r>
            <a:r>
              <a:rPr lang="en-US" sz="2200" dirty="0">
                <a:solidFill>
                  <a:schemeClr val="accent2"/>
                </a:solidFill>
              </a:rPr>
              <a:t>	</a:t>
            </a:r>
            <a:r>
              <a:rPr lang="en-US" sz="2200" dirty="0" smtClean="0">
                <a:solidFill>
                  <a:schemeClr val="accent2"/>
                </a:solidFill>
              </a:rPr>
              <a:t>	 	 	*Life </a:t>
            </a:r>
            <a:r>
              <a:rPr lang="en-US" sz="2200" dirty="0">
                <a:solidFill>
                  <a:schemeClr val="accent2"/>
                </a:solidFill>
              </a:rPr>
              <a:t>Skills/Goal Setting</a:t>
            </a:r>
            <a:endParaRPr lang="en-US" sz="2200" dirty="0" smtClean="0">
              <a:solidFill>
                <a:schemeClr val="accent2"/>
              </a:solidFill>
            </a:endParaRPr>
          </a:p>
          <a:p>
            <a:pPr marL="0" indent="0">
              <a:buNone/>
            </a:pPr>
            <a:r>
              <a:rPr lang="en-US" sz="2200" dirty="0" smtClean="0">
                <a:solidFill>
                  <a:schemeClr val="accent2"/>
                </a:solidFill>
              </a:rPr>
              <a:t>*</a:t>
            </a:r>
            <a:r>
              <a:rPr lang="en-US" sz="2200" dirty="0">
                <a:solidFill>
                  <a:schemeClr val="accent2"/>
                </a:solidFill>
              </a:rPr>
              <a:t>Weatherization Services			 </a:t>
            </a:r>
            <a:r>
              <a:rPr lang="en-US" sz="2200" dirty="0" smtClean="0">
                <a:solidFill>
                  <a:schemeClr val="accent2"/>
                </a:solidFill>
              </a:rPr>
              <a:t>	*</a:t>
            </a:r>
            <a:r>
              <a:rPr lang="en-US" sz="2200" dirty="0">
                <a:solidFill>
                  <a:schemeClr val="accent2"/>
                </a:solidFill>
              </a:rPr>
              <a:t>Housing Counseling</a:t>
            </a:r>
          </a:p>
          <a:p>
            <a:pPr marL="0" indent="0">
              <a:buNone/>
            </a:pPr>
            <a:r>
              <a:rPr lang="en-US" sz="2200" dirty="0">
                <a:solidFill>
                  <a:schemeClr val="accent2"/>
                </a:solidFill>
              </a:rPr>
              <a:t>*Financial Literacy				</a:t>
            </a:r>
            <a:r>
              <a:rPr lang="en-US" sz="2200" dirty="0" smtClean="0">
                <a:solidFill>
                  <a:schemeClr val="accent2"/>
                </a:solidFill>
              </a:rPr>
              <a:t>	*</a:t>
            </a:r>
            <a:r>
              <a:rPr lang="en-US" sz="2200" dirty="0">
                <a:solidFill>
                  <a:schemeClr val="accent2"/>
                </a:solidFill>
              </a:rPr>
              <a:t>GED Test Financial Assistance </a:t>
            </a:r>
            <a:r>
              <a:rPr lang="en-US" sz="2200" dirty="0" smtClean="0">
                <a:solidFill>
                  <a:schemeClr val="accent2"/>
                </a:solidFill>
              </a:rPr>
              <a:t>	</a:t>
            </a:r>
            <a:endParaRPr lang="en-US" sz="2200" dirty="0">
              <a:solidFill>
                <a:schemeClr val="accent2"/>
              </a:solidFill>
            </a:endParaRPr>
          </a:p>
          <a:p>
            <a:pPr marL="0" indent="0">
              <a:buNone/>
            </a:pPr>
            <a:r>
              <a:rPr lang="en-US" sz="2200" dirty="0">
                <a:solidFill>
                  <a:schemeClr val="accent2"/>
                </a:solidFill>
              </a:rPr>
              <a:t>*High School Summer School Tuition	 </a:t>
            </a:r>
            <a:r>
              <a:rPr lang="en-US" sz="2200" dirty="0" smtClean="0">
                <a:solidFill>
                  <a:schemeClr val="accent2"/>
                </a:solidFill>
              </a:rPr>
              <a:t>		*</a:t>
            </a:r>
            <a:r>
              <a:rPr lang="en-US" sz="2200" dirty="0">
                <a:solidFill>
                  <a:schemeClr val="accent2"/>
                </a:solidFill>
              </a:rPr>
              <a:t>Rent/Employment Supports</a:t>
            </a:r>
          </a:p>
          <a:p>
            <a:pPr marL="0" indent="0">
              <a:buNone/>
            </a:pPr>
            <a:r>
              <a:rPr lang="en-US" sz="2200" dirty="0">
                <a:solidFill>
                  <a:schemeClr val="accent2"/>
                </a:solidFill>
              </a:rPr>
              <a:t>*Emergency Dental/Medications	</a:t>
            </a:r>
          </a:p>
          <a:p>
            <a:pPr marL="0" indent="0">
              <a:buNone/>
            </a:pPr>
            <a:r>
              <a:rPr lang="en-US" sz="2200" dirty="0">
                <a:solidFill>
                  <a:schemeClr val="accent2"/>
                </a:solidFill>
              </a:rPr>
              <a:t>*Educational Scholarships for Adults and High School Seniors</a:t>
            </a:r>
          </a:p>
          <a:p>
            <a:pPr marL="0" indent="0">
              <a:buNone/>
            </a:pPr>
            <a:r>
              <a:rPr lang="en-US" sz="2200" dirty="0">
                <a:solidFill>
                  <a:schemeClr val="accent2"/>
                </a:solidFill>
              </a:rPr>
              <a:t>*Personal Care Assistant and Certified Nursing Assistant </a:t>
            </a:r>
            <a:r>
              <a:rPr lang="en-US" sz="2200" dirty="0" smtClean="0">
                <a:solidFill>
                  <a:schemeClr val="accent2"/>
                </a:solidFill>
              </a:rPr>
              <a:t>Programs</a:t>
            </a:r>
            <a:endParaRPr lang="en-US" sz="2200" dirty="0">
              <a:solidFill>
                <a:schemeClr val="accent2"/>
              </a:solidFill>
            </a:endParaRPr>
          </a:p>
          <a:p>
            <a:pPr marL="0" indent="0" algn="ctr">
              <a:buNone/>
            </a:pPr>
            <a:endParaRPr lang="en-US" sz="2000" dirty="0" smtClean="0">
              <a:solidFill>
                <a:schemeClr val="accent1"/>
              </a:solidFill>
            </a:endParaRPr>
          </a:p>
          <a:p>
            <a:pPr marL="0" indent="0" algn="ctr">
              <a:buNone/>
            </a:pPr>
            <a:r>
              <a:rPr lang="en-US" sz="2000" dirty="0" smtClean="0">
                <a:solidFill>
                  <a:schemeClr val="accent1"/>
                </a:solidFill>
              </a:rPr>
              <a:t>2833 </a:t>
            </a:r>
            <a:r>
              <a:rPr lang="en-US" sz="2000" dirty="0">
                <a:solidFill>
                  <a:schemeClr val="accent1"/>
                </a:solidFill>
              </a:rPr>
              <a:t>S. Grand Ave. East	217-535-3120</a:t>
            </a: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030620" y="493479"/>
            <a:ext cx="1789515" cy="1126731"/>
          </a:xfrm>
          <a:prstGeom prst="rect">
            <a:avLst/>
          </a:prstGeom>
        </p:spPr>
      </p:pic>
    </p:spTree>
    <p:extLst>
      <p:ext uri="{BB962C8B-B14F-4D97-AF65-F5344CB8AC3E}">
        <p14:creationId xmlns:p14="http://schemas.microsoft.com/office/powerpoint/2010/main" val="2548527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020" y="786541"/>
            <a:ext cx="5710582" cy="561049"/>
          </a:xfrm>
        </p:spPr>
        <p:txBody>
          <a:bodyPr>
            <a:noAutofit/>
          </a:bodyPr>
          <a:lstStyle/>
          <a:p>
            <a:r>
              <a:rPr lang="en-US" sz="3200" dirty="0" smtClean="0"/>
              <a:t>The Area Agency on </a:t>
            </a:r>
            <a:r>
              <a:rPr lang="en-US" sz="3200" dirty="0"/>
              <a:t>Aging (AAA) </a:t>
            </a:r>
          </a:p>
        </p:txBody>
      </p:sp>
      <p:sp>
        <p:nvSpPr>
          <p:cNvPr id="3" name="Content Placeholder 2"/>
          <p:cNvSpPr>
            <a:spLocks noGrp="1"/>
          </p:cNvSpPr>
          <p:nvPr>
            <p:ph idx="1"/>
          </p:nvPr>
        </p:nvSpPr>
        <p:spPr>
          <a:xfrm>
            <a:off x="848249" y="1819807"/>
            <a:ext cx="10515600" cy="4298059"/>
          </a:xfrm>
        </p:spPr>
        <p:txBody>
          <a:bodyPr>
            <a:normAutofit fontScale="77500" lnSpcReduction="20000"/>
          </a:bodyPr>
          <a:lstStyle/>
          <a:p>
            <a:pPr marL="0" indent="0">
              <a:buNone/>
            </a:pPr>
            <a:r>
              <a:rPr lang="en-US" dirty="0">
                <a:solidFill>
                  <a:schemeClr val="accent1"/>
                </a:solidFill>
              </a:rPr>
              <a:t>The Area Agency on Aging is a state agency established within a region to provide information, resources, and referrals to community services for seniors. The services of an Area Agency on Aging may include</a:t>
            </a:r>
            <a:r>
              <a:rPr lang="en-US" dirty="0" smtClean="0">
                <a:solidFill>
                  <a:schemeClr val="accent1"/>
                </a:solidFill>
              </a:rPr>
              <a:t>:</a:t>
            </a:r>
          </a:p>
          <a:p>
            <a:pPr marL="0" indent="0">
              <a:buNone/>
            </a:pPr>
            <a:endParaRPr lang="en-US" dirty="0">
              <a:solidFill>
                <a:schemeClr val="accent1"/>
              </a:solidFill>
            </a:endParaRPr>
          </a:p>
          <a:p>
            <a:r>
              <a:rPr lang="en-US" dirty="0">
                <a:solidFill>
                  <a:schemeClr val="accent2"/>
                </a:solidFill>
              </a:rPr>
              <a:t>Coordination of local Long-term Care Ombudsman programs.</a:t>
            </a:r>
          </a:p>
          <a:p>
            <a:r>
              <a:rPr lang="en-US" dirty="0">
                <a:solidFill>
                  <a:schemeClr val="accent2"/>
                </a:solidFill>
              </a:rPr>
              <a:t>Nutritional support through counseling or referrals to organizations that provide meal delivery.</a:t>
            </a:r>
          </a:p>
          <a:p>
            <a:r>
              <a:rPr lang="en-US" dirty="0">
                <a:solidFill>
                  <a:schemeClr val="accent2"/>
                </a:solidFill>
              </a:rPr>
              <a:t>Expertise and advice in eligibility and the application process for Medicare, Medicaid, and veteran’s benefits.</a:t>
            </a:r>
          </a:p>
          <a:p>
            <a:r>
              <a:rPr lang="en-US" dirty="0">
                <a:solidFill>
                  <a:schemeClr val="accent2"/>
                </a:solidFill>
              </a:rPr>
              <a:t>Referrals to community based resources for elder assistance such as transportation and respite care.</a:t>
            </a:r>
          </a:p>
          <a:p>
            <a:r>
              <a:rPr lang="en-US" dirty="0">
                <a:solidFill>
                  <a:schemeClr val="accent2"/>
                </a:solidFill>
              </a:rPr>
              <a:t>Elder care training and caregiver support programs.</a:t>
            </a:r>
          </a:p>
          <a:p>
            <a:pPr marL="0" indent="0">
              <a:buNone/>
            </a:pPr>
            <a:r>
              <a:rPr lang="en-US" dirty="0">
                <a:solidFill>
                  <a:schemeClr val="accent2"/>
                </a:solidFill>
              </a:rPr>
              <a:t> </a:t>
            </a:r>
            <a:r>
              <a:rPr lang="en-US" dirty="0" smtClean="0">
                <a:solidFill>
                  <a:schemeClr val="accent2"/>
                </a:solidFill>
              </a:rPr>
              <a:t>			</a:t>
            </a:r>
            <a:r>
              <a:rPr lang="en-US" sz="2400" dirty="0" smtClean="0">
                <a:solidFill>
                  <a:schemeClr val="accent1"/>
                </a:solidFill>
              </a:rPr>
              <a:t>3100 </a:t>
            </a:r>
            <a:r>
              <a:rPr lang="en-US" sz="2400" dirty="0">
                <a:solidFill>
                  <a:schemeClr val="accent1"/>
                </a:solidFill>
              </a:rPr>
              <a:t>Montvale Drive </a:t>
            </a:r>
            <a:r>
              <a:rPr lang="en-US" sz="2400" dirty="0" smtClean="0">
                <a:solidFill>
                  <a:schemeClr val="accent1"/>
                </a:solidFill>
              </a:rPr>
              <a:t>217-787-9234</a:t>
            </a:r>
            <a:endParaRPr lang="en-US" sz="2400" dirty="0">
              <a:solidFill>
                <a:schemeClr val="accent1"/>
              </a:solidFill>
            </a:endParaRPr>
          </a:p>
        </p:txBody>
      </p:sp>
      <p:pic>
        <p:nvPicPr>
          <p:cNvPr id="2051" name="Picture 3" descr="C:\Users\kminert\Desktop\123017485.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422702" y="634142"/>
            <a:ext cx="2260832" cy="696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069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71848" y="613548"/>
            <a:ext cx="9068844" cy="955468"/>
          </a:xfrm>
        </p:spPr>
        <p:txBody>
          <a:bodyPr>
            <a:noAutofit/>
          </a:bodyPr>
          <a:lstStyle/>
          <a:p>
            <a:r>
              <a:rPr lang="en-US" sz="2800" dirty="0" smtClean="0"/>
              <a:t>Senior Community Service Employment </a:t>
            </a:r>
            <a:r>
              <a:rPr lang="en-US" sz="2800" dirty="0"/>
              <a:t>Program (SCSEP) </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1724772" y="2725794"/>
            <a:ext cx="2504328" cy="2003463"/>
          </a:xfrm>
        </p:spPr>
      </p:pic>
      <p:sp>
        <p:nvSpPr>
          <p:cNvPr id="7" name="Content Placeholder 6"/>
          <p:cNvSpPr>
            <a:spLocks noGrp="1"/>
          </p:cNvSpPr>
          <p:nvPr>
            <p:ph sz="half" idx="2"/>
          </p:nvPr>
        </p:nvSpPr>
        <p:spPr>
          <a:xfrm>
            <a:off x="6172200" y="1830716"/>
            <a:ext cx="5181600" cy="4717440"/>
          </a:xfrm>
        </p:spPr>
        <p:txBody>
          <a:bodyPr>
            <a:normAutofit lnSpcReduction="10000"/>
          </a:bodyPr>
          <a:lstStyle/>
          <a:p>
            <a:pPr marL="0" indent="0">
              <a:buNone/>
            </a:pPr>
            <a:r>
              <a:rPr lang="en-US" dirty="0" smtClean="0"/>
              <a:t>	</a:t>
            </a:r>
            <a:r>
              <a:rPr lang="en-US" sz="2000" dirty="0" smtClean="0">
                <a:solidFill>
                  <a:schemeClr val="accent2"/>
                </a:solidFill>
              </a:rPr>
              <a:t>You </a:t>
            </a:r>
            <a:r>
              <a:rPr lang="en-US" sz="2000" dirty="0">
                <a:solidFill>
                  <a:schemeClr val="accent2"/>
                </a:solidFill>
              </a:rPr>
              <a:t>can JOIN US by applying online </a:t>
            </a:r>
            <a:r>
              <a:rPr lang="en-US" sz="2000" dirty="0" smtClean="0"/>
              <a:t>	</a:t>
            </a:r>
            <a:r>
              <a:rPr lang="en-US" sz="2000" dirty="0" smtClean="0">
                <a:solidFill>
                  <a:schemeClr val="accent2"/>
                </a:solidFill>
                <a:hlinkClick r:id="rId3"/>
              </a:rPr>
              <a:t>https</a:t>
            </a:r>
            <a:r>
              <a:rPr lang="en-US" sz="2000" dirty="0">
                <a:solidFill>
                  <a:schemeClr val="accent2"/>
                </a:solidFill>
                <a:hlinkClick r:id="rId3"/>
              </a:rPr>
              <a:t>://www.nationalable.org/about</a:t>
            </a:r>
            <a:r>
              <a:rPr lang="en-US" sz="2000" dirty="0" smtClean="0">
                <a:solidFill>
                  <a:schemeClr val="accent2"/>
                </a:solidFill>
                <a:hlinkClick r:id="rId3"/>
              </a:rPr>
              <a:t>/</a:t>
            </a:r>
            <a:r>
              <a:rPr lang="en-US" sz="2000" dirty="0" smtClean="0">
                <a:solidFill>
                  <a:schemeClr val="accent2"/>
                </a:solidFill>
              </a:rPr>
              <a:t> </a:t>
            </a:r>
            <a:r>
              <a:rPr lang="en-US" sz="2000" dirty="0" smtClean="0"/>
              <a:t>	</a:t>
            </a:r>
            <a:r>
              <a:rPr lang="en-US" sz="2000" dirty="0" smtClean="0">
                <a:solidFill>
                  <a:schemeClr val="accent1"/>
                </a:solidFill>
              </a:rPr>
              <a:t>or by </a:t>
            </a:r>
            <a:r>
              <a:rPr lang="en-US" sz="2000" dirty="0">
                <a:solidFill>
                  <a:schemeClr val="accent1"/>
                </a:solidFill>
              </a:rPr>
              <a:t>calling </a:t>
            </a:r>
            <a:r>
              <a:rPr lang="en-US" sz="2000" dirty="0" smtClean="0">
                <a:solidFill>
                  <a:schemeClr val="accent1"/>
                </a:solidFill>
              </a:rPr>
              <a:t>855-994-8300</a:t>
            </a:r>
            <a:endParaRPr lang="en-US" sz="2000" dirty="0">
              <a:solidFill>
                <a:schemeClr val="accent1"/>
              </a:solidFill>
            </a:endParaRPr>
          </a:p>
          <a:p>
            <a:r>
              <a:rPr lang="en-US" sz="2000" dirty="0" smtClean="0">
                <a:solidFill>
                  <a:schemeClr val="accent2"/>
                </a:solidFill>
              </a:rPr>
              <a:t>Must be at least 55 years of age</a:t>
            </a:r>
          </a:p>
          <a:p>
            <a:r>
              <a:rPr lang="en-US" sz="2000" dirty="0" smtClean="0">
                <a:solidFill>
                  <a:schemeClr val="accent2"/>
                </a:solidFill>
              </a:rPr>
              <a:t>Meet program income requirements</a:t>
            </a:r>
          </a:p>
          <a:p>
            <a:r>
              <a:rPr lang="en-US" sz="2000" dirty="0" smtClean="0">
                <a:solidFill>
                  <a:schemeClr val="accent2"/>
                </a:solidFill>
              </a:rPr>
              <a:t>Are willing to improve your job skills and learn new skills</a:t>
            </a:r>
          </a:p>
          <a:p>
            <a:r>
              <a:rPr lang="en-US" sz="2000" dirty="0" smtClean="0">
                <a:solidFill>
                  <a:schemeClr val="accent2"/>
                </a:solidFill>
              </a:rPr>
              <a:t>You will:</a:t>
            </a:r>
          </a:p>
          <a:p>
            <a:pPr lvl="1"/>
            <a:r>
              <a:rPr lang="en-US" sz="1600" dirty="0" smtClean="0">
                <a:solidFill>
                  <a:schemeClr val="accent2"/>
                </a:solidFill>
              </a:rPr>
              <a:t>Receive interviewing and job-search assistance</a:t>
            </a:r>
          </a:p>
          <a:p>
            <a:pPr lvl="1"/>
            <a:r>
              <a:rPr lang="en-US" sz="1600" dirty="0" smtClean="0">
                <a:solidFill>
                  <a:schemeClr val="accent2"/>
                </a:solidFill>
              </a:rPr>
              <a:t>Obtain computer and vocational training</a:t>
            </a:r>
          </a:p>
          <a:p>
            <a:pPr lvl="1"/>
            <a:r>
              <a:rPr lang="en-US" sz="1600" dirty="0" smtClean="0">
                <a:solidFill>
                  <a:schemeClr val="accent2"/>
                </a:solidFill>
              </a:rPr>
              <a:t>Earn while you learn at a location in your community</a:t>
            </a:r>
          </a:p>
          <a:p>
            <a:pPr lvl="1"/>
            <a:r>
              <a:rPr lang="en-US" sz="1600" dirty="0" smtClean="0">
                <a:solidFill>
                  <a:schemeClr val="accent2"/>
                </a:solidFill>
              </a:rPr>
              <a:t>Gain access to employers who want to hire experienced workers</a:t>
            </a:r>
          </a:p>
          <a:p>
            <a:pPr lvl="1"/>
            <a:r>
              <a:rPr lang="en-US" sz="1600" dirty="0" smtClean="0">
                <a:solidFill>
                  <a:schemeClr val="accent2"/>
                </a:solidFill>
              </a:rPr>
              <a:t>Improve your employable skills</a:t>
            </a:r>
            <a:endParaRPr lang="en-US" sz="1600" dirty="0">
              <a:solidFill>
                <a:schemeClr val="accent2"/>
              </a:solidFill>
            </a:endParaRPr>
          </a:p>
        </p:txBody>
      </p:sp>
    </p:spTree>
    <p:extLst>
      <p:ext uri="{BB962C8B-B14F-4D97-AF65-F5344CB8AC3E}">
        <p14:creationId xmlns:p14="http://schemas.microsoft.com/office/powerpoint/2010/main" val="2353123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300" y="610865"/>
            <a:ext cx="7436300" cy="561049"/>
          </a:xfrm>
        </p:spPr>
        <p:txBody>
          <a:bodyPr>
            <a:normAutofit fontScale="90000"/>
          </a:bodyPr>
          <a:lstStyle/>
          <a:p>
            <a:r>
              <a:rPr lang="en-US" dirty="0" smtClean="0"/>
              <a:t>Job Corps</a:t>
            </a:r>
            <a:endParaRPr lang="en-US" dirty="0"/>
          </a:p>
        </p:txBody>
      </p:sp>
      <p:sp>
        <p:nvSpPr>
          <p:cNvPr id="4" name="Content Placeholder 3"/>
          <p:cNvSpPr>
            <a:spLocks noGrp="1"/>
          </p:cNvSpPr>
          <p:nvPr>
            <p:ph sz="half" idx="2"/>
          </p:nvPr>
        </p:nvSpPr>
        <p:spPr>
          <a:xfrm>
            <a:off x="5246370" y="1463040"/>
            <a:ext cx="6412230" cy="4994909"/>
          </a:xfrm>
        </p:spPr>
        <p:txBody>
          <a:bodyPr>
            <a:normAutofit fontScale="70000" lnSpcReduction="20000"/>
          </a:bodyPr>
          <a:lstStyle/>
          <a:p>
            <a:pPr marL="0" indent="0">
              <a:buNone/>
            </a:pPr>
            <a:r>
              <a:rPr lang="en-US" b="1" dirty="0" smtClean="0">
                <a:solidFill>
                  <a:schemeClr val="accent1"/>
                </a:solidFill>
              </a:rPr>
              <a:t>Career Training and Education </a:t>
            </a:r>
          </a:p>
          <a:p>
            <a:pPr marL="0" indent="0">
              <a:buNone/>
            </a:pPr>
            <a:r>
              <a:rPr lang="en-US" dirty="0" smtClean="0">
                <a:solidFill>
                  <a:schemeClr val="accent1"/>
                </a:solidFill>
              </a:rPr>
              <a:t>If </a:t>
            </a:r>
            <a:r>
              <a:rPr lang="en-US" dirty="0">
                <a:solidFill>
                  <a:schemeClr val="accent1"/>
                </a:solidFill>
              </a:rPr>
              <a:t>you are 16–24 years old and looking to make a change or advance your career, get </a:t>
            </a:r>
            <a:r>
              <a:rPr lang="en-US" b="1" dirty="0">
                <a:solidFill>
                  <a:schemeClr val="accent1"/>
                </a:solidFill>
              </a:rPr>
              <a:t>TUITION-FREE</a:t>
            </a:r>
            <a:r>
              <a:rPr lang="en-US" dirty="0">
                <a:solidFill>
                  <a:schemeClr val="accent1"/>
                </a:solidFill>
              </a:rPr>
              <a:t> training at Job Corps. </a:t>
            </a:r>
          </a:p>
          <a:p>
            <a:pPr marL="0" indent="0">
              <a:buNone/>
            </a:pPr>
            <a:r>
              <a:rPr lang="en-US" dirty="0" smtClean="0">
                <a:solidFill>
                  <a:schemeClr val="accent2"/>
                </a:solidFill>
              </a:rPr>
              <a:t>Job Corps offers many career paths. Some you may never have considered before, including: </a:t>
            </a:r>
          </a:p>
          <a:p>
            <a:pPr marL="0" indent="0">
              <a:buNone/>
            </a:pPr>
            <a:r>
              <a:rPr lang="en-US" dirty="0" smtClean="0">
                <a:solidFill>
                  <a:schemeClr val="accent2"/>
                </a:solidFill>
              </a:rPr>
              <a:t>Advanced Manufacturing</a:t>
            </a:r>
            <a:br>
              <a:rPr lang="en-US" dirty="0" smtClean="0">
                <a:solidFill>
                  <a:schemeClr val="accent2"/>
                </a:solidFill>
              </a:rPr>
            </a:br>
            <a:r>
              <a:rPr lang="en-US" dirty="0" smtClean="0">
                <a:solidFill>
                  <a:schemeClr val="accent2"/>
                </a:solidFill>
              </a:rPr>
              <a:t>Automotive and Machine Repair</a:t>
            </a:r>
            <a:br>
              <a:rPr lang="en-US" dirty="0" smtClean="0">
                <a:solidFill>
                  <a:schemeClr val="accent2"/>
                </a:solidFill>
              </a:rPr>
            </a:br>
            <a:r>
              <a:rPr lang="en-US" dirty="0" smtClean="0">
                <a:solidFill>
                  <a:schemeClr val="accent2"/>
                </a:solidFill>
              </a:rPr>
              <a:t>Construction</a:t>
            </a:r>
            <a:br>
              <a:rPr lang="en-US" dirty="0" smtClean="0">
                <a:solidFill>
                  <a:schemeClr val="accent2"/>
                </a:solidFill>
              </a:rPr>
            </a:br>
            <a:r>
              <a:rPr lang="en-US" dirty="0" smtClean="0">
                <a:solidFill>
                  <a:schemeClr val="accent2"/>
                </a:solidFill>
              </a:rPr>
              <a:t>Health Care</a:t>
            </a:r>
            <a:br>
              <a:rPr lang="en-US" dirty="0" smtClean="0">
                <a:solidFill>
                  <a:schemeClr val="accent2"/>
                </a:solidFill>
              </a:rPr>
            </a:br>
            <a:r>
              <a:rPr lang="en-US" dirty="0" smtClean="0">
                <a:solidFill>
                  <a:schemeClr val="accent2"/>
                </a:solidFill>
              </a:rPr>
              <a:t>Finance and Business</a:t>
            </a:r>
            <a:br>
              <a:rPr lang="en-US" dirty="0" smtClean="0">
                <a:solidFill>
                  <a:schemeClr val="accent2"/>
                </a:solidFill>
              </a:rPr>
            </a:br>
            <a:r>
              <a:rPr lang="en-US" dirty="0" smtClean="0">
                <a:solidFill>
                  <a:schemeClr val="accent2"/>
                </a:solidFill>
              </a:rPr>
              <a:t>Hospitality</a:t>
            </a:r>
            <a:br>
              <a:rPr lang="en-US" dirty="0" smtClean="0">
                <a:solidFill>
                  <a:schemeClr val="accent2"/>
                </a:solidFill>
              </a:rPr>
            </a:br>
            <a:r>
              <a:rPr lang="en-US" dirty="0" smtClean="0">
                <a:solidFill>
                  <a:schemeClr val="accent2"/>
                </a:solidFill>
              </a:rPr>
              <a:t>Information Technology</a:t>
            </a:r>
            <a:br>
              <a:rPr lang="en-US" dirty="0" smtClean="0">
                <a:solidFill>
                  <a:schemeClr val="accent2"/>
                </a:solidFill>
              </a:rPr>
            </a:br>
            <a:r>
              <a:rPr lang="en-US" dirty="0" smtClean="0">
                <a:solidFill>
                  <a:schemeClr val="accent2"/>
                </a:solidFill>
              </a:rPr>
              <a:t>Transportation </a:t>
            </a:r>
          </a:p>
          <a:p>
            <a:pPr marL="0" indent="0">
              <a:buNone/>
            </a:pPr>
            <a:endParaRPr lang="en-US" dirty="0">
              <a:solidFill>
                <a:schemeClr val="accent2"/>
              </a:solidFill>
            </a:endParaRPr>
          </a:p>
          <a:p>
            <a:pPr marL="0" indent="0">
              <a:buNone/>
            </a:pPr>
            <a:r>
              <a:rPr lang="en-US" b="1" dirty="0" smtClean="0">
                <a:solidFill>
                  <a:schemeClr val="accent2"/>
                </a:solidFill>
              </a:rPr>
              <a:t> 309 966 0130</a:t>
            </a:r>
            <a:endParaRPr lang="en-US" b="1" dirty="0">
              <a:solidFill>
                <a:schemeClr val="accent2"/>
              </a:solidFill>
            </a:endParaRPr>
          </a:p>
          <a:p>
            <a:pPr marL="0" indent="0">
              <a:buNone/>
            </a:pPr>
            <a:r>
              <a:rPr lang="en-US" b="1" dirty="0" smtClean="0">
                <a:solidFill>
                  <a:schemeClr val="accent2"/>
                </a:solidFill>
              </a:rPr>
              <a:t>(800</a:t>
            </a:r>
            <a:r>
              <a:rPr lang="en-US" b="1" dirty="0">
                <a:solidFill>
                  <a:schemeClr val="accent2"/>
                </a:solidFill>
              </a:rPr>
              <a:t>) </a:t>
            </a:r>
            <a:r>
              <a:rPr lang="en-US" b="1" dirty="0" smtClean="0">
                <a:solidFill>
                  <a:schemeClr val="accent2"/>
                </a:solidFill>
              </a:rPr>
              <a:t>733-5627</a:t>
            </a:r>
            <a:r>
              <a:rPr lang="en-US" dirty="0" smtClean="0">
                <a:solidFill>
                  <a:schemeClr val="accent2"/>
                </a:solidFill>
              </a:rPr>
              <a:t> </a:t>
            </a:r>
          </a:p>
          <a:p>
            <a:pPr marL="0" indent="0">
              <a:buNone/>
            </a:pPr>
            <a:r>
              <a:rPr lang="en-US" u="sng" dirty="0" smtClean="0">
                <a:hlinkClick r:id="rId2"/>
              </a:rPr>
              <a:t>https</a:t>
            </a:r>
            <a:r>
              <a:rPr lang="en-US" u="sng" dirty="0">
                <a:hlinkClick r:id="rId2"/>
              </a:rPr>
              <a:t>://www.joinjobcorps.com</a:t>
            </a:r>
            <a:r>
              <a:rPr lang="en-US" dirty="0"/>
              <a:t> </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40230" y="2591479"/>
            <a:ext cx="1771650" cy="2015456"/>
          </a:xfrm>
          <a:prstGeom prst="rect">
            <a:avLst/>
          </a:prstGeom>
        </p:spPr>
      </p:pic>
    </p:spTree>
    <p:extLst>
      <p:ext uri="{BB962C8B-B14F-4D97-AF65-F5344CB8AC3E}">
        <p14:creationId xmlns:p14="http://schemas.microsoft.com/office/powerpoint/2010/main" val="1621469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111" y="602812"/>
            <a:ext cx="7078133" cy="1065535"/>
          </a:xfrm>
        </p:spPr>
        <p:txBody>
          <a:bodyPr>
            <a:normAutofit fontScale="90000"/>
          </a:bodyPr>
          <a:lstStyle/>
          <a:p>
            <a:r>
              <a:rPr lang="en-US" dirty="0" smtClean="0"/>
              <a:t>Capital Area Career Center (CACC)</a:t>
            </a:r>
            <a:endParaRPr lang="en-US" dirty="0"/>
          </a:p>
        </p:txBody>
      </p:sp>
      <p:sp>
        <p:nvSpPr>
          <p:cNvPr id="3" name="Content Placeholder 2"/>
          <p:cNvSpPr>
            <a:spLocks noGrp="1"/>
          </p:cNvSpPr>
          <p:nvPr>
            <p:ph idx="1"/>
          </p:nvPr>
        </p:nvSpPr>
        <p:spPr>
          <a:xfrm>
            <a:off x="838200" y="2317315"/>
            <a:ext cx="10515600" cy="3859648"/>
          </a:xfrm>
        </p:spPr>
        <p:txBody>
          <a:bodyPr>
            <a:normAutofit lnSpcReduction="10000"/>
          </a:bodyPr>
          <a:lstStyle/>
          <a:p>
            <a:pPr marL="0" indent="0">
              <a:buNone/>
            </a:pPr>
            <a:r>
              <a:rPr lang="en-US" dirty="0">
                <a:solidFill>
                  <a:schemeClr val="accent1"/>
                </a:solidFill>
              </a:rPr>
              <a:t>Capital Area Career Center provides an educational environment that assists students in discovering their potential through the development of occupational skills, positive work ethic characteristics and leadership skills. Students have access to technology-enriched curriculum, taught by a highly competent staff, using state of the art equipment</a:t>
            </a:r>
            <a:r>
              <a:rPr lang="en-US" dirty="0" smtClean="0">
                <a:solidFill>
                  <a:schemeClr val="accent1"/>
                </a:solidFill>
              </a:rPr>
              <a:t>.</a:t>
            </a:r>
          </a:p>
          <a:p>
            <a:r>
              <a:rPr lang="en-US" dirty="0" smtClean="0">
                <a:solidFill>
                  <a:schemeClr val="accent2"/>
                </a:solidFill>
              </a:rPr>
              <a:t>CNA classes are available, as well as, Adult Nursing classes </a:t>
            </a:r>
            <a:r>
              <a:rPr lang="en-US" dirty="0">
                <a:solidFill>
                  <a:schemeClr val="accent2"/>
                </a:solidFill>
              </a:rPr>
              <a:t>through Capital Area School of Practical </a:t>
            </a:r>
            <a:r>
              <a:rPr lang="en-US" dirty="0" smtClean="0">
                <a:solidFill>
                  <a:schemeClr val="accent2"/>
                </a:solidFill>
              </a:rPr>
              <a:t>Nursing,</a:t>
            </a:r>
          </a:p>
          <a:p>
            <a:r>
              <a:rPr lang="en-US" dirty="0" smtClean="0">
                <a:solidFill>
                  <a:schemeClr val="accent2"/>
                </a:solidFill>
              </a:rPr>
              <a:t>Skilled Trades Essentials Program</a:t>
            </a:r>
          </a:p>
          <a:p>
            <a:pPr marL="0" indent="0">
              <a:buNone/>
            </a:pPr>
            <a:r>
              <a:rPr lang="en-US" sz="2400" dirty="0" smtClean="0">
                <a:solidFill>
                  <a:schemeClr val="accent1"/>
                </a:solidFill>
              </a:rPr>
              <a:t>			2201 </a:t>
            </a:r>
            <a:r>
              <a:rPr lang="en-US" sz="2400" dirty="0">
                <a:solidFill>
                  <a:schemeClr val="accent1"/>
                </a:solidFill>
              </a:rPr>
              <a:t>Toronto </a:t>
            </a:r>
            <a:r>
              <a:rPr lang="en-US" sz="2400" dirty="0" smtClean="0">
                <a:solidFill>
                  <a:schemeClr val="accent1"/>
                </a:solidFill>
              </a:rPr>
              <a:t>Road 217-529-5431</a:t>
            </a:r>
            <a:endParaRPr lang="en-US" sz="2400" dirty="0">
              <a:solidFill>
                <a:schemeClr val="accent1"/>
              </a:solidFill>
            </a:endParaRPr>
          </a:p>
        </p:txBody>
      </p:sp>
      <p:pic>
        <p:nvPicPr>
          <p:cNvPr id="2050" name="Picture 2" descr="Image preview"/>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146159" y="602812"/>
            <a:ext cx="1596261" cy="1596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476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killLevel xmlns="96f30d93-5c76-4ce5-84f7-1cbff20c2e0a">
      <Value>All Levels</Value>
    </SkillLevel>
    <SubAudience xmlns="96f30d93-5c76-4ce5-84f7-1cbff20c2e0a"/>
    <Language xmlns="96f30d93-5c76-4ce5-84f7-1cbff20c2e0a">English</Language>
    <Description0 xmlns="96f30d93-5c76-4ce5-84f7-1cbff20c2e0a">This WIOA Works PowerPoint template can be used for WIOA presentation needs.</Description0>
    <DocumentType xmlns="96f30d93-5c76-4ce5-84f7-1cbff20c2e0a">
      <Value>Marketing/Outreach</Value>
    </DocumentType>
    <MainCategory xmlns="96f30d93-5c76-4ce5-84f7-1cbff20c2e0a">8</MainCategory>
    <GradeLevel xmlns="96f30d93-5c76-4ce5-84f7-1cbff20c2e0a">
      <Value>&gt;12 Postsecondary</Value>
    </GradeLevel>
    <TaxCatchAll xmlns="b232027f-f793-4d4e-bdc9-80b80d69b2b2"/>
    <Site xmlns="96f30d93-5c76-4ce5-84f7-1cbff20c2e0a">
      <Value>1</Value>
    </Site>
    <TaxKeywordTaxHTField xmlns="b232027f-f793-4d4e-bdc9-80b80d69b2b2">
      <Terms xmlns="http://schemas.microsoft.com/office/infopath/2007/PartnerControls"/>
    </TaxKeywordTaxHTField>
    <SubCategory xmlns="96f30d93-5c76-4ce5-84f7-1cbff20c2e0a">64</SubCategory>
    <Audience xmlns="96f30d93-5c76-4ce5-84f7-1cbff20c2e0a">
      <Value>3</Value>
    </Audie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4ED8AE78758348A59FE468D09F8A21" ma:contentTypeVersion="20" ma:contentTypeDescription="Create a new document." ma:contentTypeScope="" ma:versionID="52f7b08f9a1d53d4600c8999a5e1cfa5">
  <xsd:schema xmlns:xsd="http://www.w3.org/2001/XMLSchema" xmlns:xs="http://www.w3.org/2001/XMLSchema" xmlns:p="http://schemas.microsoft.com/office/2006/metadata/properties" xmlns:ns2="96f30d93-5c76-4ce5-84f7-1cbff20c2e0a" xmlns:ns3="b232027f-f793-4d4e-bdc9-80b80d69b2b2" targetNamespace="http://schemas.microsoft.com/office/2006/metadata/properties" ma:root="true" ma:fieldsID="191a8e7948cf85b61f71ef31eaf3ba76" ns2:_="" ns3:_="">
    <xsd:import namespace="96f30d93-5c76-4ce5-84f7-1cbff20c2e0a"/>
    <xsd:import namespace="b232027f-f793-4d4e-bdc9-80b80d69b2b2"/>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30d93-5c76-4ce5-84f7-1cbff20c2e0a" elementFormDefault="qualified">
    <xsd:import namespace="http://schemas.microsoft.com/office/2006/documentManagement/types"/>
    <xsd:import namespace="http://schemas.microsoft.com/office/infopath/2007/PartnerControls"/>
    <xsd:element name="Description0" ma:index="8" ma:displayName="Description" ma:internalName="Description0">
      <xsd:simpleType>
        <xsd:restriction base="dms:Text">
          <xsd:maxLength value="255"/>
        </xsd:restriction>
      </xsd:simpleType>
    </xsd:element>
    <xsd:element name="MainCategory" ma:index="9" ma:displayName="MainCategory" ma:list="{5cfb34f2-ca77-451d-9dfd-41bdfd217265}" ma:internalName="MainCategory" ma:readOnly="false" ma:showField="Title" ma:web="b232027f-f793-4d4e-bdc9-80b80d69b2b2">
      <xsd:simpleType>
        <xsd:restriction base="dms:Lookup"/>
      </xsd:simpleType>
    </xsd:element>
    <xsd:element name="SubCategory" ma:index="10" ma:displayName="SubCategory" ma:list="{9dd50bd8-9c8c-4c35-bd3f-05614f8a53f4}" ma:internalName="SubCategory" ma:readOnly="false" ma:showField="Title" ma:web="b232027f-f793-4d4e-bdc9-80b80d69b2b2">
      <xsd:simpleType>
        <xsd:restriction base="dms:Lookup"/>
      </xsd:simpleType>
    </xsd:element>
    <xsd:element name="Audience" ma:index="11" nillable="true" ma:displayName="Audience" ma:list="{47590be8-d3c8-45ce-ab6f-37b03cb665a8}" ma:internalName="Audience" ma:readOnly="false" ma:showField="Title" ma:web="b232027f-f793-4d4e-bdc9-80b80d69b2b2"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dc93429e-fc67-463e-a449-7bf4ddd6e259}" ma:internalName="SubAudience" ma:readOnly="fals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1318110-23fe-4bf0-8eb3-d4cbbeecb8c6}" ma:internalName="Sit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32027f-f793-4d4e-bdc9-80b80d69b2b2"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5d458c02-4425-43f4-b306-8a875df05ab6"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b7fb26ae-a753-4a51-94ba-056edd835fc9}" ma:internalName="TaxCatchAll" ma:showField="CatchAllData"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4FB8C0-2B81-4902-8145-BCEF942FBDD0}">
  <ds:schemaRefs>
    <ds:schemaRef ds:uri="http://schemas.microsoft.com/sharepoint/v3/contenttype/forms"/>
  </ds:schemaRefs>
</ds:datastoreItem>
</file>

<file path=customXml/itemProps2.xml><?xml version="1.0" encoding="utf-8"?>
<ds:datastoreItem xmlns:ds="http://schemas.openxmlformats.org/officeDocument/2006/customXml" ds:itemID="{44BAD6B7-5C4E-4D39-9B95-8D9B14F09D0F}">
  <ds:schemaRefs>
    <ds:schemaRef ds:uri="http://schemas.microsoft.com/office/2006/metadata/properties"/>
    <ds:schemaRef ds:uri="96f30d93-5c76-4ce5-84f7-1cbff20c2e0a"/>
    <ds:schemaRef ds:uri="http://www.w3.org/XML/1998/namespace"/>
    <ds:schemaRef ds:uri="http://schemas.microsoft.com/office/2006/documentManagement/types"/>
    <ds:schemaRef ds:uri="http://purl.org/dc/dcmitype/"/>
    <ds:schemaRef ds:uri="http://schemas.openxmlformats.org/package/2006/metadata/core-properties"/>
    <ds:schemaRef ds:uri="b232027f-f793-4d4e-bdc9-80b80d69b2b2"/>
    <ds:schemaRef ds:uri="http://schemas.microsoft.com/office/infopath/2007/PartnerControls"/>
    <ds:schemaRef ds:uri="http://purl.org/dc/terms/"/>
    <ds:schemaRef ds:uri="http://purl.org/dc/elements/1.1/"/>
  </ds:schemaRefs>
</ds:datastoreItem>
</file>

<file path=customXml/itemProps3.xml><?xml version="1.0" encoding="utf-8"?>
<ds:datastoreItem xmlns:ds="http://schemas.openxmlformats.org/officeDocument/2006/customXml" ds:itemID="{5D66902E-A8E8-41A3-9534-9D1A4CD97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f30d93-5c76-4ce5-84f7-1cbff20c2e0a"/>
    <ds:schemaRef ds:uri="b232027f-f793-4d4e-bdc9-80b80d69b2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4010</TotalTime>
  <Words>1822</Words>
  <Application>Microsoft Office PowerPoint</Application>
  <PresentationFormat>Widescreen</PresentationFormat>
  <Paragraphs>348</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Symbol</vt:lpstr>
      <vt:lpstr>Times New Roman</vt:lpstr>
      <vt:lpstr>Wingdings</vt:lpstr>
      <vt:lpstr>Office Theme</vt:lpstr>
      <vt:lpstr>Illinois workNet Orientation</vt:lpstr>
      <vt:lpstr>Workforce Innovation and Opportunity Act (WIOA)</vt:lpstr>
      <vt:lpstr>Resource Room Services</vt:lpstr>
      <vt:lpstr>workNet Organizations and Services</vt:lpstr>
      <vt:lpstr>Sangamon County Department of Community Resources</vt:lpstr>
      <vt:lpstr>The Area Agency on Aging (AAA) </vt:lpstr>
      <vt:lpstr>Senior Community Service Employment Program (SCSEP) </vt:lpstr>
      <vt:lpstr>Job Corps</vt:lpstr>
      <vt:lpstr>Capital Area Career Center (CACC)</vt:lpstr>
      <vt:lpstr>Lawrence Education Center</vt:lpstr>
      <vt:lpstr>Division of Rehabilitation Services  (DRS)</vt:lpstr>
      <vt:lpstr>     Division of Rehabilitation </vt:lpstr>
      <vt:lpstr>Illinois Department of  Employment Security</vt:lpstr>
      <vt:lpstr>Unemployment Insurance Benefits  (UI)</vt:lpstr>
      <vt:lpstr>Unemployment Insurance Benefits</vt:lpstr>
      <vt:lpstr>Registration in Illinois JobLink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Workforce Innovation and Opportunity Act  </vt:lpstr>
      <vt:lpstr>PowerPoint Presentation</vt:lpstr>
      <vt:lpstr>  Workforce Innovation and Opportunity Act (WIOA) </vt:lpstr>
      <vt:lpstr>On the Job Training (OJT)</vt:lpstr>
      <vt:lpstr>               WIOA Eligibility</vt:lpstr>
      <vt:lpstr>  Dislocated Workers            </vt:lpstr>
      <vt:lpstr>500c5 -Receiving UI and Attending Training</vt:lpstr>
      <vt:lpstr>Low Income Adults   18 and older</vt:lpstr>
      <vt:lpstr>Low Income Youth   16 to 24 for Out-of-School youth      14 to 21 for In-School youth  </vt:lpstr>
      <vt:lpstr>PowerPoint Presentation</vt:lpstr>
      <vt:lpstr>WIOA can pay up to $8000.00 a year for tuition for a maximum of two years. </vt:lpstr>
      <vt:lpstr>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Board WIOA Update</dc:title>
  <dc:creator>Jessica Betz</dc:creator>
  <cp:lastModifiedBy>Carmen Flynn</cp:lastModifiedBy>
  <cp:revision>157</cp:revision>
  <cp:lastPrinted>2019-08-21T17:26:23Z</cp:lastPrinted>
  <dcterms:created xsi:type="dcterms:W3CDTF">2017-04-24T20:34:09Z</dcterms:created>
  <dcterms:modified xsi:type="dcterms:W3CDTF">2019-09-23T15:32:09Z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0x0101005C4ED8AE78758348A59FE468D09F8A21</vt:lpwstr>
  </property>
</Properties>
</file>