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3"/>
  </p:notesMasterIdLst>
  <p:handoutMasterIdLst>
    <p:handoutMasterId r:id="rId44"/>
  </p:handoutMasterIdLst>
  <p:sldIdLst>
    <p:sldId id="261" r:id="rId5"/>
    <p:sldId id="260" r:id="rId6"/>
    <p:sldId id="259" r:id="rId7"/>
    <p:sldId id="257" r:id="rId8"/>
    <p:sldId id="294" r:id="rId9"/>
    <p:sldId id="258" r:id="rId10"/>
    <p:sldId id="264" r:id="rId11"/>
    <p:sldId id="310" r:id="rId12"/>
    <p:sldId id="262" r:id="rId13"/>
    <p:sldId id="263" r:id="rId14"/>
    <p:sldId id="266" r:id="rId15"/>
    <p:sldId id="267" r:id="rId16"/>
    <p:sldId id="297" r:id="rId17"/>
    <p:sldId id="298" r:id="rId18"/>
    <p:sldId id="295" r:id="rId19"/>
    <p:sldId id="311" r:id="rId20"/>
    <p:sldId id="309" r:id="rId21"/>
    <p:sldId id="312" r:id="rId22"/>
    <p:sldId id="301" r:id="rId23"/>
    <p:sldId id="313" r:id="rId24"/>
    <p:sldId id="302" r:id="rId25"/>
    <p:sldId id="306" r:id="rId26"/>
    <p:sldId id="303" r:id="rId27"/>
    <p:sldId id="304" r:id="rId28"/>
    <p:sldId id="305" r:id="rId29"/>
    <p:sldId id="314" r:id="rId30"/>
    <p:sldId id="293" r:id="rId31"/>
    <p:sldId id="269" r:id="rId32"/>
    <p:sldId id="283" r:id="rId33"/>
    <p:sldId id="281" r:id="rId34"/>
    <p:sldId id="282" r:id="rId35"/>
    <p:sldId id="285" r:id="rId36"/>
    <p:sldId id="286" r:id="rId37"/>
    <p:sldId id="287" r:id="rId38"/>
    <p:sldId id="289" r:id="rId39"/>
    <p:sldId id="291" r:id="rId40"/>
    <p:sldId id="268" r:id="rId41"/>
    <p:sldId id="307"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2E10B0-807B-46B1-BBD7-355FA9648A9C}" v="28" dt="2019-07-31T14:08:21.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6"/>
    <p:restoredTop sz="94592" autoAdjust="0"/>
  </p:normalViewPr>
  <p:slideViewPr>
    <p:cSldViewPr snapToGrid="0" snapToObjects="1">
      <p:cViewPr varScale="1">
        <p:scale>
          <a:sx n="70" d="100"/>
          <a:sy n="70" d="100"/>
        </p:scale>
        <p:origin x="96" y="5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378A38-47BD-49F3-8CED-7D9F627EF701}"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F7DB57A0-412E-4475-8581-6EE7431DCB90}">
      <dgm:prSet phldrT="[Text]" custT="1"/>
      <dgm:spPr/>
      <dgm:t>
        <a:bodyPr/>
        <a:lstStyle/>
        <a:p>
          <a:endParaRPr lang="en-US" sz="1300" b="1" dirty="0">
            <a:solidFill>
              <a:schemeClr val="tx2"/>
            </a:solidFill>
          </a:endParaRPr>
        </a:p>
        <a:p>
          <a:r>
            <a:rPr lang="en-US" sz="1300" b="1" dirty="0">
              <a:solidFill>
                <a:schemeClr val="tx2"/>
              </a:solidFill>
            </a:rPr>
            <a:t> </a:t>
          </a:r>
          <a:r>
            <a:rPr lang="en-US" sz="1300" b="1" dirty="0">
              <a:solidFill>
                <a:schemeClr val="tx1"/>
              </a:solidFill>
            </a:rPr>
            <a:t>Education</a:t>
          </a:r>
        </a:p>
        <a:p>
          <a:endParaRPr lang="en-US" sz="1400" b="1" dirty="0">
            <a:solidFill>
              <a:schemeClr val="accent1"/>
            </a:solidFill>
          </a:endParaRPr>
        </a:p>
      </dgm:t>
    </dgm:pt>
    <dgm:pt modelId="{F316BCD6-B1D1-414B-B68E-E687EAFDD140}" type="parTrans" cxnId="{2C6B9FB6-B675-4AFD-9DE3-D83757BF3C7D}">
      <dgm:prSet/>
      <dgm:spPr/>
      <dgm:t>
        <a:bodyPr/>
        <a:lstStyle/>
        <a:p>
          <a:endParaRPr lang="en-US"/>
        </a:p>
      </dgm:t>
    </dgm:pt>
    <dgm:pt modelId="{275B49EE-6503-4060-9F26-FEC467C026D3}" type="sibTrans" cxnId="{2C6B9FB6-B675-4AFD-9DE3-D83757BF3C7D}">
      <dgm:prSet/>
      <dgm:spPr/>
      <dgm:t>
        <a:bodyPr/>
        <a:lstStyle/>
        <a:p>
          <a:endParaRPr lang="en-US" dirty="0"/>
        </a:p>
      </dgm:t>
    </dgm:pt>
    <dgm:pt modelId="{70BDAAB3-F555-44CA-AB0D-CED940EAA848}">
      <dgm:prSet phldrT="[Text]" custT="1"/>
      <dgm:spPr/>
      <dgm:t>
        <a:bodyPr/>
        <a:lstStyle/>
        <a:p>
          <a:r>
            <a:rPr lang="en-US" sz="2000" b="1" dirty="0">
              <a:solidFill>
                <a:schemeClr val="accent1"/>
              </a:solidFill>
            </a:rPr>
            <a:t>Increase Access to Education</a:t>
          </a:r>
        </a:p>
      </dgm:t>
    </dgm:pt>
    <dgm:pt modelId="{4B8C6DA1-5B2D-43F1-BF27-53B2DF0AB5BB}" type="parTrans" cxnId="{2DC29F3F-AC19-4CD9-AEE6-CBA611D0D0F2}">
      <dgm:prSet/>
      <dgm:spPr/>
      <dgm:t>
        <a:bodyPr/>
        <a:lstStyle/>
        <a:p>
          <a:endParaRPr lang="en-US"/>
        </a:p>
      </dgm:t>
    </dgm:pt>
    <dgm:pt modelId="{75A27F22-7E5F-42AB-888E-158FB99A7BDF}" type="sibTrans" cxnId="{2DC29F3F-AC19-4CD9-AEE6-CBA611D0D0F2}">
      <dgm:prSet/>
      <dgm:spPr/>
      <dgm:t>
        <a:bodyPr/>
        <a:lstStyle/>
        <a:p>
          <a:endParaRPr lang="en-US"/>
        </a:p>
      </dgm:t>
    </dgm:pt>
    <dgm:pt modelId="{4C763293-6F7F-4511-BF3D-1D62898C4AFF}">
      <dgm:prSet phldrT="[Text]" custT="1"/>
      <dgm:spPr/>
      <dgm:t>
        <a:bodyPr/>
        <a:lstStyle/>
        <a:p>
          <a:r>
            <a:rPr lang="en-US" sz="1300" b="1" dirty="0">
              <a:solidFill>
                <a:schemeClr val="tx1"/>
              </a:solidFill>
            </a:rPr>
            <a:t>Workforce</a:t>
          </a:r>
          <a:r>
            <a:rPr lang="en-US" sz="1200" b="1" dirty="0">
              <a:solidFill>
                <a:schemeClr val="tx1"/>
              </a:solidFill>
            </a:rPr>
            <a:t> </a:t>
          </a:r>
          <a:r>
            <a:rPr lang="en-US" sz="1300" b="1" dirty="0">
              <a:solidFill>
                <a:schemeClr val="tx1"/>
              </a:solidFill>
            </a:rPr>
            <a:t>Investment</a:t>
          </a:r>
        </a:p>
      </dgm:t>
    </dgm:pt>
    <dgm:pt modelId="{FA3EC432-54F9-4B9A-AB76-B0A9295B5882}" type="parTrans" cxnId="{130369CF-075A-4909-957F-CF02557483C0}">
      <dgm:prSet/>
      <dgm:spPr/>
      <dgm:t>
        <a:bodyPr/>
        <a:lstStyle/>
        <a:p>
          <a:endParaRPr lang="en-US"/>
        </a:p>
      </dgm:t>
    </dgm:pt>
    <dgm:pt modelId="{3D3A1E21-88C2-4376-97B9-B96AF4335D7C}" type="sibTrans" cxnId="{130369CF-075A-4909-957F-CF02557483C0}">
      <dgm:prSet custT="1"/>
      <dgm:spPr/>
      <dgm:t>
        <a:bodyPr/>
        <a:lstStyle/>
        <a:p>
          <a:endParaRPr lang="en-US" sz="8000" dirty="0"/>
        </a:p>
      </dgm:t>
    </dgm:pt>
    <dgm:pt modelId="{6092CDCE-AEB1-4E57-AC24-E8CDEF7B9F25}">
      <dgm:prSet phldrT="[Text]" custT="1"/>
      <dgm:spPr/>
      <dgm:t>
        <a:bodyPr/>
        <a:lstStyle/>
        <a:p>
          <a:pPr algn="ctr"/>
          <a:r>
            <a:rPr lang="en-US" sz="2000" b="1" dirty="0">
              <a:solidFill>
                <a:schemeClr val="accent1"/>
              </a:solidFill>
            </a:rPr>
            <a:t>Increase Prosperity of Workers and Employers</a:t>
          </a:r>
        </a:p>
      </dgm:t>
    </dgm:pt>
    <dgm:pt modelId="{330DCED4-2211-45E7-8BE9-9F55A290B5DF}" type="parTrans" cxnId="{A81E7CFA-5704-49AF-905D-ACFBBF6AB582}">
      <dgm:prSet/>
      <dgm:spPr/>
      <dgm:t>
        <a:bodyPr/>
        <a:lstStyle/>
        <a:p>
          <a:endParaRPr lang="en-US"/>
        </a:p>
      </dgm:t>
    </dgm:pt>
    <dgm:pt modelId="{E14FDF34-EDE7-4074-A232-F6951AB2A716}" type="sibTrans" cxnId="{A81E7CFA-5704-49AF-905D-ACFBBF6AB582}">
      <dgm:prSet/>
      <dgm:spPr/>
      <dgm:t>
        <a:bodyPr/>
        <a:lstStyle/>
        <a:p>
          <a:endParaRPr lang="en-US"/>
        </a:p>
      </dgm:t>
    </dgm:pt>
    <dgm:pt modelId="{4492AD8A-4BE0-4632-AA4B-0ABE99A54622}">
      <dgm:prSet phldrT="[Text]" custT="1"/>
      <dgm:spPr/>
      <dgm:t>
        <a:bodyPr/>
        <a:lstStyle/>
        <a:p>
          <a:r>
            <a:rPr lang="en-US" sz="1300" b="1" dirty="0">
              <a:solidFill>
                <a:schemeClr val="tx1"/>
              </a:solidFill>
            </a:rPr>
            <a:t>Economic    Development</a:t>
          </a:r>
        </a:p>
      </dgm:t>
    </dgm:pt>
    <dgm:pt modelId="{D31C9852-AA2F-4C4E-A38F-A3A91CAE1B40}" type="parTrans" cxnId="{13E9B242-FA67-4BEE-B29E-32E3C46D04C7}">
      <dgm:prSet/>
      <dgm:spPr/>
      <dgm:t>
        <a:bodyPr/>
        <a:lstStyle/>
        <a:p>
          <a:endParaRPr lang="en-US"/>
        </a:p>
      </dgm:t>
    </dgm:pt>
    <dgm:pt modelId="{BFD502D6-F2F0-44CB-B9D9-B68C34E9A003}" type="sibTrans" cxnId="{13E9B242-FA67-4BEE-B29E-32E3C46D04C7}">
      <dgm:prSet/>
      <dgm:spPr/>
      <dgm:t>
        <a:bodyPr/>
        <a:lstStyle/>
        <a:p>
          <a:endParaRPr lang="en-US" dirty="0"/>
        </a:p>
      </dgm:t>
    </dgm:pt>
    <dgm:pt modelId="{EBF45AC5-3409-4CE2-AE21-D37E0663829E}">
      <dgm:prSet phldrT="[Text]" custT="1"/>
      <dgm:spPr/>
      <dgm:t>
        <a:bodyPr/>
        <a:lstStyle/>
        <a:p>
          <a:r>
            <a:rPr lang="en-US" sz="2000" b="1" dirty="0">
              <a:solidFill>
                <a:schemeClr val="accent1"/>
              </a:solidFill>
            </a:rPr>
            <a:t>Enhance Productivity and Competitiveness</a:t>
          </a:r>
        </a:p>
      </dgm:t>
    </dgm:pt>
    <dgm:pt modelId="{F19C6592-A290-422C-97E4-A334F4492FFC}" type="parTrans" cxnId="{CA0470DB-15A0-435E-B2C5-C948357A6447}">
      <dgm:prSet/>
      <dgm:spPr/>
      <dgm:t>
        <a:bodyPr/>
        <a:lstStyle/>
        <a:p>
          <a:endParaRPr lang="en-US"/>
        </a:p>
      </dgm:t>
    </dgm:pt>
    <dgm:pt modelId="{70812AE3-ECDD-4A08-8637-DC0F58A78E33}" type="sibTrans" cxnId="{CA0470DB-15A0-435E-B2C5-C948357A6447}">
      <dgm:prSet/>
      <dgm:spPr/>
      <dgm:t>
        <a:bodyPr/>
        <a:lstStyle/>
        <a:p>
          <a:endParaRPr lang="en-US"/>
        </a:p>
      </dgm:t>
    </dgm:pt>
    <dgm:pt modelId="{D76AC8D7-0B5C-4DC9-955C-D6E8576BD319}" type="pres">
      <dgm:prSet presAssocID="{97378A38-47BD-49F3-8CED-7D9F627EF701}" presName="Name0" presStyleCnt="0">
        <dgm:presLayoutVars>
          <dgm:chMax/>
          <dgm:chPref/>
          <dgm:dir/>
          <dgm:animLvl val="lvl"/>
        </dgm:presLayoutVars>
      </dgm:prSet>
      <dgm:spPr/>
      <dgm:t>
        <a:bodyPr/>
        <a:lstStyle/>
        <a:p>
          <a:endParaRPr lang="en-US"/>
        </a:p>
      </dgm:t>
    </dgm:pt>
    <dgm:pt modelId="{8F8E3AFD-9E47-4C98-9F4D-3AFC5919385F}" type="pres">
      <dgm:prSet presAssocID="{F7DB57A0-412E-4475-8581-6EE7431DCB90}" presName="composite" presStyleCnt="0"/>
      <dgm:spPr/>
    </dgm:pt>
    <dgm:pt modelId="{E7AE7F3C-BC95-4219-BF29-8576EA649F95}" type="pres">
      <dgm:prSet presAssocID="{F7DB57A0-412E-4475-8581-6EE7431DCB90}" presName="Parent1" presStyleLbl="node1" presStyleIdx="0" presStyleCnt="6" custScaleX="534472" custScaleY="463061" custLinFactX="25238" custLinFactNeighborX="100000" custLinFactNeighborY="67818">
        <dgm:presLayoutVars>
          <dgm:chMax val="1"/>
          <dgm:chPref val="1"/>
          <dgm:bulletEnabled val="1"/>
        </dgm:presLayoutVars>
      </dgm:prSet>
      <dgm:spPr/>
      <dgm:t>
        <a:bodyPr/>
        <a:lstStyle/>
        <a:p>
          <a:endParaRPr lang="en-US"/>
        </a:p>
      </dgm:t>
    </dgm:pt>
    <dgm:pt modelId="{B5DE4642-66E6-4ABE-AF31-0CCA7C81207F}" type="pres">
      <dgm:prSet presAssocID="{F7DB57A0-412E-4475-8581-6EE7431DCB90}" presName="Childtext1" presStyleLbl="revTx" presStyleIdx="0" presStyleCnt="3" custScaleX="437569" custScaleY="444933" custLinFactX="400000" custLinFactNeighborX="461362" custLinFactNeighborY="31239">
        <dgm:presLayoutVars>
          <dgm:chMax val="0"/>
          <dgm:chPref val="0"/>
          <dgm:bulletEnabled val="1"/>
        </dgm:presLayoutVars>
      </dgm:prSet>
      <dgm:spPr/>
      <dgm:t>
        <a:bodyPr/>
        <a:lstStyle/>
        <a:p>
          <a:endParaRPr lang="en-US"/>
        </a:p>
      </dgm:t>
    </dgm:pt>
    <dgm:pt modelId="{BB9C7FBF-26F0-4D96-8182-96D877A8694A}" type="pres">
      <dgm:prSet presAssocID="{F7DB57A0-412E-4475-8581-6EE7431DCB90}" presName="BalanceSpacing" presStyleCnt="0"/>
      <dgm:spPr/>
    </dgm:pt>
    <dgm:pt modelId="{FD010D64-4314-4AEF-AC3F-8F50D76A16A3}" type="pres">
      <dgm:prSet presAssocID="{F7DB57A0-412E-4475-8581-6EE7431DCB90}" presName="BalanceSpacing1" presStyleCnt="0"/>
      <dgm:spPr/>
    </dgm:pt>
    <dgm:pt modelId="{5C69FC1B-F712-4B40-81EB-0BFCB76722C6}" type="pres">
      <dgm:prSet presAssocID="{275B49EE-6503-4060-9F26-FEC467C026D3}" presName="Accent1Text" presStyleLbl="node1" presStyleIdx="1" presStyleCnt="6" custScaleX="530035" custScaleY="427049" custLinFactX="-100000" custLinFactNeighborX="-136876" custLinFactNeighborY="92026"/>
      <dgm:spPr/>
      <dgm:t>
        <a:bodyPr/>
        <a:lstStyle/>
        <a:p>
          <a:endParaRPr lang="en-US"/>
        </a:p>
      </dgm:t>
    </dgm:pt>
    <dgm:pt modelId="{4A3C67D9-6C20-4785-A214-8535970F5DA9}" type="pres">
      <dgm:prSet presAssocID="{275B49EE-6503-4060-9F26-FEC467C026D3}" presName="spaceBetweenRectangles" presStyleCnt="0"/>
      <dgm:spPr/>
    </dgm:pt>
    <dgm:pt modelId="{1304B7A1-1ED4-46EC-A937-D9E8F0CECC9D}" type="pres">
      <dgm:prSet presAssocID="{4C763293-6F7F-4511-BF3D-1D62898C4AFF}" presName="composite" presStyleCnt="0"/>
      <dgm:spPr/>
    </dgm:pt>
    <dgm:pt modelId="{E86261F6-F64E-458A-A01D-8BE50DC469DB}" type="pres">
      <dgm:prSet presAssocID="{4C763293-6F7F-4511-BF3D-1D62898C4AFF}" presName="Parent1" presStyleLbl="node1" presStyleIdx="2" presStyleCnt="6" custScaleX="549935" custScaleY="483850" custLinFactX="-100000" custLinFactNeighborX="-107312" custLinFactNeighborY="30090">
        <dgm:presLayoutVars>
          <dgm:chMax val="1"/>
          <dgm:chPref val="1"/>
          <dgm:bulletEnabled val="1"/>
        </dgm:presLayoutVars>
      </dgm:prSet>
      <dgm:spPr/>
      <dgm:t>
        <a:bodyPr/>
        <a:lstStyle/>
        <a:p>
          <a:endParaRPr lang="en-US"/>
        </a:p>
      </dgm:t>
    </dgm:pt>
    <dgm:pt modelId="{30573DB9-E38D-46A1-AAE5-C72662E880DE}" type="pres">
      <dgm:prSet presAssocID="{4C763293-6F7F-4511-BF3D-1D62898C4AFF}" presName="Childtext1" presStyleLbl="revTx" presStyleIdx="1" presStyleCnt="3" custScaleX="583468" custScaleY="583956" custLinFactX="-482544" custLinFactNeighborX="-500000" custLinFactNeighborY="87037">
        <dgm:presLayoutVars>
          <dgm:chMax val="0"/>
          <dgm:chPref val="0"/>
          <dgm:bulletEnabled val="1"/>
        </dgm:presLayoutVars>
      </dgm:prSet>
      <dgm:spPr/>
      <dgm:t>
        <a:bodyPr/>
        <a:lstStyle/>
        <a:p>
          <a:endParaRPr lang="en-US"/>
        </a:p>
      </dgm:t>
    </dgm:pt>
    <dgm:pt modelId="{58A21201-80C2-45D4-8ED6-60BE63F4ADF2}" type="pres">
      <dgm:prSet presAssocID="{4C763293-6F7F-4511-BF3D-1D62898C4AFF}" presName="BalanceSpacing" presStyleCnt="0"/>
      <dgm:spPr/>
    </dgm:pt>
    <dgm:pt modelId="{BB9E47BE-8421-4666-9815-E3ADDB830905}" type="pres">
      <dgm:prSet presAssocID="{4C763293-6F7F-4511-BF3D-1D62898C4AFF}" presName="BalanceSpacing1" presStyleCnt="0"/>
      <dgm:spPr/>
    </dgm:pt>
    <dgm:pt modelId="{616B9D07-A3D4-4ACD-BAC0-D2B1ADD87DC4}" type="pres">
      <dgm:prSet presAssocID="{3D3A1E21-88C2-4376-97B9-B96AF4335D7C}" presName="Accent1Text" presStyleLbl="node1" presStyleIdx="3" presStyleCnt="6" custScaleX="529066" custScaleY="409591" custLinFactX="47628" custLinFactNeighborX="100000" custLinFactNeighborY="30090"/>
      <dgm:spPr/>
      <dgm:t>
        <a:bodyPr/>
        <a:lstStyle/>
        <a:p>
          <a:endParaRPr lang="en-US"/>
        </a:p>
      </dgm:t>
    </dgm:pt>
    <dgm:pt modelId="{7ACA8E45-E7F4-4F7E-9568-097AFC3D0340}" type="pres">
      <dgm:prSet presAssocID="{3D3A1E21-88C2-4376-97B9-B96AF4335D7C}" presName="spaceBetweenRectangles" presStyleCnt="0"/>
      <dgm:spPr/>
    </dgm:pt>
    <dgm:pt modelId="{CB3E8F79-8DC8-4C1C-B980-5AA45FF90C38}" type="pres">
      <dgm:prSet presAssocID="{4492AD8A-4BE0-4632-AA4B-0ABE99A54622}" presName="composite" presStyleCnt="0"/>
      <dgm:spPr/>
    </dgm:pt>
    <dgm:pt modelId="{A09FE741-E1C9-4C7B-B8FD-DFBA2B0F2B34}" type="pres">
      <dgm:prSet presAssocID="{4492AD8A-4BE0-4632-AA4B-0ABE99A54622}" presName="Parent1" presStyleLbl="node1" presStyleIdx="4" presStyleCnt="6" custScaleX="647579" custScaleY="542821" custLinFactX="100000" custLinFactNeighborX="192954" custLinFactNeighborY="11">
        <dgm:presLayoutVars>
          <dgm:chMax val="1"/>
          <dgm:chPref val="1"/>
          <dgm:bulletEnabled val="1"/>
        </dgm:presLayoutVars>
      </dgm:prSet>
      <dgm:spPr/>
      <dgm:t>
        <a:bodyPr/>
        <a:lstStyle/>
        <a:p>
          <a:endParaRPr lang="en-US"/>
        </a:p>
      </dgm:t>
    </dgm:pt>
    <dgm:pt modelId="{13F93DA6-4A5E-4420-8149-D9BFC16426BA}" type="pres">
      <dgm:prSet presAssocID="{4492AD8A-4BE0-4632-AA4B-0ABE99A54622}" presName="Childtext1" presStyleLbl="revTx" presStyleIdx="2" presStyleCnt="3" custScaleX="636265" custScaleY="622954" custLinFactX="500000" custLinFactNeighborX="575911" custLinFactNeighborY="-49840">
        <dgm:presLayoutVars>
          <dgm:chMax val="0"/>
          <dgm:chPref val="0"/>
          <dgm:bulletEnabled val="1"/>
        </dgm:presLayoutVars>
      </dgm:prSet>
      <dgm:spPr/>
      <dgm:t>
        <a:bodyPr/>
        <a:lstStyle/>
        <a:p>
          <a:endParaRPr lang="en-US"/>
        </a:p>
      </dgm:t>
    </dgm:pt>
    <dgm:pt modelId="{BD78A5BE-C68E-47EF-8E9B-C41376AE94A5}" type="pres">
      <dgm:prSet presAssocID="{4492AD8A-4BE0-4632-AA4B-0ABE99A54622}" presName="BalanceSpacing" presStyleCnt="0"/>
      <dgm:spPr/>
    </dgm:pt>
    <dgm:pt modelId="{A88A38B3-E957-4177-9511-89EDD4A50687}" type="pres">
      <dgm:prSet presAssocID="{4492AD8A-4BE0-4632-AA4B-0ABE99A54622}" presName="BalanceSpacing1" presStyleCnt="0"/>
      <dgm:spPr/>
    </dgm:pt>
    <dgm:pt modelId="{0816DEDC-D951-46D5-9DAB-D9A6D9D33281}" type="pres">
      <dgm:prSet presAssocID="{BFD502D6-F2F0-44CB-B9D9-B68C34E9A003}" presName="Accent1Text" presStyleLbl="node1" presStyleIdx="5" presStyleCnt="6" custScaleX="585023" custScaleY="542414" custLinFactX="-56431" custLinFactNeighborX="-100000" custLinFactNeighborY="5959"/>
      <dgm:spPr/>
      <dgm:t>
        <a:bodyPr/>
        <a:lstStyle/>
        <a:p>
          <a:endParaRPr lang="en-US"/>
        </a:p>
      </dgm:t>
    </dgm:pt>
  </dgm:ptLst>
  <dgm:cxnLst>
    <dgm:cxn modelId="{BE9A4C9D-6394-42FE-9E23-5EB9D29A5110}" type="presOf" srcId="{6092CDCE-AEB1-4E57-AC24-E8CDEF7B9F25}" destId="{30573DB9-E38D-46A1-AAE5-C72662E880DE}" srcOrd="0" destOrd="0" presId="urn:microsoft.com/office/officeart/2008/layout/AlternatingHexagons"/>
    <dgm:cxn modelId="{91B8C4DB-55C1-4395-99D6-6F7A53ED8D12}" type="presOf" srcId="{3D3A1E21-88C2-4376-97B9-B96AF4335D7C}" destId="{616B9D07-A3D4-4ACD-BAC0-D2B1ADD87DC4}" srcOrd="0" destOrd="0" presId="urn:microsoft.com/office/officeart/2008/layout/AlternatingHexagons"/>
    <dgm:cxn modelId="{000DDB5A-4921-4E99-A64C-60606C9E6FB3}" type="presOf" srcId="{F7DB57A0-412E-4475-8581-6EE7431DCB90}" destId="{E7AE7F3C-BC95-4219-BF29-8576EA649F95}" srcOrd="0" destOrd="0" presId="urn:microsoft.com/office/officeart/2008/layout/AlternatingHexagons"/>
    <dgm:cxn modelId="{1EDEE019-2E2E-43EB-BE3F-78A1F057EEF0}" type="presOf" srcId="{4492AD8A-4BE0-4632-AA4B-0ABE99A54622}" destId="{A09FE741-E1C9-4C7B-B8FD-DFBA2B0F2B34}" srcOrd="0" destOrd="0" presId="urn:microsoft.com/office/officeart/2008/layout/AlternatingHexagons"/>
    <dgm:cxn modelId="{13E9B242-FA67-4BEE-B29E-32E3C46D04C7}" srcId="{97378A38-47BD-49F3-8CED-7D9F627EF701}" destId="{4492AD8A-4BE0-4632-AA4B-0ABE99A54622}" srcOrd="2" destOrd="0" parTransId="{D31C9852-AA2F-4C4E-A38F-A3A91CAE1B40}" sibTransId="{BFD502D6-F2F0-44CB-B9D9-B68C34E9A003}"/>
    <dgm:cxn modelId="{F61B676B-4121-4F64-9EC6-EE483D8CE784}" type="presOf" srcId="{4C763293-6F7F-4511-BF3D-1D62898C4AFF}" destId="{E86261F6-F64E-458A-A01D-8BE50DC469DB}" srcOrd="0" destOrd="0" presId="urn:microsoft.com/office/officeart/2008/layout/AlternatingHexagons"/>
    <dgm:cxn modelId="{F480A71F-0158-4C1F-BEE6-4C145033D441}" type="presOf" srcId="{70BDAAB3-F555-44CA-AB0D-CED940EAA848}" destId="{B5DE4642-66E6-4ABE-AF31-0CCA7C81207F}" srcOrd="0" destOrd="0" presId="urn:microsoft.com/office/officeart/2008/layout/AlternatingHexagons"/>
    <dgm:cxn modelId="{A81E7CFA-5704-49AF-905D-ACFBBF6AB582}" srcId="{4C763293-6F7F-4511-BF3D-1D62898C4AFF}" destId="{6092CDCE-AEB1-4E57-AC24-E8CDEF7B9F25}" srcOrd="0" destOrd="0" parTransId="{330DCED4-2211-45E7-8BE9-9F55A290B5DF}" sibTransId="{E14FDF34-EDE7-4074-A232-F6951AB2A716}"/>
    <dgm:cxn modelId="{2C6B9FB6-B675-4AFD-9DE3-D83757BF3C7D}" srcId="{97378A38-47BD-49F3-8CED-7D9F627EF701}" destId="{F7DB57A0-412E-4475-8581-6EE7431DCB90}" srcOrd="0" destOrd="0" parTransId="{F316BCD6-B1D1-414B-B68E-E687EAFDD140}" sibTransId="{275B49EE-6503-4060-9F26-FEC467C026D3}"/>
    <dgm:cxn modelId="{CA0470DB-15A0-435E-B2C5-C948357A6447}" srcId="{4492AD8A-4BE0-4632-AA4B-0ABE99A54622}" destId="{EBF45AC5-3409-4CE2-AE21-D37E0663829E}" srcOrd="0" destOrd="0" parTransId="{F19C6592-A290-422C-97E4-A334F4492FFC}" sibTransId="{70812AE3-ECDD-4A08-8637-DC0F58A78E33}"/>
    <dgm:cxn modelId="{130369CF-075A-4909-957F-CF02557483C0}" srcId="{97378A38-47BD-49F3-8CED-7D9F627EF701}" destId="{4C763293-6F7F-4511-BF3D-1D62898C4AFF}" srcOrd="1" destOrd="0" parTransId="{FA3EC432-54F9-4B9A-AB76-B0A9295B5882}" sibTransId="{3D3A1E21-88C2-4376-97B9-B96AF4335D7C}"/>
    <dgm:cxn modelId="{2DC29F3F-AC19-4CD9-AEE6-CBA611D0D0F2}" srcId="{F7DB57A0-412E-4475-8581-6EE7431DCB90}" destId="{70BDAAB3-F555-44CA-AB0D-CED940EAA848}" srcOrd="0" destOrd="0" parTransId="{4B8C6DA1-5B2D-43F1-BF27-53B2DF0AB5BB}" sibTransId="{75A27F22-7E5F-42AB-888E-158FB99A7BDF}"/>
    <dgm:cxn modelId="{30EED8F0-794D-419F-9164-E51071AC8D1F}" type="presOf" srcId="{EBF45AC5-3409-4CE2-AE21-D37E0663829E}" destId="{13F93DA6-4A5E-4420-8149-D9BFC16426BA}" srcOrd="0" destOrd="0" presId="urn:microsoft.com/office/officeart/2008/layout/AlternatingHexagons"/>
    <dgm:cxn modelId="{F0B7655A-8288-4017-85B3-4CA2F5CA4F4E}" type="presOf" srcId="{BFD502D6-F2F0-44CB-B9D9-B68C34E9A003}" destId="{0816DEDC-D951-46D5-9DAB-D9A6D9D33281}" srcOrd="0" destOrd="0" presId="urn:microsoft.com/office/officeart/2008/layout/AlternatingHexagons"/>
    <dgm:cxn modelId="{223BA5BB-3FC5-496B-99BF-A7074D93BFEC}" type="presOf" srcId="{97378A38-47BD-49F3-8CED-7D9F627EF701}" destId="{D76AC8D7-0B5C-4DC9-955C-D6E8576BD319}" srcOrd="0" destOrd="0" presId="urn:microsoft.com/office/officeart/2008/layout/AlternatingHexagons"/>
    <dgm:cxn modelId="{4A31629F-1254-4A2A-8410-76C12FB727B7}" type="presOf" srcId="{275B49EE-6503-4060-9F26-FEC467C026D3}" destId="{5C69FC1B-F712-4B40-81EB-0BFCB76722C6}" srcOrd="0" destOrd="0" presId="urn:microsoft.com/office/officeart/2008/layout/AlternatingHexagons"/>
    <dgm:cxn modelId="{190ECB48-8C5F-49CE-80CE-505ACC0ECB17}" type="presParOf" srcId="{D76AC8D7-0B5C-4DC9-955C-D6E8576BD319}" destId="{8F8E3AFD-9E47-4C98-9F4D-3AFC5919385F}" srcOrd="0" destOrd="0" presId="urn:microsoft.com/office/officeart/2008/layout/AlternatingHexagons"/>
    <dgm:cxn modelId="{65B00966-54CA-4684-8AA5-1E37B3D881D5}" type="presParOf" srcId="{8F8E3AFD-9E47-4C98-9F4D-3AFC5919385F}" destId="{E7AE7F3C-BC95-4219-BF29-8576EA649F95}" srcOrd="0" destOrd="0" presId="urn:microsoft.com/office/officeart/2008/layout/AlternatingHexagons"/>
    <dgm:cxn modelId="{2F998AC9-3FD3-47A8-9ACD-E0173A1D6493}" type="presParOf" srcId="{8F8E3AFD-9E47-4C98-9F4D-3AFC5919385F}" destId="{B5DE4642-66E6-4ABE-AF31-0CCA7C81207F}" srcOrd="1" destOrd="0" presId="urn:microsoft.com/office/officeart/2008/layout/AlternatingHexagons"/>
    <dgm:cxn modelId="{B6CA34DF-4482-4338-A994-B4E81ED0C9DC}" type="presParOf" srcId="{8F8E3AFD-9E47-4C98-9F4D-3AFC5919385F}" destId="{BB9C7FBF-26F0-4D96-8182-96D877A8694A}" srcOrd="2" destOrd="0" presId="urn:microsoft.com/office/officeart/2008/layout/AlternatingHexagons"/>
    <dgm:cxn modelId="{8496B0D9-621D-4C20-80FC-4D97BEBE6FA5}" type="presParOf" srcId="{8F8E3AFD-9E47-4C98-9F4D-3AFC5919385F}" destId="{FD010D64-4314-4AEF-AC3F-8F50D76A16A3}" srcOrd="3" destOrd="0" presId="urn:microsoft.com/office/officeart/2008/layout/AlternatingHexagons"/>
    <dgm:cxn modelId="{1A080F16-C04E-4E48-9C47-A650360E8D06}" type="presParOf" srcId="{8F8E3AFD-9E47-4C98-9F4D-3AFC5919385F}" destId="{5C69FC1B-F712-4B40-81EB-0BFCB76722C6}" srcOrd="4" destOrd="0" presId="urn:microsoft.com/office/officeart/2008/layout/AlternatingHexagons"/>
    <dgm:cxn modelId="{33FD86EF-9839-440F-871A-209EEB6CA7BA}" type="presParOf" srcId="{D76AC8D7-0B5C-4DC9-955C-D6E8576BD319}" destId="{4A3C67D9-6C20-4785-A214-8535970F5DA9}" srcOrd="1" destOrd="0" presId="urn:microsoft.com/office/officeart/2008/layout/AlternatingHexagons"/>
    <dgm:cxn modelId="{6FD2F208-5BF5-4F06-A1CE-F38AF40EA336}" type="presParOf" srcId="{D76AC8D7-0B5C-4DC9-955C-D6E8576BD319}" destId="{1304B7A1-1ED4-46EC-A937-D9E8F0CECC9D}" srcOrd="2" destOrd="0" presId="urn:microsoft.com/office/officeart/2008/layout/AlternatingHexagons"/>
    <dgm:cxn modelId="{FD117E32-A71E-4873-AFD3-237B781ABFCD}" type="presParOf" srcId="{1304B7A1-1ED4-46EC-A937-D9E8F0CECC9D}" destId="{E86261F6-F64E-458A-A01D-8BE50DC469DB}" srcOrd="0" destOrd="0" presId="urn:microsoft.com/office/officeart/2008/layout/AlternatingHexagons"/>
    <dgm:cxn modelId="{835E4193-4592-41BB-BD86-C071877E86C4}" type="presParOf" srcId="{1304B7A1-1ED4-46EC-A937-D9E8F0CECC9D}" destId="{30573DB9-E38D-46A1-AAE5-C72662E880DE}" srcOrd="1" destOrd="0" presId="urn:microsoft.com/office/officeart/2008/layout/AlternatingHexagons"/>
    <dgm:cxn modelId="{50B03F2D-34F6-4297-BDFB-3E8288150FC6}" type="presParOf" srcId="{1304B7A1-1ED4-46EC-A937-D9E8F0CECC9D}" destId="{58A21201-80C2-45D4-8ED6-60BE63F4ADF2}" srcOrd="2" destOrd="0" presId="urn:microsoft.com/office/officeart/2008/layout/AlternatingHexagons"/>
    <dgm:cxn modelId="{B24F5EB2-6A04-45C8-B047-5ADDA8440316}" type="presParOf" srcId="{1304B7A1-1ED4-46EC-A937-D9E8F0CECC9D}" destId="{BB9E47BE-8421-4666-9815-E3ADDB830905}" srcOrd="3" destOrd="0" presId="urn:microsoft.com/office/officeart/2008/layout/AlternatingHexagons"/>
    <dgm:cxn modelId="{CBD87C49-A9F0-49C7-A700-7D49B00AD32D}" type="presParOf" srcId="{1304B7A1-1ED4-46EC-A937-D9E8F0CECC9D}" destId="{616B9D07-A3D4-4ACD-BAC0-D2B1ADD87DC4}" srcOrd="4" destOrd="0" presId="urn:microsoft.com/office/officeart/2008/layout/AlternatingHexagons"/>
    <dgm:cxn modelId="{DC484E42-6FE2-41A6-9562-A4A2F147610C}" type="presParOf" srcId="{D76AC8D7-0B5C-4DC9-955C-D6E8576BD319}" destId="{7ACA8E45-E7F4-4F7E-9568-097AFC3D0340}" srcOrd="3" destOrd="0" presId="urn:microsoft.com/office/officeart/2008/layout/AlternatingHexagons"/>
    <dgm:cxn modelId="{F4806493-26A5-4E98-9BFF-96A60FE70F3E}" type="presParOf" srcId="{D76AC8D7-0B5C-4DC9-955C-D6E8576BD319}" destId="{CB3E8F79-8DC8-4C1C-B980-5AA45FF90C38}" srcOrd="4" destOrd="0" presId="urn:microsoft.com/office/officeart/2008/layout/AlternatingHexagons"/>
    <dgm:cxn modelId="{3272887E-6890-46C4-877C-E07C6BB41FC5}" type="presParOf" srcId="{CB3E8F79-8DC8-4C1C-B980-5AA45FF90C38}" destId="{A09FE741-E1C9-4C7B-B8FD-DFBA2B0F2B34}" srcOrd="0" destOrd="0" presId="urn:microsoft.com/office/officeart/2008/layout/AlternatingHexagons"/>
    <dgm:cxn modelId="{BAD4A86B-CD31-477C-8C78-79ECFDC816FB}" type="presParOf" srcId="{CB3E8F79-8DC8-4C1C-B980-5AA45FF90C38}" destId="{13F93DA6-4A5E-4420-8149-D9BFC16426BA}" srcOrd="1" destOrd="0" presId="urn:microsoft.com/office/officeart/2008/layout/AlternatingHexagons"/>
    <dgm:cxn modelId="{E50F76F1-7CF5-4C06-AF8C-DD056FD89AC6}" type="presParOf" srcId="{CB3E8F79-8DC8-4C1C-B980-5AA45FF90C38}" destId="{BD78A5BE-C68E-47EF-8E9B-C41376AE94A5}" srcOrd="2" destOrd="0" presId="urn:microsoft.com/office/officeart/2008/layout/AlternatingHexagons"/>
    <dgm:cxn modelId="{CC53129C-D2BF-411D-9499-E41200278774}" type="presParOf" srcId="{CB3E8F79-8DC8-4C1C-B980-5AA45FF90C38}" destId="{A88A38B3-E957-4177-9511-89EDD4A50687}" srcOrd="3" destOrd="0" presId="urn:microsoft.com/office/officeart/2008/layout/AlternatingHexagons"/>
    <dgm:cxn modelId="{410BC210-E323-45C2-B1A8-53272829F63E}" type="presParOf" srcId="{CB3E8F79-8DC8-4C1C-B980-5AA45FF90C38}" destId="{0816DEDC-D951-46D5-9DAB-D9A6D9D33281}"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E7F3C-BC95-4219-BF29-8576EA649F95}">
      <dsp:nvSpPr>
        <dsp:cNvPr id="0" name=""/>
        <dsp:cNvSpPr/>
      </dsp:nvSpPr>
      <dsp:spPr>
        <a:xfrm rot="5400000">
          <a:off x="4886888" y="185964"/>
          <a:ext cx="1287877" cy="1293243"/>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endParaRPr lang="en-US" sz="1300" b="1" kern="1200" dirty="0">
            <a:solidFill>
              <a:schemeClr val="tx2"/>
            </a:solidFill>
          </a:endParaRPr>
        </a:p>
        <a:p>
          <a:pPr lvl="0" algn="ctr" defTabSz="577850">
            <a:lnSpc>
              <a:spcPct val="90000"/>
            </a:lnSpc>
            <a:spcBef>
              <a:spcPct val="0"/>
            </a:spcBef>
            <a:spcAft>
              <a:spcPct val="35000"/>
            </a:spcAft>
          </a:pPr>
          <a:r>
            <a:rPr lang="en-US" sz="1300" b="1" kern="1200" dirty="0">
              <a:solidFill>
                <a:schemeClr val="tx2"/>
              </a:solidFill>
            </a:rPr>
            <a:t> </a:t>
          </a:r>
          <a:r>
            <a:rPr lang="en-US" sz="1300" b="1" kern="1200" dirty="0">
              <a:solidFill>
                <a:schemeClr val="tx1"/>
              </a:solidFill>
            </a:rPr>
            <a:t>Education</a:t>
          </a:r>
        </a:p>
        <a:p>
          <a:pPr lvl="0" algn="ctr" defTabSz="577850">
            <a:lnSpc>
              <a:spcPct val="90000"/>
            </a:lnSpc>
            <a:spcBef>
              <a:spcPct val="0"/>
            </a:spcBef>
            <a:spcAft>
              <a:spcPct val="35000"/>
            </a:spcAft>
          </a:pPr>
          <a:endParaRPr lang="en-US" sz="1400" b="1" kern="1200" dirty="0">
            <a:solidFill>
              <a:schemeClr val="accent1"/>
            </a:solidFill>
          </a:endParaRPr>
        </a:p>
      </dsp:txBody>
      <dsp:txXfrm rot="-5400000">
        <a:off x="5099746" y="403293"/>
        <a:ext cx="862162" cy="858585"/>
      </dsp:txXfrm>
    </dsp:sp>
    <dsp:sp modelId="{B5DE4642-66E6-4ABE-AF31-0CCA7C81207F}">
      <dsp:nvSpPr>
        <dsp:cNvPr id="0" name=""/>
        <dsp:cNvSpPr/>
      </dsp:nvSpPr>
      <dsp:spPr>
        <a:xfrm>
          <a:off x="7505773" y="324861"/>
          <a:ext cx="1358147" cy="742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solidFill>
                <a:schemeClr val="accent1"/>
              </a:solidFill>
            </a:rPr>
            <a:t>Increase Access to Education</a:t>
          </a:r>
        </a:p>
      </dsp:txBody>
      <dsp:txXfrm>
        <a:off x="7505773" y="324861"/>
        <a:ext cx="1358147" cy="742475"/>
      </dsp:txXfrm>
    </dsp:sp>
    <dsp:sp modelId="{5C69FC1B-F712-4B40-81EB-0BFCB76722C6}">
      <dsp:nvSpPr>
        <dsp:cNvPr id="0" name=""/>
        <dsp:cNvSpPr/>
      </dsp:nvSpPr>
      <dsp:spPr>
        <a:xfrm rot="5400000">
          <a:off x="3799448" y="258660"/>
          <a:ext cx="1187719" cy="1282507"/>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lang="en-US" sz="3500" kern="1200" dirty="0"/>
        </a:p>
      </dsp:txBody>
      <dsp:txXfrm rot="-5400000">
        <a:off x="3965805" y="504007"/>
        <a:ext cx="855005" cy="791813"/>
      </dsp:txXfrm>
    </dsp:sp>
    <dsp:sp modelId="{E86261F6-F64E-458A-A01D-8BE50DC469DB}">
      <dsp:nvSpPr>
        <dsp:cNvPr id="0" name=""/>
        <dsp:cNvSpPr/>
      </dsp:nvSpPr>
      <dsp:spPr>
        <a:xfrm rot="5400000">
          <a:off x="4211358" y="1337061"/>
          <a:ext cx="1345695" cy="1330659"/>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a:solidFill>
                <a:schemeClr val="tx1"/>
              </a:solidFill>
            </a:rPr>
            <a:t>Workforce</a:t>
          </a:r>
          <a:r>
            <a:rPr lang="en-US" sz="1200" b="1" kern="1200" dirty="0">
              <a:solidFill>
                <a:schemeClr val="tx1"/>
              </a:solidFill>
            </a:rPr>
            <a:t> </a:t>
          </a:r>
          <a:r>
            <a:rPr lang="en-US" sz="1300" b="1" kern="1200" dirty="0">
              <a:solidFill>
                <a:schemeClr val="tx1"/>
              </a:solidFill>
            </a:rPr>
            <a:t>Investment</a:t>
          </a:r>
        </a:p>
      </dsp:txBody>
      <dsp:txXfrm rot="-5400000">
        <a:off x="4439414" y="1552574"/>
        <a:ext cx="889583" cy="899636"/>
      </dsp:txXfrm>
    </dsp:sp>
    <dsp:sp modelId="{30573DB9-E38D-46A1-AAE5-C72662E880DE}">
      <dsp:nvSpPr>
        <dsp:cNvPr id="0" name=""/>
        <dsp:cNvSpPr/>
      </dsp:nvSpPr>
      <dsp:spPr>
        <a:xfrm>
          <a:off x="1277071" y="1576711"/>
          <a:ext cx="1752576" cy="974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solidFill>
                <a:schemeClr val="accent1"/>
              </a:solidFill>
            </a:rPr>
            <a:t>Increase Prosperity of Workers and Employers</a:t>
          </a:r>
        </a:p>
      </dsp:txBody>
      <dsp:txXfrm>
        <a:off x="1277071" y="1576711"/>
        <a:ext cx="1752576" cy="974468"/>
      </dsp:txXfrm>
    </dsp:sp>
    <dsp:sp modelId="{616B9D07-A3D4-4ACD-BAC0-D2B1ADD87DC4}">
      <dsp:nvSpPr>
        <dsp:cNvPr id="0" name=""/>
        <dsp:cNvSpPr/>
      </dsp:nvSpPr>
      <dsp:spPr>
        <a:xfrm rot="5400000">
          <a:off x="5434784" y="1362309"/>
          <a:ext cx="1139164" cy="1280163"/>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0">
            <a:lnSpc>
              <a:spcPct val="90000"/>
            </a:lnSpc>
            <a:spcBef>
              <a:spcPct val="0"/>
            </a:spcBef>
            <a:spcAft>
              <a:spcPct val="35000"/>
            </a:spcAft>
          </a:pPr>
          <a:endParaRPr lang="en-US" sz="8000" kern="1200" dirty="0"/>
        </a:p>
      </dsp:txBody>
      <dsp:txXfrm rot="-5400000">
        <a:off x="5577645" y="1622670"/>
        <a:ext cx="853442" cy="759442"/>
      </dsp:txXfrm>
    </dsp:sp>
    <dsp:sp modelId="{A09FE741-E1C9-4C7B-B8FD-DFBA2B0F2B34}">
      <dsp:nvSpPr>
        <dsp:cNvPr id="0" name=""/>
        <dsp:cNvSpPr/>
      </dsp:nvSpPr>
      <dsp:spPr>
        <a:xfrm rot="5400000">
          <a:off x="5060872" y="2520921"/>
          <a:ext cx="1509707" cy="1566925"/>
        </a:xfrm>
        <a:prstGeom prst="hexagon">
          <a:avLst>
            <a:gd name="adj" fmla="val 2500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a:solidFill>
                <a:schemeClr val="tx1"/>
              </a:solidFill>
            </a:rPr>
            <a:t>Economic    Development</a:t>
          </a:r>
        </a:p>
      </dsp:txBody>
      <dsp:txXfrm rot="-5400000">
        <a:off x="5293417" y="2801148"/>
        <a:ext cx="1044617" cy="1006471"/>
      </dsp:txXfrm>
    </dsp:sp>
    <dsp:sp modelId="{13F93DA6-4A5E-4420-8149-D9BFC16426BA}">
      <dsp:nvSpPr>
        <dsp:cNvPr id="0" name=""/>
        <dsp:cNvSpPr/>
      </dsp:nvSpPr>
      <dsp:spPr>
        <a:xfrm>
          <a:off x="7742422" y="2701410"/>
          <a:ext cx="1974869" cy="1039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solidFill>
                <a:schemeClr val="accent1"/>
              </a:solidFill>
            </a:rPr>
            <a:t>Enhance Productivity and Competitiveness</a:t>
          </a:r>
        </a:p>
      </dsp:txBody>
      <dsp:txXfrm>
        <a:off x="7742422" y="2701410"/>
        <a:ext cx="1974869" cy="1039545"/>
      </dsp:txXfrm>
    </dsp:sp>
    <dsp:sp modelId="{0816DEDC-D951-46D5-9DAB-D9A6D9D33281}">
      <dsp:nvSpPr>
        <dsp:cNvPr id="0" name=""/>
        <dsp:cNvSpPr/>
      </dsp:nvSpPr>
      <dsp:spPr>
        <a:xfrm rot="5400000">
          <a:off x="3712752" y="2597169"/>
          <a:ext cx="1508575" cy="1415560"/>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lang="en-US" sz="3500" kern="1200" dirty="0"/>
        </a:p>
      </dsp:txBody>
      <dsp:txXfrm rot="-5400000">
        <a:off x="3987912" y="2794340"/>
        <a:ext cx="958254" cy="102121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4980"/>
          </a:xfrm>
          <a:prstGeom prst="rect">
            <a:avLst/>
          </a:prstGeom>
        </p:spPr>
        <p:txBody>
          <a:bodyPr vert="horz" lIns="91440" tIns="45720" rIns="91440" bIns="45720" rtlCol="0"/>
          <a:lstStyle>
            <a:lvl1pPr algn="r">
              <a:defRPr sz="1200"/>
            </a:lvl1pPr>
          </a:lstStyle>
          <a:p>
            <a:fld id="{BC6FD5F7-8376-47E9-AFFA-FB2EC1B3CF9B}" type="datetime1">
              <a:rPr lang="en-US" smtClean="0"/>
              <a:t>4/4/2023</a:t>
            </a:fld>
            <a:endParaRPr lang="en-US" dirty="0"/>
          </a:p>
        </p:txBody>
      </p:sp>
      <p:sp>
        <p:nvSpPr>
          <p:cNvPr id="4" name="Footer Placeholder 3"/>
          <p:cNvSpPr>
            <a:spLocks noGrp="1"/>
          </p:cNvSpPr>
          <p:nvPr>
            <p:ph type="ftr" sz="quarter" idx="2"/>
          </p:nvPr>
        </p:nvSpPr>
        <p:spPr>
          <a:xfrm>
            <a:off x="1" y="8829823"/>
            <a:ext cx="3038475"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4980"/>
          </a:xfrm>
          <a:prstGeom prst="rect">
            <a:avLst/>
          </a:prstGeom>
        </p:spPr>
        <p:txBody>
          <a:bodyPr vert="horz" lIns="91440" tIns="45720" rIns="91440" bIns="45720" rtlCol="0" anchor="b"/>
          <a:lstStyle>
            <a:lvl1pPr algn="r">
              <a:defRPr sz="1200"/>
            </a:lvl1pPr>
          </a:lstStyle>
          <a:p>
            <a:fld id="{5E4D813B-9C52-4C19-99B6-CED60B1C75A3}" type="slidenum">
              <a:rPr lang="en-US" smtClean="0"/>
              <a:t>‹#›</a:t>
            </a:fld>
            <a:endParaRPr lang="en-US" dirty="0"/>
          </a:p>
        </p:txBody>
      </p:sp>
    </p:spTree>
    <p:extLst>
      <p:ext uri="{BB962C8B-B14F-4D97-AF65-F5344CB8AC3E}">
        <p14:creationId xmlns:p14="http://schemas.microsoft.com/office/powerpoint/2010/main" val="1336754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1"/>
            <a:ext cx="3037840" cy="466725"/>
          </a:xfrm>
          <a:prstGeom prst="rect">
            <a:avLst/>
          </a:prstGeom>
        </p:spPr>
        <p:txBody>
          <a:bodyPr vert="horz" lIns="91440" tIns="45720" rIns="91440" bIns="45720" rtlCol="0"/>
          <a:lstStyle>
            <a:lvl1pPr algn="r">
              <a:defRPr sz="1200"/>
            </a:lvl1pPr>
          </a:lstStyle>
          <a:p>
            <a:fld id="{94D0C5C7-6AFE-4D47-9D49-64FA64B91EB6}" type="datetime1">
              <a:rPr lang="en-US" smtClean="0"/>
              <a:t>4/4/2023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576"/>
            <a:ext cx="560832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6"/>
            <a:ext cx="3037840"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676"/>
            <a:ext cx="3037840" cy="466725"/>
          </a:xfrm>
          <a:prstGeom prst="rect">
            <a:avLst/>
          </a:prstGeom>
        </p:spPr>
        <p:txBody>
          <a:bodyPr vert="horz" lIns="91440" tIns="45720" rIns="91440" bIns="45720" rtlCol="0" anchor="b"/>
          <a:lstStyle>
            <a:lvl1pPr algn="r">
              <a:defRPr sz="1200"/>
            </a:lvl1pPr>
          </a:lstStyle>
          <a:p>
            <a:fld id="{69941173-91BB-4640-ACC4-BE9E737E634E}" type="slidenum">
              <a:rPr lang="en-US" smtClean="0"/>
              <a:t>‹#›</a:t>
            </a:fld>
            <a:endParaRPr lang="en-US" dirty="0"/>
          </a:p>
        </p:txBody>
      </p:sp>
    </p:spTree>
    <p:extLst>
      <p:ext uri="{BB962C8B-B14F-4D97-AF65-F5344CB8AC3E}">
        <p14:creationId xmlns:p14="http://schemas.microsoft.com/office/powerpoint/2010/main" val="86482436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Illinois</a:t>
            </a:r>
            <a:r>
              <a:rPr lang="en-US" baseline="0" dirty="0" smtClean="0"/>
              <a:t> workNet WIOA Partner Orientation.  WIOA stands for Workforce Innovation and Opportunity Act.  WIOA partners all work together under the WIOA umbrella to provide various services to help customers achieve the same common goal which is Employment.  Today you will receive a general overview of the partners/services and hear from a few of the WIOA Core Partners. </a:t>
            </a:r>
            <a:endParaRPr lang="en-US" dirty="0"/>
          </a:p>
        </p:txBody>
      </p:sp>
    </p:spTree>
    <p:extLst>
      <p:ext uri="{BB962C8B-B14F-4D97-AF65-F5344CB8AC3E}">
        <p14:creationId xmlns:p14="http://schemas.microsoft.com/office/powerpoint/2010/main" val="2544057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Registration in IJL is required</a:t>
            </a:r>
            <a:r>
              <a:rPr lang="en-US" baseline="0" dirty="0" smtClean="0"/>
              <a:t> in order to receive benefits.  </a:t>
            </a:r>
            <a:r>
              <a:rPr lang="en-US" dirty="0" smtClean="0"/>
              <a:t>Also Mention/Explain how training may impact benefits.  Need for 500C5 form, etc. </a:t>
            </a:r>
          </a:p>
          <a:p>
            <a:endParaRPr lang="en-US" dirty="0"/>
          </a:p>
        </p:txBody>
      </p:sp>
    </p:spTree>
    <p:extLst>
      <p:ext uri="{BB962C8B-B14F-4D97-AF65-F5344CB8AC3E}">
        <p14:creationId xmlns:p14="http://schemas.microsoft.com/office/powerpoint/2010/main" val="3067446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DHS's Division of Rehabilitation Services is the state's lead agency serving individuals with disabilities. DRS works in partnership with people with disabilities and their families to assist them in making informed choices to achieve full community participation through employment, education, and independent living opportunities.</a:t>
            </a:r>
            <a:endParaRPr lang="en-US" dirty="0"/>
          </a:p>
        </p:txBody>
      </p:sp>
    </p:spTree>
    <p:extLst>
      <p:ext uri="{BB962C8B-B14F-4D97-AF65-F5344CB8AC3E}">
        <p14:creationId xmlns:p14="http://schemas.microsoft.com/office/powerpoint/2010/main" val="3714783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DRS staff provide services to people with disabilities in 47 local offices located in communities throughout the state.  They also have funding available for those who</a:t>
            </a:r>
            <a:r>
              <a:rPr lang="en-US" baseline="0" dirty="0" smtClean="0"/>
              <a:t> qualify for education and training.  They have an online Web Referral available on their website where you may refer yourself or staff here at the Center can also provide a referral for you. https://wr.dhs.illinois.gov/wrpublic/wr/dynamic/referral.jsf</a:t>
            </a:r>
          </a:p>
          <a:p>
            <a:endParaRPr lang="en-US" dirty="0"/>
          </a:p>
        </p:txBody>
      </p:sp>
    </p:spTree>
    <p:extLst>
      <p:ext uri="{BB962C8B-B14F-4D97-AF65-F5344CB8AC3E}">
        <p14:creationId xmlns:p14="http://schemas.microsoft.com/office/powerpoint/2010/main" val="2084911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Land of Lincoln Workforce</a:t>
            </a:r>
            <a:r>
              <a:rPr lang="en-US" baseline="0" dirty="0" smtClean="0"/>
              <a:t> Alliance administers WIOA Title I funding for education and training. </a:t>
            </a:r>
            <a:r>
              <a:rPr lang="en-US" dirty="0" smtClean="0"/>
              <a:t>The Workforce Investment Act of 1998 (WIOA) established a “customer choice” approach to services through a system of Individual Training Accounts (ITAs). WIOA funding is available to eligible and suitable customers who require additional skills in order to obtain self-sufficient employment.</a:t>
            </a:r>
            <a:endParaRPr lang="en-US" dirty="0"/>
          </a:p>
        </p:txBody>
      </p:sp>
    </p:spTree>
    <p:extLst>
      <p:ext uri="{BB962C8B-B14F-4D97-AF65-F5344CB8AC3E}">
        <p14:creationId xmlns:p14="http://schemas.microsoft.com/office/powerpoint/2010/main" val="3157541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ETPL – Eligible</a:t>
            </a:r>
            <a:r>
              <a:rPr lang="en-US" baseline="0" dirty="0" smtClean="0"/>
              <a:t> Training Provider List-- </a:t>
            </a:r>
            <a:r>
              <a:rPr lang="en-US" dirty="0" smtClean="0"/>
              <a:t>Under WIOA local workforce areas are required to fund only areas of study that have a high probability of resulting in employment of a self-sufficient wage. Local WIOA staff review training providers and programs on a regular basis to ensure only those programs which have been determined to lead to long-term self-sufficient employment are available for funding.  Programs</a:t>
            </a:r>
            <a:r>
              <a:rPr lang="en-US" baseline="0" dirty="0" smtClean="0"/>
              <a:t> must also result in occupations that are on the Statewide Approved Demand Occupation Training List.  </a:t>
            </a:r>
            <a:endParaRPr lang="en-US" dirty="0"/>
          </a:p>
        </p:txBody>
      </p:sp>
    </p:spTree>
    <p:extLst>
      <p:ext uri="{BB962C8B-B14F-4D97-AF65-F5344CB8AC3E}">
        <p14:creationId xmlns:p14="http://schemas.microsoft.com/office/powerpoint/2010/main" val="207916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dislocated worker is an</a:t>
            </a:r>
            <a:r>
              <a:rPr lang="en-US" baseline="0" dirty="0" smtClean="0"/>
              <a:t> individual who has been laid off from their job, receiving unemployment benefits, or may have exhausted their unemployment benefits and are either still unemployed or maybe employed part-time, but not yet earning more than 80% of their dislocated wages.  Low Income Adults must meet federal income guidelines or perhaps receiving public assistance such as TANF or SNAP.  Low Income Youth must be a member of a low income family.  There are also a few other automatic income qualifiers for youth such as homeless youth , foster children, high school drop outs, etc.  There are multiple eligibility scenarios and everyone is unique.  We will go through some of the specifics of each a little more in depth, but generally like to encourage everyone to just go ahead and apply, and one of our experienced Career Planners will help guide you along the eligibility process. </a:t>
            </a:r>
            <a:endParaRPr lang="en-US" dirty="0"/>
          </a:p>
        </p:txBody>
      </p:sp>
    </p:spTree>
    <p:extLst>
      <p:ext uri="{BB962C8B-B14F-4D97-AF65-F5344CB8AC3E}">
        <p14:creationId xmlns:p14="http://schemas.microsoft.com/office/powerpoint/2010/main" val="1117842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OJT program is a “hire-first” program in which the employer enters into an agreement with the LLWA</a:t>
            </a:r>
            <a:r>
              <a:rPr lang="en-US" baseline="0" dirty="0" smtClean="0"/>
              <a:t> here at the</a:t>
            </a:r>
            <a:r>
              <a:rPr lang="en-US" dirty="0" smtClean="0"/>
              <a:t> workNet Center to hire, train, and retain an individual.</a:t>
            </a:r>
          </a:p>
          <a:p>
            <a:r>
              <a:rPr lang="en-US" dirty="0" smtClean="0"/>
              <a:t>Also see</a:t>
            </a:r>
            <a:r>
              <a:rPr lang="en-US" baseline="0" dirty="0" smtClean="0"/>
              <a:t> OJT flyer.</a:t>
            </a:r>
            <a:endParaRPr lang="en-US" dirty="0"/>
          </a:p>
        </p:txBody>
      </p:sp>
    </p:spTree>
    <p:extLst>
      <p:ext uri="{BB962C8B-B14F-4D97-AF65-F5344CB8AC3E}">
        <p14:creationId xmlns:p14="http://schemas.microsoft.com/office/powerpoint/2010/main" val="885571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Priority of Service is also given </a:t>
            </a:r>
            <a:r>
              <a:rPr lang="en-US" baseline="0" dirty="0" smtClean="0"/>
              <a:t> – Veterans, Qualified Spouse, Low-Income, BSD.  Again, our experienced Career Planners will guide you through the application and eligibility. </a:t>
            </a:r>
            <a:endParaRPr lang="en-US" dirty="0"/>
          </a:p>
        </p:txBody>
      </p:sp>
    </p:spTree>
    <p:extLst>
      <p:ext uri="{BB962C8B-B14F-4D97-AF65-F5344CB8AC3E}">
        <p14:creationId xmlns:p14="http://schemas.microsoft.com/office/powerpoint/2010/main" val="4197006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WIOA</a:t>
            </a:r>
            <a:r>
              <a:rPr lang="en-US" baseline="0" dirty="0" smtClean="0"/>
              <a:t> member of a family=spouse, parent, sibling, etc.  Does not include boyfriend, girlfriend, or someone excluded as a family member on DHS case documentation. </a:t>
            </a:r>
            <a:endParaRPr lang="en-US" dirty="0"/>
          </a:p>
        </p:txBody>
      </p:sp>
    </p:spTree>
    <p:extLst>
      <p:ext uri="{BB962C8B-B14F-4D97-AF65-F5344CB8AC3E}">
        <p14:creationId xmlns:p14="http://schemas.microsoft.com/office/powerpoint/2010/main" val="2703332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Programs on the Statewide ETPL may be funded.</a:t>
            </a:r>
            <a:r>
              <a:rPr lang="en-US" baseline="0" dirty="0" smtClean="0"/>
              <a:t> </a:t>
            </a:r>
            <a:r>
              <a:rPr lang="en-US" dirty="0" smtClean="0"/>
              <a:t> </a:t>
            </a:r>
            <a:endParaRPr lang="en-US" dirty="0"/>
          </a:p>
        </p:txBody>
      </p:sp>
    </p:spTree>
    <p:extLst>
      <p:ext uri="{BB962C8B-B14F-4D97-AF65-F5344CB8AC3E}">
        <p14:creationId xmlns:p14="http://schemas.microsoft.com/office/powerpoint/2010/main" val="3467567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371947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WIOA is not an entitle</a:t>
            </a:r>
            <a:r>
              <a:rPr lang="en-US" baseline="0" dirty="0" smtClean="0"/>
              <a:t>ment program.  Program Suitability is also considered.  Of course we want everyone to successfully complete their training programs.  However, the ultimate goal is for participants to not only complete training programs and certification, but to be able to and become employed in a training-related occupation.  </a:t>
            </a:r>
            <a:endParaRPr lang="en-US" dirty="0"/>
          </a:p>
        </p:txBody>
      </p:sp>
    </p:spTree>
    <p:extLst>
      <p:ext uri="{BB962C8B-B14F-4D97-AF65-F5344CB8AC3E}">
        <p14:creationId xmlns:p14="http://schemas.microsoft.com/office/powerpoint/2010/main" val="41427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TABE-</a:t>
            </a:r>
            <a:r>
              <a:rPr lang="en-US" baseline="0" dirty="0" smtClean="0"/>
              <a:t> Test of Adult Basic Education.  Exceptions to TABE such as associates degree or higher, individuals who have taken entrance/placement tests with passing scores within the past year. Adults &amp; Dislocated Workers who are only entering OJT or Work Experience </a:t>
            </a:r>
            <a:endParaRPr lang="en-US" dirty="0"/>
          </a:p>
        </p:txBody>
      </p:sp>
    </p:spTree>
    <p:extLst>
      <p:ext uri="{BB962C8B-B14F-4D97-AF65-F5344CB8AC3E}">
        <p14:creationId xmlns:p14="http://schemas.microsoft.com/office/powerpoint/2010/main" val="4202483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Lawrence Education Center provides Adult Basic Education, Adult</a:t>
            </a:r>
            <a:r>
              <a:rPr lang="en-US" dirty="0" smtClean="0"/>
              <a:t/>
            </a:r>
            <a:br>
              <a:rPr lang="en-US" dirty="0" smtClean="0"/>
            </a:br>
            <a:r>
              <a:rPr lang="en-US" sz="1200" kern="1200" dirty="0" smtClean="0">
                <a:solidFill>
                  <a:schemeClr val="tx1"/>
                </a:solidFill>
                <a:effectLst/>
                <a:latin typeface="+mn-lt"/>
                <a:ea typeface="+mn-ea"/>
                <a:cs typeface="+mn-cs"/>
              </a:rPr>
              <a:t>Secondary Education, High School Equivalency preparation, Adult High</a:t>
            </a:r>
            <a:r>
              <a:rPr lang="en-US" dirty="0" smtClean="0"/>
              <a:t/>
            </a:r>
            <a:br>
              <a:rPr lang="en-US" dirty="0" smtClean="0"/>
            </a:br>
            <a:r>
              <a:rPr lang="en-US" sz="1200" kern="1200" dirty="0" smtClean="0">
                <a:solidFill>
                  <a:schemeClr val="tx1"/>
                </a:solidFill>
                <a:effectLst/>
                <a:latin typeface="+mn-lt"/>
                <a:ea typeface="+mn-ea"/>
                <a:cs typeface="+mn-cs"/>
              </a:rPr>
              <a:t>School Diploma, Vocational Skills education and training, along with career</a:t>
            </a:r>
            <a:r>
              <a:rPr lang="en-US" dirty="0" smtClean="0"/>
              <a:t/>
            </a:r>
            <a:br>
              <a:rPr lang="en-US" dirty="0" smtClean="0"/>
            </a:br>
            <a:r>
              <a:rPr lang="en-US" sz="1200" kern="1200" dirty="0" smtClean="0">
                <a:solidFill>
                  <a:schemeClr val="tx1"/>
                </a:solidFill>
                <a:effectLst/>
                <a:latin typeface="+mn-lt"/>
                <a:ea typeface="+mn-ea"/>
                <a:cs typeface="+mn-cs"/>
              </a:rPr>
              <a:t>exploration and transitional activities for students age 16 and older. Students</a:t>
            </a:r>
            <a:r>
              <a:rPr lang="en-US" dirty="0" smtClean="0"/>
              <a:t/>
            </a:r>
            <a:br>
              <a:rPr lang="en-US" dirty="0" smtClean="0"/>
            </a:br>
            <a:r>
              <a:rPr lang="en-US" sz="1200" kern="1200" dirty="0" smtClean="0">
                <a:solidFill>
                  <a:schemeClr val="tx1"/>
                </a:solidFill>
                <a:effectLst/>
                <a:latin typeface="+mn-lt"/>
                <a:ea typeface="+mn-ea"/>
                <a:cs typeface="+mn-cs"/>
              </a:rPr>
              <a:t>have opportunities to explore careers and career pathways, learn</a:t>
            </a:r>
            <a:r>
              <a:rPr lang="en-US" dirty="0" smtClean="0"/>
              <a:t/>
            </a:r>
            <a:br>
              <a:rPr lang="en-US" dirty="0" smtClean="0"/>
            </a:br>
            <a:r>
              <a:rPr lang="en-US" sz="1200" kern="1200" dirty="0" smtClean="0">
                <a:solidFill>
                  <a:schemeClr val="tx1"/>
                </a:solidFill>
                <a:effectLst/>
                <a:latin typeface="+mn-lt"/>
                <a:ea typeface="+mn-ea"/>
                <a:cs typeface="+mn-cs"/>
              </a:rPr>
              <a:t>employability and job survival skills, develop leadership skills, learn</a:t>
            </a:r>
            <a:r>
              <a:rPr lang="en-US" dirty="0" smtClean="0"/>
              <a:t/>
            </a:r>
            <a:br>
              <a:rPr lang="en-US" dirty="0" smtClean="0"/>
            </a:br>
            <a:r>
              <a:rPr lang="en-US" sz="1200" kern="1200" dirty="0" smtClean="0">
                <a:solidFill>
                  <a:schemeClr val="tx1"/>
                </a:solidFill>
                <a:effectLst/>
                <a:latin typeface="+mn-lt"/>
                <a:ea typeface="+mn-ea"/>
                <a:cs typeface="+mn-cs"/>
              </a:rPr>
              <a:t>financial literacy skills, and earn skills leading to a certificate or credential. The Land of Lincoln Workforce</a:t>
            </a:r>
            <a:r>
              <a:rPr lang="en-US" sz="1200" kern="1200" baseline="0" dirty="0" smtClean="0">
                <a:solidFill>
                  <a:schemeClr val="tx1"/>
                </a:solidFill>
                <a:effectLst/>
                <a:latin typeface="+mn-lt"/>
                <a:ea typeface="+mn-ea"/>
                <a:cs typeface="+mn-cs"/>
              </a:rPr>
              <a:t> Alliance oversees and funds the Prepare Youth To Work Program. </a:t>
            </a:r>
            <a:endParaRPr lang="en-US" dirty="0"/>
          </a:p>
        </p:txBody>
      </p:sp>
    </p:spTree>
    <p:extLst>
      <p:ext uri="{BB962C8B-B14F-4D97-AF65-F5344CB8AC3E}">
        <p14:creationId xmlns:p14="http://schemas.microsoft.com/office/powerpoint/2010/main" val="3056642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Qualify</a:t>
            </a:r>
            <a:r>
              <a:rPr lang="en-US" baseline="0" dirty="0" smtClean="0"/>
              <a:t> for </a:t>
            </a:r>
            <a:r>
              <a:rPr lang="en-US" dirty="0" smtClean="0"/>
              <a:t>MAP, PELL, Student</a:t>
            </a:r>
            <a:r>
              <a:rPr lang="en-US" baseline="0" dirty="0" smtClean="0"/>
              <a:t> Loans</a:t>
            </a:r>
            <a:endParaRPr lang="en-US" dirty="0"/>
          </a:p>
        </p:txBody>
      </p:sp>
    </p:spTree>
    <p:extLst>
      <p:ext uri="{BB962C8B-B14F-4D97-AF65-F5344CB8AC3E}">
        <p14:creationId xmlns:p14="http://schemas.microsoft.com/office/powerpoint/2010/main" val="18956156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217-786-2349</a:t>
            </a:r>
            <a:endParaRPr lang="en-US" dirty="0"/>
          </a:p>
        </p:txBody>
      </p:sp>
    </p:spTree>
    <p:extLst>
      <p:ext uri="{BB962C8B-B14F-4D97-AF65-F5344CB8AC3E}">
        <p14:creationId xmlns:p14="http://schemas.microsoft.com/office/powerpoint/2010/main" val="15180114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Senior Community Service Employment Program (SCSEP) is a community service and work-based job training program for older Americans. Authorized by the Older Americans Act, the program provides training for low-income, unemployed seniors. Participants also have access to employment assistance through your local American Job Centers.</a:t>
            </a:r>
            <a:endParaRPr lang="en-US" dirty="0"/>
          </a:p>
        </p:txBody>
      </p:sp>
    </p:spTree>
    <p:extLst>
      <p:ext uri="{BB962C8B-B14F-4D97-AF65-F5344CB8AC3E}">
        <p14:creationId xmlns:p14="http://schemas.microsoft.com/office/powerpoint/2010/main" val="1811571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 resident of Sangamon County, The Department of Community Resources offers programs, services, and referrals</a:t>
            </a:r>
            <a:r>
              <a:rPr lang="en-US" baseline="0" dirty="0" smtClean="0"/>
              <a:t> that help promote economic stability. You may have heard of the Low Income Home Energy Assistance Program (LIHEAP), Home Weatherization Services, and several services that they provide through a Community Services Block Grant Program (CSBG). </a:t>
            </a:r>
            <a:endParaRPr lang="en-US" dirty="0"/>
          </a:p>
        </p:txBody>
      </p:sp>
    </p:spTree>
    <p:extLst>
      <p:ext uri="{BB962C8B-B14F-4D97-AF65-F5344CB8AC3E}">
        <p14:creationId xmlns:p14="http://schemas.microsoft.com/office/powerpoint/2010/main" val="822459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anyone have any questions</a:t>
            </a:r>
            <a:r>
              <a:rPr lang="en-US" baseline="0" dirty="0" smtClean="0"/>
              <a:t> for any of today’s presenters?  Specific Questions – please feel free to stay after.</a:t>
            </a:r>
            <a:endParaRPr lang="en-US" dirty="0"/>
          </a:p>
        </p:txBody>
      </p:sp>
    </p:spTree>
    <p:extLst>
      <p:ext uri="{BB962C8B-B14F-4D97-AF65-F5344CB8AC3E}">
        <p14:creationId xmlns:p14="http://schemas.microsoft.com/office/powerpoint/2010/main" val="3194467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the workNet Center we have over 40</a:t>
            </a:r>
            <a:r>
              <a:rPr lang="en-US" baseline="0" dirty="0" smtClean="0"/>
              <a:t> computers available to the public to work on your resume, conduct your job search, research labor market information and training programs, and to complete online job applications.  We provide a direct linkage phone to all partners not physically here at the Center.  We also periodically schedule various work shops and employer hiring events.  </a:t>
            </a:r>
            <a:endParaRPr lang="en-US" dirty="0"/>
          </a:p>
        </p:txBody>
      </p:sp>
    </p:spTree>
    <p:extLst>
      <p:ext uri="{BB962C8B-B14F-4D97-AF65-F5344CB8AC3E}">
        <p14:creationId xmlns:p14="http://schemas.microsoft.com/office/powerpoint/2010/main" val="4278845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workNet</a:t>
            </a:r>
            <a:r>
              <a:rPr lang="en-US" baseline="0" dirty="0" smtClean="0"/>
              <a:t> Center serves as a One Stop for an array of services individuals may need. </a:t>
            </a:r>
            <a:r>
              <a:rPr lang="en-US" dirty="0" smtClean="0"/>
              <a:t>Here is a quick overview of all of our partners.</a:t>
            </a:r>
            <a:r>
              <a:rPr lang="en-US" baseline="0" dirty="0" smtClean="0"/>
              <a:t>  A few of which you will also hear from today such as IDES, LLCC, and Lawrence Education Center.  </a:t>
            </a:r>
            <a:endParaRPr lang="en-US" dirty="0"/>
          </a:p>
        </p:txBody>
      </p:sp>
    </p:spTree>
    <p:extLst>
      <p:ext uri="{BB962C8B-B14F-4D97-AF65-F5344CB8AC3E}">
        <p14:creationId xmlns:p14="http://schemas.microsoft.com/office/powerpoint/2010/main" val="386800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CACC serves students from 22 high schools</a:t>
            </a:r>
            <a:r>
              <a:rPr lang="en-US" baseline="0" dirty="0" smtClean="0"/>
              <a:t> in Springfield and in surrounding communities.  They also house an Adult C NA training program and the LPN training program through the Capital Area School of Practical Nursing.  In addition, the Land of Lincoln Workforce Alliance oversees and provides funding for the STEP youth program .  STEP is a pre-apprenticeship program that exposes youth participants to the Trades and also provides a paid on-the-job training component. </a:t>
            </a:r>
            <a:endParaRPr lang="en-US" dirty="0"/>
          </a:p>
        </p:txBody>
      </p:sp>
    </p:spTree>
    <p:extLst>
      <p:ext uri="{BB962C8B-B14F-4D97-AF65-F5344CB8AC3E}">
        <p14:creationId xmlns:p14="http://schemas.microsoft.com/office/powerpoint/2010/main" val="3478604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IDES</a:t>
            </a:r>
            <a:r>
              <a:rPr lang="en-US" baseline="0" dirty="0" smtClean="0"/>
              <a:t> website you can apply and certify for benefits.  Sign up for Direct Deposit, change a password, or start your job search.  If you need to schedule an appointment for in-person services you need to call 217-558-0401.  Limited in-person services are available for identity verification and employment services. </a:t>
            </a:r>
            <a:endParaRPr lang="en-US" dirty="0"/>
          </a:p>
        </p:txBody>
      </p:sp>
    </p:spTree>
    <p:extLst>
      <p:ext uri="{BB962C8B-B14F-4D97-AF65-F5344CB8AC3E}">
        <p14:creationId xmlns:p14="http://schemas.microsoft.com/office/powerpoint/2010/main" val="2178454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2852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ILogin is a new, required security feature and step to protect users and IDES from fraudulent</a:t>
            </a:r>
            <a:r>
              <a:rPr lang="en-US" baseline="0" dirty="0" smtClean="0"/>
              <a:t> activity.  Explain above steps. </a:t>
            </a:r>
            <a:r>
              <a:rPr lang="en-US" dirty="0" smtClean="0"/>
              <a:t> </a:t>
            </a:r>
            <a:endParaRPr lang="en-US" dirty="0"/>
          </a:p>
        </p:txBody>
      </p:sp>
    </p:spTree>
    <p:extLst>
      <p:ext uri="{BB962C8B-B14F-4D97-AF65-F5344CB8AC3E}">
        <p14:creationId xmlns:p14="http://schemas.microsoft.com/office/powerpoint/2010/main" val="4009779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Also Explain how training may impact benefits.  Need for 500C5 form, etc. </a:t>
            </a:r>
          </a:p>
          <a:p>
            <a:endParaRPr lang="en-US" dirty="0"/>
          </a:p>
        </p:txBody>
      </p:sp>
    </p:spTree>
    <p:extLst>
      <p:ext uri="{BB962C8B-B14F-4D97-AF65-F5344CB8AC3E}">
        <p14:creationId xmlns:p14="http://schemas.microsoft.com/office/powerpoint/2010/main" val="2466063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 PLACEHOLDER</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
        <p:nvSpPr>
          <p:cNvPr id="9" name="Title 1"/>
          <p:cNvSpPr txBox="1">
            <a:spLocks/>
          </p:cNvSpPr>
          <p:nvPr userDrawn="1"/>
        </p:nvSpPr>
        <p:spPr>
          <a:xfrm>
            <a:off x="405113" y="5144777"/>
            <a:ext cx="11307501" cy="88680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Click to edit Master sub title</a:t>
            </a:r>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304431" y="1855490"/>
            <a:ext cx="2441311" cy="1645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 y="209570"/>
            <a:ext cx="2989287" cy="1645920"/>
          </a:xfrm>
          <a:prstGeom prst="rect">
            <a:avLst/>
          </a:prstGeom>
        </p:spPr>
      </p:pic>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illinoisjoblink.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llinoisworknet.com/wioatrainingsearch"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4childcare.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worknet20.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www.illinoisworknet.com/" TargetMode="External"/><Relationship Id="rId4" Type="http://schemas.openxmlformats.org/officeDocument/2006/relationships/hyperlink" Target="http://www.illinoisjoblink.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llcc.edu/wp-content/uploads/2014/09/LLCC-District-526-map.jpg" TargetMode="External"/><Relationship Id="rId2" Type="http://schemas.openxmlformats.org/officeDocument/2006/relationships/hyperlink" Target="http://www.llcc.edu/" TargetMode="External"/><Relationship Id="rId1" Type="http://schemas.openxmlformats.org/officeDocument/2006/relationships/slideLayout" Target="../slideLayouts/slideLayout2.xml"/><Relationship Id="rId5" Type="http://schemas.openxmlformats.org/officeDocument/2006/relationships/image" Target="../media/image19.jpg"/><Relationship Id="rId4" Type="http://schemas.openxmlformats.org/officeDocument/2006/relationships/image" Target="../media/image18.jpeg"/></Relationships>
</file>

<file path=ppt/slides/_rels/slide29.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hyperlink" Target="http://www.fafs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llcc.edu/"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9.jpg"/><Relationship Id="rId4" Type="http://schemas.openxmlformats.org/officeDocument/2006/relationships/hyperlink" Target="http://www.llcc.edu/financial-aid"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llcc.edu/getting-started" TargetMode="External"/><Relationship Id="rId2" Type="http://schemas.openxmlformats.org/officeDocument/2006/relationships/hyperlink" Target="http://www.llcc.edu/" TargetMode="Externa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32.xml.rels><?xml version="1.0" encoding="UTF-8" standalone="yes"?>
<Relationships xmlns="http://schemas.openxmlformats.org/package/2006/relationships"><Relationship Id="rId3" Type="http://schemas.openxmlformats.org/officeDocument/2006/relationships/hyperlink" Target="http://www.llcc.edu/truck-driver-training/" TargetMode="External"/><Relationship Id="rId2" Type="http://schemas.openxmlformats.org/officeDocument/2006/relationships/hyperlink" Target="mailto:curt.Robinson@llcc.edu" TargetMode="Externa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33.xml.rels><?xml version="1.0" encoding="UTF-8" standalone="yes"?>
<Relationships xmlns="http://schemas.openxmlformats.org/package/2006/relationships"><Relationship Id="rId3" Type="http://schemas.openxmlformats.org/officeDocument/2006/relationships/hyperlink" Target="mailto:thomas.spears@llcc.edu" TargetMode="External"/><Relationship Id="rId2" Type="http://schemas.openxmlformats.org/officeDocument/2006/relationships/hyperlink" Target="http://www.llcc.edu/highway-construction-careers-training" TargetMode="Externa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34.xml.rels><?xml version="1.0" encoding="UTF-8" standalone="yes"?>
<Relationships xmlns="http://schemas.openxmlformats.org/package/2006/relationships"><Relationship Id="rId3" Type="http://schemas.openxmlformats.org/officeDocument/2006/relationships/hyperlink" Target="https://www.llcc.edu/adult-education-literacy"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35.xml.rels><?xml version="1.0" encoding="UTF-8" standalone="yes"?>
<Relationships xmlns="http://schemas.openxmlformats.org/package/2006/relationships"><Relationship Id="rId3" Type="http://schemas.openxmlformats.org/officeDocument/2006/relationships/hyperlink" Target="https://www.llcc.edu/visit-llcc" TargetMode="External"/><Relationship Id="rId2" Type="http://schemas.openxmlformats.org/officeDocument/2006/relationships/hyperlink" Target="mailto:Mac.Warren@llcc.edu" TargetMode="Externa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hyperlink" Target="https://www.nationalable.org/about/"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sangamonil.gov/communityresource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10" Type="http://schemas.openxmlformats.org/officeDocument/2006/relationships/image" Target="../media/image13.jpg"/><Relationship Id="rId4" Type="http://schemas.openxmlformats.org/officeDocument/2006/relationships/image" Target="../media/image7.png"/><Relationship Id="rId9" Type="http://schemas.openxmlformats.org/officeDocument/2006/relationships/image" Target="../media/image12.jp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www.illinoisjoblink.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667" y="1251588"/>
            <a:ext cx="9628175" cy="1344059"/>
          </a:xfrm>
        </p:spPr>
        <p:txBody>
          <a:bodyPr>
            <a:normAutofit/>
          </a:bodyPr>
          <a:lstStyle/>
          <a:p>
            <a:r>
              <a:rPr lang="en-US" dirty="0" smtClean="0"/>
              <a:t>  Illinois </a:t>
            </a:r>
            <a:r>
              <a:rPr lang="en-US" dirty="0"/>
              <a:t>workNet </a:t>
            </a:r>
            <a:r>
              <a:rPr lang="en-US" dirty="0" smtClean="0"/>
              <a:t>Partner Orientation</a:t>
            </a:r>
            <a:endParaRPr lang="en-US" dirty="0"/>
          </a:p>
        </p:txBody>
      </p:sp>
      <p:sp>
        <p:nvSpPr>
          <p:cNvPr id="4" name="TextBox 3"/>
          <p:cNvSpPr txBox="1"/>
          <p:nvPr/>
        </p:nvSpPr>
        <p:spPr>
          <a:xfrm>
            <a:off x="4037497" y="2602352"/>
            <a:ext cx="3098800" cy="830997"/>
          </a:xfrm>
          <a:prstGeom prst="rect">
            <a:avLst/>
          </a:prstGeom>
          <a:noFill/>
        </p:spPr>
        <p:txBody>
          <a:bodyPr wrap="square" rtlCol="0">
            <a:spAutoFit/>
          </a:bodyPr>
          <a:lstStyle/>
          <a:p>
            <a:pPr algn="ctr"/>
            <a:r>
              <a:rPr lang="en-US" sz="2400" dirty="0" smtClean="0"/>
              <a:t>1300 South 9</a:t>
            </a:r>
            <a:r>
              <a:rPr lang="en-US" sz="2400" baseline="30000" dirty="0" smtClean="0"/>
              <a:t>th</a:t>
            </a:r>
            <a:r>
              <a:rPr lang="en-US" sz="2400" dirty="0" smtClean="0"/>
              <a:t> St.</a:t>
            </a:r>
          </a:p>
          <a:p>
            <a:pPr algn="ctr"/>
            <a:r>
              <a:rPr lang="en-US" sz="2400" dirty="0" smtClean="0"/>
              <a:t> </a:t>
            </a:r>
            <a:r>
              <a:rPr lang="en-US" sz="2400" dirty="0"/>
              <a:t>Springfield, IL  62703</a:t>
            </a:r>
          </a:p>
        </p:txBody>
      </p:sp>
      <p:sp>
        <p:nvSpPr>
          <p:cNvPr id="5" name="Rectangle 4"/>
          <p:cNvSpPr/>
          <p:nvPr/>
        </p:nvSpPr>
        <p:spPr>
          <a:xfrm>
            <a:off x="967596" y="5287992"/>
            <a:ext cx="10515600" cy="127024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Land of Lincoln Workforce Alliance is an equal opportunity employer/program.  Auxiliary aids and services are available upon request to individuals with disabilities. No individual shall be excluded from participation in, denied the benefit of, subjected to discrimination under, or denied employment in the administration of or in connection with any such program because of race, religion, sex (including pregnancy, gender identity, and sexual orientation) parental status, national origin, age, disability or political affiliation or belief or military service. </a:t>
            </a:r>
            <a:endParaRPr lang="en-US" sz="1400" i="1" dirty="0"/>
          </a:p>
        </p:txBody>
      </p:sp>
    </p:spTree>
    <p:extLst>
      <p:ext uri="{BB962C8B-B14F-4D97-AF65-F5344CB8AC3E}">
        <p14:creationId xmlns:p14="http://schemas.microsoft.com/office/powerpoint/2010/main" val="110329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Registration in Illinois JobLink</a:t>
            </a:r>
          </a:p>
        </p:txBody>
      </p:sp>
      <p:sp>
        <p:nvSpPr>
          <p:cNvPr id="3" name="Content Placeholder 2"/>
          <p:cNvSpPr>
            <a:spLocks noGrp="1"/>
          </p:cNvSpPr>
          <p:nvPr>
            <p:ph idx="1"/>
          </p:nvPr>
        </p:nvSpPr>
        <p:spPr>
          <a:xfrm>
            <a:off x="788377" y="1924736"/>
            <a:ext cx="10515600" cy="4058796"/>
          </a:xfrm>
        </p:spPr>
        <p:txBody>
          <a:bodyPr/>
          <a:lstStyle/>
          <a:p>
            <a:pPr marL="0" indent="0">
              <a:buNone/>
            </a:pPr>
            <a:r>
              <a:rPr lang="en-US" b="1" u="sng" dirty="0">
                <a:solidFill>
                  <a:schemeClr val="accent2">
                    <a:lumMod val="75000"/>
                  </a:schemeClr>
                </a:solidFill>
              </a:rPr>
              <a:t>A</a:t>
            </a:r>
            <a:r>
              <a:rPr lang="en-US" u="sng" dirty="0">
                <a:solidFill>
                  <a:schemeClr val="accent1"/>
                </a:solidFill>
              </a:rPr>
              <a:t>ctively seeking </a:t>
            </a:r>
            <a:r>
              <a:rPr lang="en-US" dirty="0">
                <a:solidFill>
                  <a:schemeClr val="accent1"/>
                </a:solidFill>
              </a:rPr>
              <a:t>work…or benefits will be suspended.</a:t>
            </a:r>
          </a:p>
          <a:p>
            <a:r>
              <a:rPr lang="en-US" b="1" dirty="0">
                <a:solidFill>
                  <a:schemeClr val="accent2"/>
                </a:solidFill>
              </a:rPr>
              <a:t>Registered in Illinois Job Link</a:t>
            </a:r>
          </a:p>
          <a:p>
            <a:r>
              <a:rPr lang="en-US" b="1" dirty="0">
                <a:solidFill>
                  <a:schemeClr val="accent2"/>
                </a:solidFill>
              </a:rPr>
              <a:t>Active Updated Resume </a:t>
            </a:r>
            <a:r>
              <a:rPr lang="en-US" b="1" dirty="0">
                <a:solidFill>
                  <a:schemeClr val="accent1"/>
                </a:solidFill>
              </a:rPr>
              <a:t>– </a:t>
            </a:r>
            <a:r>
              <a:rPr lang="en-US" b="1" dirty="0">
                <a:solidFill>
                  <a:schemeClr val="accent6">
                    <a:lumMod val="75000"/>
                  </a:schemeClr>
                </a:solidFill>
              </a:rPr>
              <a:t>UI registered </a:t>
            </a:r>
          </a:p>
          <a:p>
            <a:r>
              <a:rPr lang="en-US" b="1" dirty="0">
                <a:solidFill>
                  <a:schemeClr val="accent2"/>
                </a:solidFill>
              </a:rPr>
              <a:t>Actively search for work</a:t>
            </a:r>
          </a:p>
          <a:p>
            <a:r>
              <a:rPr lang="en-US" b="1" dirty="0">
                <a:solidFill>
                  <a:schemeClr val="accent2"/>
                </a:solidFill>
              </a:rPr>
              <a:t>Apply for positions</a:t>
            </a:r>
          </a:p>
          <a:p>
            <a:r>
              <a:rPr lang="en-US" b="1" dirty="0">
                <a:solidFill>
                  <a:schemeClr val="accent2"/>
                </a:solidFill>
              </a:rPr>
              <a:t>Record Activity</a:t>
            </a:r>
          </a:p>
          <a:p>
            <a:pPr marL="0" lvl="0" indent="0">
              <a:buNone/>
            </a:pPr>
            <a:r>
              <a:rPr lang="en-US" dirty="0">
                <a:hlinkClick r:id="rId3"/>
              </a:rPr>
              <a:t>www.illinoisjoblink.com</a:t>
            </a:r>
            <a:endParaRPr lang="en-US" dirty="0"/>
          </a:p>
          <a:p>
            <a:pPr marL="0" indent="0">
              <a:buNone/>
            </a:pPr>
            <a:endParaRPr lang="en-US" b="1" dirty="0">
              <a:solidFill>
                <a:schemeClr val="tx2"/>
              </a:solidFill>
            </a:endParaRPr>
          </a:p>
          <a:p>
            <a:endParaRPr lang="en-US" b="1" dirty="0">
              <a:solidFill>
                <a:schemeClr val="tx2"/>
              </a:solidFill>
            </a:endParaRPr>
          </a:p>
        </p:txBody>
      </p:sp>
      <p:pic>
        <p:nvPicPr>
          <p:cNvPr id="4" name="Picture 3"/>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613161" y="511565"/>
            <a:ext cx="2266950" cy="1133475"/>
          </a:xfrm>
          <a:prstGeom prst="rect">
            <a:avLst/>
          </a:prstGeom>
        </p:spPr>
      </p:pic>
    </p:spTree>
    <p:extLst>
      <p:ext uri="{BB962C8B-B14F-4D97-AF65-F5344CB8AC3E}">
        <p14:creationId xmlns:p14="http://schemas.microsoft.com/office/powerpoint/2010/main" val="8488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123" y="911173"/>
            <a:ext cx="8142790" cy="561049"/>
          </a:xfrm>
        </p:spPr>
        <p:txBody>
          <a:bodyPr>
            <a:normAutofit fontScale="90000"/>
          </a:bodyPr>
          <a:lstStyle/>
          <a:p>
            <a:pPr algn="ctr"/>
            <a:r>
              <a:rPr lang="en-US" dirty="0"/>
              <a:t>Division of Rehabilitation Services </a:t>
            </a:r>
            <a:br>
              <a:rPr lang="en-US" dirty="0"/>
            </a:br>
            <a:r>
              <a:rPr lang="en-US" dirty="0"/>
              <a:t>(DRS)</a:t>
            </a:r>
          </a:p>
        </p:txBody>
      </p:sp>
      <p:sp>
        <p:nvSpPr>
          <p:cNvPr id="3" name="Content Placeholder 2"/>
          <p:cNvSpPr>
            <a:spLocks noGrp="1"/>
          </p:cNvSpPr>
          <p:nvPr>
            <p:ph idx="1"/>
          </p:nvPr>
        </p:nvSpPr>
        <p:spPr/>
        <p:txBody>
          <a:bodyPr>
            <a:normAutofit/>
          </a:bodyPr>
          <a:lstStyle/>
          <a:p>
            <a:pPr marL="0" indent="0">
              <a:buNone/>
            </a:pPr>
            <a:r>
              <a:rPr lang="en-US" dirty="0">
                <a:solidFill>
                  <a:schemeClr val="accent1"/>
                </a:solidFill>
              </a:rPr>
              <a:t>Bureau of Field Services</a:t>
            </a:r>
          </a:p>
          <a:p>
            <a:pPr lvl="1"/>
            <a:r>
              <a:rPr lang="en-US" dirty="0">
                <a:solidFill>
                  <a:schemeClr val="accent1"/>
                </a:solidFill>
              </a:rPr>
              <a:t>Assist individuals with disabilities prepare for, obtain, and maintain competitive employment. </a:t>
            </a:r>
          </a:p>
          <a:p>
            <a:pPr marL="457200" lvl="1" indent="0">
              <a:buNone/>
            </a:pPr>
            <a:endParaRPr lang="en-US" dirty="0">
              <a:solidFill>
                <a:schemeClr val="accent2">
                  <a:lumMod val="75000"/>
                </a:schemeClr>
              </a:solidFill>
            </a:endParaRPr>
          </a:p>
          <a:p>
            <a:pPr marL="457200" lvl="1" indent="0">
              <a:buNone/>
            </a:pPr>
            <a:r>
              <a:rPr lang="en-US" dirty="0">
                <a:solidFill>
                  <a:schemeClr val="accent2">
                    <a:lumMod val="75000"/>
                  </a:schemeClr>
                </a:solidFill>
              </a:rPr>
              <a:t>Services include:</a:t>
            </a:r>
          </a:p>
          <a:p>
            <a:pPr marL="457200" lvl="1" indent="0">
              <a:buNone/>
            </a:pPr>
            <a:r>
              <a:rPr lang="en-US" dirty="0">
                <a:solidFill>
                  <a:schemeClr val="accent2">
                    <a:lumMod val="75000"/>
                  </a:schemeClr>
                </a:solidFill>
              </a:rPr>
              <a:t>	Evaluation		Education</a:t>
            </a:r>
          </a:p>
          <a:p>
            <a:pPr marL="457200" lvl="1" indent="0">
              <a:buNone/>
            </a:pPr>
            <a:r>
              <a:rPr lang="en-US" dirty="0">
                <a:solidFill>
                  <a:schemeClr val="accent2">
                    <a:lumMod val="75000"/>
                  </a:schemeClr>
                </a:solidFill>
              </a:rPr>
              <a:t>	Guidance		Physical and Mental Restoration</a:t>
            </a:r>
          </a:p>
          <a:p>
            <a:pPr marL="457200" lvl="1" indent="0">
              <a:buNone/>
            </a:pPr>
            <a:r>
              <a:rPr lang="en-US" dirty="0">
                <a:solidFill>
                  <a:schemeClr val="accent2">
                    <a:lumMod val="75000"/>
                  </a:schemeClr>
                </a:solidFill>
              </a:rPr>
              <a:t>	Counseling		Assistive Devices</a:t>
            </a:r>
          </a:p>
          <a:p>
            <a:pPr marL="457200" lvl="1" indent="0">
              <a:buNone/>
            </a:pPr>
            <a:r>
              <a:rPr lang="en-US" dirty="0">
                <a:solidFill>
                  <a:schemeClr val="accent2">
                    <a:lumMod val="75000"/>
                  </a:schemeClr>
                </a:solidFill>
              </a:rPr>
              <a:t>	Training		Job Development, Placement, and Post-Employment</a:t>
            </a:r>
          </a:p>
          <a:p>
            <a:pPr marL="0" indent="0">
              <a:buNone/>
            </a:pPr>
            <a:endParaRPr lang="en-US"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167280" y="252241"/>
            <a:ext cx="1878914" cy="1878914"/>
          </a:xfrm>
          <a:prstGeom prst="rect">
            <a:avLst/>
          </a:prstGeom>
        </p:spPr>
      </p:pic>
    </p:spTree>
    <p:extLst>
      <p:ext uri="{BB962C8B-B14F-4D97-AF65-F5344CB8AC3E}">
        <p14:creationId xmlns:p14="http://schemas.microsoft.com/office/powerpoint/2010/main" val="2896254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3723" y="610865"/>
            <a:ext cx="7052986" cy="561049"/>
          </a:xfrm>
        </p:spPr>
        <p:txBody>
          <a:bodyPr>
            <a:normAutofit fontScale="90000"/>
          </a:bodyPr>
          <a:lstStyle/>
          <a:p>
            <a:r>
              <a:rPr lang="en-US" dirty="0"/>
              <a:t>     Division of Rehabilitation </a:t>
            </a:r>
            <a:endParaRPr lang="en-US" sz="3100" dirty="0"/>
          </a:p>
        </p:txBody>
      </p:sp>
      <p:sp>
        <p:nvSpPr>
          <p:cNvPr id="3" name="Content Placeholder 2"/>
          <p:cNvSpPr>
            <a:spLocks noGrp="1"/>
          </p:cNvSpPr>
          <p:nvPr>
            <p:ph idx="1"/>
          </p:nvPr>
        </p:nvSpPr>
        <p:spPr>
          <a:xfrm>
            <a:off x="838200" y="1734207"/>
            <a:ext cx="10515600" cy="4442756"/>
          </a:xfrm>
        </p:spPr>
        <p:txBody>
          <a:bodyPr>
            <a:normAutofit lnSpcReduction="10000"/>
          </a:bodyPr>
          <a:lstStyle/>
          <a:p>
            <a:r>
              <a:rPr lang="en-US" dirty="0">
                <a:solidFill>
                  <a:schemeClr val="accent1"/>
                </a:solidFill>
              </a:rPr>
              <a:t>Bureau of Blind Services</a:t>
            </a:r>
          </a:p>
          <a:p>
            <a:pPr lvl="1"/>
            <a:r>
              <a:rPr lang="en-US" dirty="0">
                <a:solidFill>
                  <a:schemeClr val="accent2">
                    <a:lumMod val="75000"/>
                  </a:schemeClr>
                </a:solidFill>
              </a:rPr>
              <a:t>Aids those who are blind or visually impaired to maintain independence</a:t>
            </a:r>
          </a:p>
          <a:p>
            <a:pPr lvl="1"/>
            <a:r>
              <a:rPr lang="en-US" dirty="0">
                <a:solidFill>
                  <a:schemeClr val="accent2">
                    <a:lumMod val="75000"/>
                  </a:schemeClr>
                </a:solidFill>
              </a:rPr>
              <a:t>Achieve employment, education, training goals</a:t>
            </a:r>
          </a:p>
          <a:p>
            <a:pPr lvl="1"/>
            <a:r>
              <a:rPr lang="en-US" dirty="0">
                <a:solidFill>
                  <a:schemeClr val="accent2">
                    <a:lumMod val="75000"/>
                  </a:schemeClr>
                </a:solidFill>
              </a:rPr>
              <a:t>Short term residential and independent living services</a:t>
            </a:r>
          </a:p>
          <a:p>
            <a:r>
              <a:rPr lang="en-US" dirty="0">
                <a:solidFill>
                  <a:schemeClr val="accent1"/>
                </a:solidFill>
              </a:rPr>
              <a:t>Bureau of Home Services</a:t>
            </a:r>
          </a:p>
          <a:p>
            <a:pPr lvl="1"/>
            <a:r>
              <a:rPr lang="en-US" dirty="0">
                <a:solidFill>
                  <a:schemeClr val="accent2">
                    <a:lumMod val="75000"/>
                  </a:schemeClr>
                </a:solidFill>
              </a:rPr>
              <a:t>Wide range of services to individuals with significant disabilities to remain in their homes and live independently</a:t>
            </a:r>
          </a:p>
          <a:p>
            <a:r>
              <a:rPr lang="en-US" dirty="0">
                <a:solidFill>
                  <a:schemeClr val="accent1"/>
                </a:solidFill>
              </a:rPr>
              <a:t>Additional Services</a:t>
            </a:r>
          </a:p>
          <a:p>
            <a:pPr marL="457200" lvl="1" indent="0">
              <a:buNone/>
            </a:pPr>
            <a:r>
              <a:rPr lang="en-US" dirty="0">
                <a:solidFill>
                  <a:schemeClr val="accent2">
                    <a:lumMod val="75000"/>
                  </a:schemeClr>
                </a:solidFill>
              </a:rPr>
              <a:t>*Client Assistance	Services for Deaf or Hard Hearing	*Hispanic/Latino </a:t>
            </a:r>
          </a:p>
          <a:p>
            <a:pPr marL="457200" lvl="1" indent="0">
              <a:buNone/>
            </a:pPr>
            <a:r>
              <a:rPr lang="en-US" dirty="0">
                <a:solidFill>
                  <a:schemeClr val="accent2">
                    <a:lumMod val="75000"/>
                  </a:schemeClr>
                </a:solidFill>
              </a:rPr>
              <a:t>*Independent Living Administrative *Support Services	*Educational Services</a:t>
            </a:r>
          </a:p>
          <a:p>
            <a:pPr marL="457200" lvl="1" indent="0">
              <a:buNone/>
            </a:pPr>
            <a:r>
              <a:rPr lang="en-US" sz="2000" dirty="0">
                <a:solidFill>
                  <a:schemeClr val="accent1"/>
                </a:solidFill>
              </a:rPr>
              <a:t>			600 E Ash St, Building 400 -  217-782-4830</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162859" y="232457"/>
            <a:ext cx="1878914" cy="1878914"/>
          </a:xfrm>
          <a:prstGeom prst="rect">
            <a:avLst/>
          </a:prstGeom>
        </p:spPr>
      </p:pic>
    </p:spTree>
    <p:extLst>
      <p:ext uri="{BB962C8B-B14F-4D97-AF65-F5344CB8AC3E}">
        <p14:creationId xmlns:p14="http://schemas.microsoft.com/office/powerpoint/2010/main" val="1025778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8495" y="2335582"/>
            <a:ext cx="9148036" cy="561049"/>
          </a:xfrm>
        </p:spPr>
        <p:txBody>
          <a:bodyPr>
            <a:normAutofit fontScale="90000"/>
          </a:bodyPr>
          <a:lstStyle/>
          <a:p>
            <a:r>
              <a:rPr lang="en-US" dirty="0">
                <a:solidFill>
                  <a:schemeClr val="accent1">
                    <a:lumMod val="75000"/>
                  </a:schemeClr>
                </a:solidFill>
              </a:rPr>
              <a:t>Workforce Innovation and Opportunity Act</a:t>
            </a:r>
            <a:r>
              <a:rPr lang="en-US" sz="7300" dirty="0">
                <a:solidFill>
                  <a:schemeClr val="accent1">
                    <a:lumMod val="75000"/>
                  </a:schemeClr>
                </a:solidFill>
              </a:rPr>
              <a:t/>
            </a:r>
            <a:br>
              <a:rPr lang="en-US" sz="7300" dirty="0">
                <a:solidFill>
                  <a:schemeClr val="accent1">
                    <a:lumMod val="75000"/>
                  </a:schemeClr>
                </a:solidFill>
              </a:rPr>
            </a:br>
            <a:r>
              <a:rPr lang="en-US" sz="6000" dirty="0">
                <a:solidFill>
                  <a:schemeClr val="tx1"/>
                </a:solidFill>
              </a:rPr>
              <a:t/>
            </a:r>
            <a:br>
              <a:rPr lang="en-US" sz="6000"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2696927" y="2449464"/>
            <a:ext cx="7162296" cy="3100731"/>
          </a:xfrm>
        </p:spPr>
        <p:txBody>
          <a:bodyPr>
            <a:normAutofit fontScale="85000" lnSpcReduction="10000"/>
          </a:bodyPr>
          <a:lstStyle/>
          <a:p>
            <a:pPr marL="0" indent="0" algn="ctr">
              <a:lnSpc>
                <a:spcPct val="150000"/>
              </a:lnSpc>
              <a:buNone/>
            </a:pPr>
            <a:r>
              <a:rPr lang="en-US" sz="32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WIOA Title I can provide:</a:t>
            </a:r>
          </a:p>
          <a:p>
            <a:pPr marL="0" indent="0">
              <a:lnSpc>
                <a:spcPct val="150000"/>
              </a:lnSpc>
              <a:buNone/>
            </a:pPr>
            <a:r>
              <a:rPr lang="en-US" sz="3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Federal funding </a:t>
            </a:r>
            <a:r>
              <a:rPr lang="en-US" sz="3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that assists individuals with </a:t>
            </a:r>
            <a:r>
              <a:rPr lang="en-US" sz="3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training </a:t>
            </a:r>
            <a:r>
              <a:rPr lang="en-US" sz="3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and</a:t>
            </a:r>
            <a:r>
              <a:rPr lang="en-US" sz="3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 education</a:t>
            </a:r>
            <a:r>
              <a:rPr lang="en-US" sz="3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 so they can find work in </a:t>
            </a:r>
            <a:r>
              <a:rPr lang="en-US" sz="3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growing occupations </a:t>
            </a:r>
            <a:r>
              <a:rPr lang="en-US" sz="3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and</a:t>
            </a:r>
            <a:r>
              <a:rPr lang="en-US" sz="3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 </a:t>
            </a:r>
            <a:r>
              <a:rPr lang="en-US" sz="3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earn self-sustaining wages. </a:t>
            </a:r>
          </a:p>
          <a:p>
            <a:pPr marL="0" indent="0">
              <a:buNone/>
            </a:pPr>
            <a:endParaRPr lang="en-US" dirty="0">
              <a:solidFill>
                <a:schemeClr val="tx1"/>
              </a:solidFill>
            </a:endParaRPr>
          </a:p>
        </p:txBody>
      </p:sp>
    </p:spTree>
    <p:extLst>
      <p:ext uri="{BB962C8B-B14F-4D97-AF65-F5344CB8AC3E}">
        <p14:creationId xmlns:p14="http://schemas.microsoft.com/office/powerpoint/2010/main" val="3912307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2251" y="1589443"/>
            <a:ext cx="9764586" cy="4492380"/>
          </a:xfrm>
        </p:spPr>
        <p:txBody>
          <a:bodyPr>
            <a:normAutofit fontScale="25000" lnSpcReduction="20000"/>
          </a:bodyPr>
          <a:lstStyle/>
          <a:p>
            <a:pPr marL="0" indent="0" defTabSz="457200">
              <a:lnSpc>
                <a:spcPct val="115000"/>
              </a:lnSpc>
              <a:spcAft>
                <a:spcPts val="1000"/>
              </a:spcAft>
              <a:buNone/>
            </a:pPr>
            <a:r>
              <a:rPr lang="en-US" sz="12800" b="1" dirty="0" smtClean="0">
                <a:solidFill>
                  <a:schemeClr val="accent1">
                    <a:lumMod val="75000"/>
                  </a:schemeClr>
                </a:solidFill>
                <a:ea typeface="Calibri" panose="020F0502020204030204" pitchFamily="34" charset="0"/>
                <a:cs typeface="Times New Roman" panose="02020603050405020304" pitchFamily="18" charset="0"/>
              </a:rPr>
              <a:t>The LLWA serves </a:t>
            </a:r>
            <a:r>
              <a:rPr lang="en-US" sz="12800" b="1" dirty="0">
                <a:solidFill>
                  <a:schemeClr val="accent1">
                    <a:lumMod val="75000"/>
                  </a:schemeClr>
                </a:solidFill>
                <a:ea typeface="Calibri" panose="020F0502020204030204" pitchFamily="34" charset="0"/>
                <a:cs typeface="Times New Roman" panose="02020603050405020304" pitchFamily="18" charset="0"/>
              </a:rPr>
              <a:t>customers who reside in the following counties. </a:t>
            </a:r>
          </a:p>
          <a:p>
            <a:pPr marL="0" indent="0" defTabSz="457200">
              <a:lnSpc>
                <a:spcPct val="115000"/>
              </a:lnSpc>
              <a:spcAft>
                <a:spcPts val="1000"/>
              </a:spcAft>
              <a:buNone/>
            </a:pPr>
            <a:r>
              <a:rPr lang="en-US" sz="12800" b="1" dirty="0">
                <a:solidFill>
                  <a:schemeClr val="accent1">
                    <a:lumMod val="75000"/>
                  </a:schemeClr>
                </a:solidFill>
                <a:ea typeface="Calibri" panose="020F0502020204030204" pitchFamily="34" charset="0"/>
                <a:cs typeface="Times New Roman" panose="02020603050405020304" pitchFamily="18" charset="0"/>
              </a:rPr>
              <a:t>Sangamon, Cass, Christian, Logan, and Menard </a:t>
            </a:r>
            <a:endParaRPr lang="en-US" sz="9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15000"/>
              </a:lnSpc>
              <a:spcAft>
                <a:spcPts val="1000"/>
              </a:spcAft>
              <a:buNone/>
            </a:pPr>
            <a:r>
              <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We research job growth in these counties and ask;</a:t>
            </a:r>
          </a:p>
          <a:p>
            <a:pPr defTabSz="457200">
              <a:lnSpc>
                <a:spcPct val="115000"/>
              </a:lnSpc>
              <a:spcAft>
                <a:spcPts val="1000"/>
              </a:spcAft>
            </a:pPr>
            <a:r>
              <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	What businesses are hiring? </a:t>
            </a:r>
          </a:p>
          <a:p>
            <a:pPr defTabSz="457200">
              <a:lnSpc>
                <a:spcPct val="115000"/>
              </a:lnSpc>
              <a:spcAft>
                <a:spcPts val="1000"/>
              </a:spcAft>
            </a:pPr>
            <a:r>
              <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	What jobs are in demand?  </a:t>
            </a:r>
          </a:p>
          <a:p>
            <a:pPr marL="0" indent="0" defTabSz="457200">
              <a:lnSpc>
                <a:spcPct val="115000"/>
              </a:lnSpc>
              <a:spcAft>
                <a:spcPts val="1000"/>
              </a:spcAft>
              <a:buNone/>
            </a:pPr>
            <a:r>
              <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WIOA approved training providers and programs can be found at </a:t>
            </a:r>
            <a:r>
              <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hlinkClick r:id="rId3"/>
              </a:rPr>
              <a:t>https://www.illinoisworknet.com/wioatrainingsearch</a:t>
            </a:r>
            <a:endPar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15000"/>
              </a:lnSpc>
              <a:spcAft>
                <a:spcPts val="1000"/>
              </a:spcAft>
              <a:buNone/>
            </a:pPr>
            <a:endParaRPr lang="en-US" sz="96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tx1"/>
              </a:solidFill>
            </a:endParaRPr>
          </a:p>
        </p:txBody>
      </p:sp>
    </p:spTree>
    <p:extLst>
      <p:ext uri="{BB962C8B-B14F-4D97-AF65-F5344CB8AC3E}">
        <p14:creationId xmlns:p14="http://schemas.microsoft.com/office/powerpoint/2010/main" val="1163633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555" y="1523998"/>
            <a:ext cx="10559441" cy="1371601"/>
          </a:xfrm>
        </p:spPr>
        <p:txBody>
          <a:bodyPr>
            <a:normAutofit fontScale="90000"/>
          </a:bodyPr>
          <a:lstStyle/>
          <a:p>
            <a:pPr algn="ctr"/>
            <a:r>
              <a:rPr lang="en-US" dirty="0"/>
              <a:t/>
            </a:r>
            <a:br>
              <a:rPr lang="en-US" dirty="0"/>
            </a:br>
            <a:r>
              <a:rPr lang="en-US" dirty="0"/>
              <a:t/>
            </a:r>
            <a:br>
              <a:rPr lang="en-US" dirty="0"/>
            </a:br>
            <a:r>
              <a:rPr lang="en-US" sz="4900" dirty="0">
                <a:solidFill>
                  <a:schemeClr val="accent1">
                    <a:lumMod val="75000"/>
                  </a:schemeClr>
                </a:solidFill>
                <a:latin typeface="+mn-lt"/>
              </a:rPr>
              <a:t>Workforce Innovation and Opportunity Act</a:t>
            </a:r>
            <a:r>
              <a:rPr lang="en-US" dirty="0">
                <a:solidFill>
                  <a:schemeClr val="accent1">
                    <a:lumMod val="75000"/>
                  </a:schemeClr>
                </a:solidFill>
                <a:latin typeface="+mn-lt"/>
              </a:rPr>
              <a:t/>
            </a:r>
            <a:br>
              <a:rPr lang="en-US" dirty="0">
                <a:solidFill>
                  <a:schemeClr val="accent1">
                    <a:lumMod val="75000"/>
                  </a:schemeClr>
                </a:solidFill>
                <a:latin typeface="+mn-lt"/>
              </a:rPr>
            </a:br>
            <a:r>
              <a:rPr lang="en-US" sz="4900" dirty="0">
                <a:solidFill>
                  <a:schemeClr val="accent1">
                    <a:lumMod val="75000"/>
                  </a:schemeClr>
                </a:solidFill>
                <a:latin typeface="+mn-lt"/>
              </a:rPr>
              <a:t>(WIOA)</a:t>
            </a:r>
            <a:r>
              <a:rPr lang="en-US" dirty="0">
                <a:solidFill>
                  <a:schemeClr val="accent1">
                    <a:lumMod val="75000"/>
                  </a:schemeClr>
                </a:solidFill>
                <a:latin typeface="+mn-lt"/>
              </a:rPr>
              <a:t/>
            </a:r>
            <a:br>
              <a:rPr lang="en-US" dirty="0">
                <a:solidFill>
                  <a:schemeClr val="accent1">
                    <a:lumMod val="75000"/>
                  </a:schemeClr>
                </a:solidFill>
                <a:latin typeface="+mn-lt"/>
              </a:rPr>
            </a:br>
            <a:endParaRPr lang="en-US" dirty="0">
              <a:solidFill>
                <a:schemeClr val="accent1">
                  <a:lumMod val="75000"/>
                </a:schemeClr>
              </a:solidFill>
              <a:latin typeface="+mn-lt"/>
            </a:endParaRPr>
          </a:p>
        </p:txBody>
      </p:sp>
      <p:sp>
        <p:nvSpPr>
          <p:cNvPr id="3" name="Content Placeholder 2"/>
          <p:cNvSpPr>
            <a:spLocks noGrp="1"/>
          </p:cNvSpPr>
          <p:nvPr>
            <p:ph idx="1"/>
          </p:nvPr>
        </p:nvSpPr>
        <p:spPr>
          <a:xfrm>
            <a:off x="1514290" y="3830321"/>
            <a:ext cx="9610910" cy="1747519"/>
          </a:xfrm>
        </p:spPr>
        <p:txBody>
          <a:bodyPr>
            <a:normAutofit/>
          </a:bodyPr>
          <a:lstStyle/>
          <a:p>
            <a:pPr marL="0" indent="0">
              <a:buNone/>
            </a:pPr>
            <a:r>
              <a:rPr lang="en-US" sz="3200" b="1" dirty="0">
                <a:solidFill>
                  <a:schemeClr val="tx1"/>
                </a:solidFill>
              </a:rPr>
              <a:t>              </a:t>
            </a:r>
          </a:p>
          <a:p>
            <a:pPr marL="0" indent="0">
              <a:buNone/>
            </a:pPr>
            <a:r>
              <a:rPr lang="en-US" sz="3200" b="1" dirty="0">
                <a:solidFill>
                  <a:schemeClr val="accent2"/>
                </a:solidFill>
              </a:rPr>
              <a:t>On-the-Job Training</a:t>
            </a:r>
            <a:r>
              <a:rPr lang="en-US" sz="3200" dirty="0">
                <a:solidFill>
                  <a:schemeClr val="accent2"/>
                </a:solidFill>
              </a:rPr>
              <a:t>                                      </a:t>
            </a:r>
            <a:r>
              <a:rPr lang="en-US" sz="3200" b="1" dirty="0">
                <a:solidFill>
                  <a:schemeClr val="accent2"/>
                </a:solidFill>
              </a:rPr>
              <a:t>Education</a:t>
            </a:r>
            <a:endParaRPr lang="en-US" sz="3200" b="1" dirty="0">
              <a:solidFill>
                <a:schemeClr val="tx1"/>
              </a:solidFill>
            </a:endParaRPr>
          </a:p>
          <a:p>
            <a:pPr marL="0" indent="0">
              <a:buNone/>
            </a:pPr>
            <a:endParaRPr lang="en-US" sz="3200" b="1" dirty="0">
              <a:solidFill>
                <a:schemeClr val="tx1"/>
              </a:solidFill>
            </a:endParaRPr>
          </a:p>
          <a:p>
            <a:endParaRPr lang="en-US" sz="3200" dirty="0"/>
          </a:p>
        </p:txBody>
      </p:sp>
      <p:sp>
        <p:nvSpPr>
          <p:cNvPr id="5" name="Down Arrow 4"/>
          <p:cNvSpPr/>
          <p:nvPr/>
        </p:nvSpPr>
        <p:spPr>
          <a:xfrm rot="2455099">
            <a:off x="3291837" y="3098801"/>
            <a:ext cx="477520" cy="1158240"/>
          </a:xfrm>
          <a:prstGeom prst="downArrow">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6" name="Down Arrow 5"/>
          <p:cNvSpPr/>
          <p:nvPr/>
        </p:nvSpPr>
        <p:spPr>
          <a:xfrm rot="18933139">
            <a:off x="8346442" y="3112172"/>
            <a:ext cx="477520" cy="11582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7" name="TextBox 3"/>
          <p:cNvSpPr txBox="1"/>
          <p:nvPr/>
        </p:nvSpPr>
        <p:spPr>
          <a:xfrm>
            <a:off x="1879271" y="6044057"/>
            <a:ext cx="8220808"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i="1" dirty="0"/>
              <a:t>Land of Lincoln Workforce Alliance is an equal opportunity employer/program.  Auxiliary aids and services are available upon request to individuals with disabilities</a:t>
            </a:r>
            <a:r>
              <a:rPr lang="en-US" sz="1600" b="1" dirty="0"/>
              <a:t>.</a:t>
            </a:r>
            <a:endParaRPr lang="en-US" sz="1600" dirty="0"/>
          </a:p>
        </p:txBody>
      </p:sp>
    </p:spTree>
    <p:extLst>
      <p:ext uri="{BB962C8B-B14F-4D97-AF65-F5344CB8AC3E}">
        <p14:creationId xmlns:p14="http://schemas.microsoft.com/office/powerpoint/2010/main" val="122057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WIOA Eligibility</a:t>
            </a:r>
          </a:p>
        </p:txBody>
      </p:sp>
      <p:sp>
        <p:nvSpPr>
          <p:cNvPr id="3" name="Content Placeholder 2"/>
          <p:cNvSpPr>
            <a:spLocks noGrp="1"/>
          </p:cNvSpPr>
          <p:nvPr>
            <p:ph idx="1"/>
          </p:nvPr>
        </p:nvSpPr>
        <p:spPr>
          <a:xfrm>
            <a:off x="1427480" y="1600007"/>
            <a:ext cx="10515600" cy="4789504"/>
          </a:xfrm>
        </p:spPr>
        <p:txBody>
          <a:bodyPr>
            <a:normAutofit/>
          </a:bodyPr>
          <a:lstStyle/>
          <a:p>
            <a:pPr marL="0" indent="0" defTabSz="457200">
              <a:lnSpc>
                <a:spcPct val="115000"/>
              </a:lnSpc>
              <a:spcAft>
                <a:spcPts val="1000"/>
              </a:spcAft>
              <a:buNone/>
            </a:pPr>
            <a:r>
              <a:rPr lang="en-US" sz="36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Are you Eligible to get WIOA funding assistance</a:t>
            </a:r>
            <a:r>
              <a:rPr lang="en-US" sz="3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pPr marL="0" indent="0" defTabSz="457200">
              <a:lnSpc>
                <a:spcPct val="115000"/>
              </a:lnSpc>
              <a:spcAft>
                <a:spcPts val="1000"/>
              </a:spcAft>
              <a:buNone/>
            </a:pPr>
            <a:r>
              <a:rPr lang="en-US"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You must fit in one of the following categories: </a:t>
            </a:r>
          </a:p>
          <a:p>
            <a:pPr marL="800100" lvl="1" indent="-342900" defTabSz="457200">
              <a:lnSpc>
                <a:spcPct val="150000"/>
              </a:lnSpc>
              <a:buFont typeface="Symbol" panose="05050102010706020507" pitchFamily="18" charset="2"/>
              <a:buChar char=""/>
            </a:pPr>
            <a:r>
              <a:rPr lang="en-US" sz="28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Dislocated Workers 	</a:t>
            </a:r>
            <a:endParaRPr lang="en-US" sz="28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defTabSz="457200">
              <a:lnSpc>
                <a:spcPct val="150000"/>
              </a:lnSpc>
              <a:buFont typeface="Symbol" panose="05050102010706020507" pitchFamily="18" charset="2"/>
              <a:buChar char=""/>
            </a:pPr>
            <a:r>
              <a:rPr lang="en-US" sz="28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DWG </a:t>
            </a:r>
            <a:r>
              <a:rPr lang="en-US" sz="28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(QUEST) Grant eligible customers </a:t>
            </a:r>
            <a:r>
              <a:rPr lang="en-US" sz="35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endParaRPr lang="en-US" sz="1800" b="1"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defTabSz="457200">
              <a:lnSpc>
                <a:spcPct val="150000"/>
              </a:lnSpc>
              <a:buFont typeface="Symbol" panose="05050102010706020507" pitchFamily="18" charset="2"/>
              <a:buChar char=""/>
            </a:pPr>
            <a:r>
              <a:rPr lang="en-US" sz="28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Low Income Adults	  	</a:t>
            </a:r>
            <a:endParaRPr lang="en-US" sz="1800" b="1"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defTabSz="457200">
              <a:lnSpc>
                <a:spcPct val="150000"/>
              </a:lnSpc>
              <a:buFont typeface="Symbol" panose="05050102010706020507" pitchFamily="18" charset="2"/>
              <a:buChar char=""/>
            </a:pPr>
            <a:r>
              <a:rPr lang="en-US" sz="28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Low Income Youth </a:t>
            </a:r>
            <a:r>
              <a:rPr lang="en-US" sz="3200" dirty="0" smtClean="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endParaRPr lang="en-US" dirty="0">
              <a:solidFill>
                <a:schemeClr val="tx1"/>
              </a:solidFill>
            </a:endParaRPr>
          </a:p>
        </p:txBody>
      </p:sp>
    </p:spTree>
    <p:extLst>
      <p:ext uri="{BB962C8B-B14F-4D97-AF65-F5344CB8AC3E}">
        <p14:creationId xmlns:p14="http://schemas.microsoft.com/office/powerpoint/2010/main" val="360114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    On </a:t>
            </a:r>
            <a:r>
              <a:rPr lang="en-US" dirty="0">
                <a:solidFill>
                  <a:schemeClr val="accent1">
                    <a:lumMod val="75000"/>
                  </a:schemeClr>
                </a:solidFill>
              </a:rPr>
              <a:t>the Job </a:t>
            </a:r>
            <a:r>
              <a:rPr lang="en-US" dirty="0" smtClean="0">
                <a:solidFill>
                  <a:schemeClr val="accent1">
                    <a:lumMod val="75000"/>
                  </a:schemeClr>
                </a:solidFill>
              </a:rPr>
              <a:t>Training (OJT</a:t>
            </a:r>
            <a:r>
              <a:rPr lang="en-US" dirty="0">
                <a:solidFill>
                  <a:schemeClr val="accent1">
                    <a:lumMod val="75000"/>
                  </a:schemeClr>
                </a:solidFill>
              </a:rPr>
              <a:t>)</a:t>
            </a:r>
          </a:p>
        </p:txBody>
      </p:sp>
      <p:sp>
        <p:nvSpPr>
          <p:cNvPr id="3" name="Content Placeholder 2"/>
          <p:cNvSpPr>
            <a:spLocks noGrp="1"/>
          </p:cNvSpPr>
          <p:nvPr>
            <p:ph idx="1"/>
          </p:nvPr>
        </p:nvSpPr>
        <p:spPr>
          <a:xfrm>
            <a:off x="1643958" y="1669704"/>
            <a:ext cx="10009325" cy="4061245"/>
          </a:xfrm>
        </p:spPr>
        <p:txBody>
          <a:bodyPr>
            <a:normAutofit/>
          </a:bodyPr>
          <a:lstStyle/>
          <a:p>
            <a:pPr marL="0" indent="0">
              <a:buNone/>
            </a:pPr>
            <a:r>
              <a:rPr lang="en-US" b="1" dirty="0">
                <a:solidFill>
                  <a:schemeClr val="accent2"/>
                </a:solidFill>
              </a:rPr>
              <a:t>On-The-Job Training</a:t>
            </a:r>
          </a:p>
          <a:p>
            <a:r>
              <a:rPr lang="en-US" dirty="0">
                <a:solidFill>
                  <a:schemeClr val="accent2"/>
                </a:solidFill>
              </a:rPr>
              <a:t>Assists WIOA eligible job seekers to learn new skills while working for an </a:t>
            </a:r>
            <a:r>
              <a:rPr lang="en-US" dirty="0" smtClean="0">
                <a:solidFill>
                  <a:schemeClr val="accent2"/>
                </a:solidFill>
              </a:rPr>
              <a:t>employer</a:t>
            </a:r>
            <a:r>
              <a:rPr lang="en-US" dirty="0">
                <a:solidFill>
                  <a:schemeClr val="accent2"/>
                </a:solidFill>
              </a:rPr>
              <a:t> </a:t>
            </a:r>
            <a:r>
              <a:rPr lang="en-US" dirty="0" smtClean="0">
                <a:solidFill>
                  <a:schemeClr val="accent2"/>
                </a:solidFill>
              </a:rPr>
              <a:t>while being paid.</a:t>
            </a:r>
            <a:endParaRPr lang="en-US" dirty="0">
              <a:solidFill>
                <a:schemeClr val="accent2"/>
              </a:solidFill>
            </a:endParaRPr>
          </a:p>
          <a:p>
            <a:r>
              <a:rPr lang="en-US" dirty="0">
                <a:solidFill>
                  <a:schemeClr val="accent2"/>
                </a:solidFill>
              </a:rPr>
              <a:t>The program is for full-time, permanent positions, at self-sufficient wages.</a:t>
            </a:r>
          </a:p>
          <a:p>
            <a:r>
              <a:rPr lang="en-US" dirty="0">
                <a:solidFill>
                  <a:schemeClr val="accent2"/>
                </a:solidFill>
              </a:rPr>
              <a:t>Employers are</a:t>
            </a:r>
            <a:r>
              <a:rPr lang="en-US" b="1" dirty="0">
                <a:solidFill>
                  <a:schemeClr val="accent2"/>
                </a:solidFill>
              </a:rPr>
              <a:t> reimbursed up to 75 percent of the new hire’s wages for up to six months.</a:t>
            </a:r>
          </a:p>
          <a:p>
            <a:r>
              <a:rPr lang="en-US" dirty="0">
                <a:solidFill>
                  <a:schemeClr val="accent2"/>
                </a:solidFill>
              </a:rPr>
              <a:t>A business services team member works with the job seeker on their job search.</a:t>
            </a:r>
          </a:p>
          <a:p>
            <a:endParaRPr lang="en-US" dirty="0"/>
          </a:p>
        </p:txBody>
      </p:sp>
    </p:spTree>
    <p:extLst>
      <p:ext uri="{BB962C8B-B14F-4D97-AF65-F5344CB8AC3E}">
        <p14:creationId xmlns:p14="http://schemas.microsoft.com/office/powerpoint/2010/main" val="4149686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9519" y="436880"/>
            <a:ext cx="8947553" cy="680720"/>
          </a:xfrm>
        </p:spPr>
        <p:txBody>
          <a:bodyPr>
            <a:normAutofit fontScale="90000"/>
          </a:bodyPr>
          <a:lstStyle/>
          <a:p>
            <a:r>
              <a:rPr lang="en-US" sz="4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sz="48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en-US" sz="4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sz="48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en-US" sz="4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Dislocated Workers</a:t>
            </a:r>
            <a:r>
              <a:rPr lang="en-US" sz="1100" dirty="0">
                <a:solidFill>
                  <a:schemeClr val="accent1">
                    <a:lumMod val="75000"/>
                  </a:schemeClr>
                </a:solidFill>
              </a:rPr>
              <a:t>       </a:t>
            </a:r>
            <a:r>
              <a:rPr lang="en-US" sz="1100" dirty="0">
                <a:solidFill>
                  <a:srgbClr val="0070C0"/>
                </a:solidFill>
              </a:rPr>
              <a:t/>
            </a:r>
            <a:br>
              <a:rPr lang="en-US" sz="1100" dirty="0">
                <a:solidFill>
                  <a:srgbClr val="0070C0"/>
                </a:solidFill>
              </a:rPr>
            </a:br>
            <a:r>
              <a:rPr lang="en-US" sz="1600" dirty="0">
                <a:solidFill>
                  <a:srgbClr val="0070C0"/>
                </a:solidFill>
              </a:rPr>
              <a:t/>
            </a:r>
            <a:br>
              <a:rPr lang="en-US" sz="1600" dirty="0">
                <a:solidFill>
                  <a:srgbClr val="0070C0"/>
                </a:solidFill>
              </a:rPr>
            </a:br>
            <a:r>
              <a:rPr lang="en-US" sz="1300" dirty="0">
                <a:solidFill>
                  <a:schemeClr val="tx1"/>
                </a:solidFill>
              </a:rPr>
              <a:t>  </a:t>
            </a:r>
            <a:br>
              <a:rPr lang="en-US" sz="1300" dirty="0">
                <a:solidFill>
                  <a:schemeClr val="tx1"/>
                </a:solidFill>
              </a:rPr>
            </a:br>
            <a:endParaRPr lang="en-US" sz="1300" dirty="0"/>
          </a:p>
        </p:txBody>
      </p:sp>
      <p:sp>
        <p:nvSpPr>
          <p:cNvPr id="3" name="Content Placeholder 2"/>
          <p:cNvSpPr>
            <a:spLocks noGrp="1"/>
          </p:cNvSpPr>
          <p:nvPr>
            <p:ph idx="1"/>
          </p:nvPr>
        </p:nvSpPr>
        <p:spPr>
          <a:xfrm>
            <a:off x="654754" y="2156175"/>
            <a:ext cx="10555113" cy="3172181"/>
          </a:xfrm>
        </p:spPr>
        <p:txBody>
          <a:bodyPr>
            <a:normAutofit fontScale="55000" lnSpcReduction="20000"/>
          </a:bodyPr>
          <a:lstStyle/>
          <a:p>
            <a:pPr marL="285750" indent="-285750" defTabSz="457200">
              <a:buFont typeface="Arial" panose="020B0604020202020204" pitchFamily="34" charset="0"/>
              <a:buChar char="•"/>
            </a:pPr>
            <a:r>
              <a:rPr lang="en-US" sz="4000" dirty="0">
                <a:solidFill>
                  <a:schemeClr val="accent2"/>
                </a:solidFill>
              </a:rPr>
              <a:t>Receiving unemployment benefits and coming from a low growth area or declining </a:t>
            </a:r>
            <a:r>
              <a:rPr lang="en-US" sz="4000" dirty="0" smtClean="0">
                <a:solidFill>
                  <a:schemeClr val="accent2"/>
                </a:solidFill>
              </a:rPr>
              <a:t>industry</a:t>
            </a:r>
            <a:endParaRPr lang="en-US" sz="4000" dirty="0">
              <a:solidFill>
                <a:schemeClr val="accent2"/>
              </a:solidFill>
            </a:endParaRPr>
          </a:p>
          <a:p>
            <a:pPr marL="285750" indent="-285750" defTabSz="457200">
              <a:buFont typeface="Arial" panose="020B0604020202020204" pitchFamily="34" charset="0"/>
              <a:buChar char="•"/>
            </a:pPr>
            <a:r>
              <a:rPr lang="en-US" sz="4000" dirty="0">
                <a:solidFill>
                  <a:schemeClr val="accent2"/>
                </a:solidFill>
              </a:rPr>
              <a:t>Recently exhausted unemployment benefits and coming from a low growth area or declining </a:t>
            </a:r>
            <a:r>
              <a:rPr lang="en-US" sz="4000" dirty="0" smtClean="0">
                <a:solidFill>
                  <a:schemeClr val="accent2"/>
                </a:solidFill>
              </a:rPr>
              <a:t>industry</a:t>
            </a:r>
            <a:endParaRPr lang="en-US" sz="4000" dirty="0">
              <a:solidFill>
                <a:schemeClr val="accent2"/>
              </a:solidFill>
            </a:endParaRPr>
          </a:p>
          <a:p>
            <a:pPr marL="285750" indent="-285750" defTabSz="457200">
              <a:buFont typeface="Arial" panose="020B0604020202020204" pitchFamily="34" charset="0"/>
              <a:buChar char="•"/>
            </a:pPr>
            <a:r>
              <a:rPr lang="en-US" sz="4000" dirty="0">
                <a:solidFill>
                  <a:schemeClr val="accent2"/>
                </a:solidFill>
              </a:rPr>
              <a:t>Laid off and received notice of termination </a:t>
            </a:r>
            <a:r>
              <a:rPr lang="en-US" sz="4000" dirty="0" smtClean="0">
                <a:solidFill>
                  <a:schemeClr val="accent2"/>
                </a:solidFill>
              </a:rPr>
              <a:t>letter</a:t>
            </a:r>
            <a:endParaRPr lang="en-US" sz="4000" dirty="0">
              <a:solidFill>
                <a:schemeClr val="accent2"/>
              </a:solidFill>
            </a:endParaRPr>
          </a:p>
          <a:p>
            <a:pPr marL="285750" indent="-285750" defTabSz="457200">
              <a:buFont typeface="Arial" panose="020B0604020202020204" pitchFamily="34" charset="0"/>
              <a:buChar char="•"/>
            </a:pPr>
            <a:r>
              <a:rPr lang="en-US" sz="4000" dirty="0">
                <a:solidFill>
                  <a:schemeClr val="accent2"/>
                </a:solidFill>
              </a:rPr>
              <a:t>Your employer provided you information of a business closure within the next 180 </a:t>
            </a:r>
            <a:r>
              <a:rPr lang="en-US" sz="4000" dirty="0" smtClean="0">
                <a:solidFill>
                  <a:schemeClr val="accent2"/>
                </a:solidFill>
              </a:rPr>
              <a:t>days</a:t>
            </a:r>
            <a:endParaRPr lang="en-US" sz="4000" dirty="0">
              <a:solidFill>
                <a:schemeClr val="accent2"/>
              </a:solidFill>
            </a:endParaRPr>
          </a:p>
          <a:p>
            <a:pPr marL="285750" indent="-285750" defTabSz="457200">
              <a:buFont typeface="Arial" panose="020B0604020202020204" pitchFamily="34" charset="0"/>
              <a:buChar char="•"/>
            </a:pPr>
            <a:r>
              <a:rPr lang="en-US" sz="4000" dirty="0">
                <a:solidFill>
                  <a:schemeClr val="accent2"/>
                </a:solidFill>
              </a:rPr>
              <a:t>No longer supported by spouse’s income due to a layoff, recent death, or </a:t>
            </a:r>
            <a:r>
              <a:rPr lang="en-US" sz="4000" dirty="0" smtClean="0">
                <a:solidFill>
                  <a:schemeClr val="accent2"/>
                </a:solidFill>
              </a:rPr>
              <a:t>divorce</a:t>
            </a:r>
            <a:endParaRPr lang="en-US" sz="4000" dirty="0">
              <a:solidFill>
                <a:schemeClr val="accent2"/>
              </a:solidFill>
            </a:endParaRPr>
          </a:p>
          <a:p>
            <a:pPr marL="285750" indent="-285750" defTabSz="457200">
              <a:buFont typeface="Arial" panose="020B0604020202020204" pitchFamily="34" charset="0"/>
              <a:buChar char="•"/>
            </a:pPr>
            <a:r>
              <a:rPr lang="en-US" sz="4000" dirty="0">
                <a:solidFill>
                  <a:schemeClr val="accent2"/>
                </a:solidFill>
              </a:rPr>
              <a:t>The spouse of an active military member and you’ve recently relocated</a:t>
            </a:r>
          </a:p>
          <a:p>
            <a:pPr marL="0" indent="0">
              <a:buNone/>
            </a:pPr>
            <a:endParaRPr lang="en-US" dirty="0">
              <a:solidFill>
                <a:schemeClr val="tx1"/>
              </a:solidFill>
            </a:endParaRPr>
          </a:p>
        </p:txBody>
      </p:sp>
    </p:spTree>
    <p:extLst>
      <p:ext uri="{BB962C8B-B14F-4D97-AF65-F5344CB8AC3E}">
        <p14:creationId xmlns:p14="http://schemas.microsoft.com/office/powerpoint/2010/main" val="885886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876" y="850880"/>
            <a:ext cx="9499600" cy="561049"/>
          </a:xfrm>
        </p:spPr>
        <p:txBody>
          <a:bodyPr>
            <a:noAutofit/>
          </a:bodyPr>
          <a:lstStyle/>
          <a:p>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r>
              <a:rPr lang="en-US" sz="3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Dislocated </a:t>
            </a:r>
            <a:r>
              <a:rPr lang="en-US" sz="36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Workers</a:t>
            </a:r>
            <a:br>
              <a:rPr lang="en-US" sz="36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n-US" sz="3600" dirty="0">
                <a:solidFill>
                  <a:schemeClr val="accent1">
                    <a:lumMod val="75000"/>
                  </a:schemeClr>
                </a:solidFill>
                <a:latin typeface="+mn-lt"/>
              </a:rPr>
              <a:t/>
            </a:r>
            <a:br>
              <a:rPr lang="en-US" sz="3600" dirty="0">
                <a:solidFill>
                  <a:schemeClr val="accent1">
                    <a:lumMod val="75000"/>
                  </a:schemeClr>
                </a:solidFill>
                <a:latin typeface="+mn-lt"/>
              </a:rPr>
            </a:br>
            <a:r>
              <a:rPr lang="en-US" sz="2800" dirty="0" smtClean="0">
                <a:solidFill>
                  <a:schemeClr val="accent1">
                    <a:lumMod val="75000"/>
                  </a:schemeClr>
                </a:solidFill>
                <a:latin typeface="+mn-lt"/>
              </a:rPr>
              <a:t>500c5 </a:t>
            </a:r>
            <a:r>
              <a:rPr lang="en-US" sz="2800" dirty="0">
                <a:solidFill>
                  <a:schemeClr val="accent1">
                    <a:lumMod val="75000"/>
                  </a:schemeClr>
                </a:solidFill>
                <a:latin typeface="+mn-lt"/>
              </a:rPr>
              <a:t>-Receiving UI and Attending Training</a:t>
            </a:r>
          </a:p>
        </p:txBody>
      </p:sp>
      <p:sp>
        <p:nvSpPr>
          <p:cNvPr id="3" name="Content Placeholder 2"/>
          <p:cNvSpPr>
            <a:spLocks noGrp="1"/>
          </p:cNvSpPr>
          <p:nvPr>
            <p:ph idx="1"/>
          </p:nvPr>
        </p:nvSpPr>
        <p:spPr>
          <a:xfrm>
            <a:off x="2581149" y="2414569"/>
            <a:ext cx="7741920" cy="4058796"/>
          </a:xfrm>
        </p:spPr>
        <p:txBody>
          <a:bodyPr/>
          <a:lstStyle/>
          <a:p>
            <a:r>
              <a:rPr lang="en-US" sz="2400" dirty="0">
                <a:solidFill>
                  <a:schemeClr val="accent2"/>
                </a:solidFill>
              </a:rPr>
              <a:t>Must be a WIOA approved training program</a:t>
            </a:r>
          </a:p>
          <a:p>
            <a:r>
              <a:rPr lang="en-US" sz="2400" dirty="0">
                <a:solidFill>
                  <a:schemeClr val="accent2"/>
                </a:solidFill>
              </a:rPr>
              <a:t>Does not extend UI benefits (26 weeks only)</a:t>
            </a:r>
          </a:p>
          <a:p>
            <a:r>
              <a:rPr lang="en-US" sz="2400" dirty="0">
                <a:solidFill>
                  <a:schemeClr val="accent2"/>
                </a:solidFill>
              </a:rPr>
              <a:t>500c5 is only a waiver for mandated job search</a:t>
            </a:r>
          </a:p>
          <a:p>
            <a:r>
              <a:rPr lang="en-US" sz="2400" dirty="0">
                <a:solidFill>
                  <a:schemeClr val="accent2"/>
                </a:solidFill>
              </a:rPr>
              <a:t>Must document attendance in class</a:t>
            </a:r>
          </a:p>
          <a:p>
            <a:r>
              <a:rPr lang="en-US" sz="2400" dirty="0">
                <a:solidFill>
                  <a:schemeClr val="accent2"/>
                </a:solidFill>
              </a:rPr>
              <a:t>Eligibility for re-training</a:t>
            </a:r>
          </a:p>
          <a:p>
            <a:pPr lvl="1"/>
            <a:r>
              <a:rPr lang="en-US" sz="2000" dirty="0">
                <a:solidFill>
                  <a:schemeClr val="accent2"/>
                </a:solidFill>
              </a:rPr>
              <a:t>Currently receiving or have exhausted UI</a:t>
            </a:r>
          </a:p>
          <a:p>
            <a:pPr lvl="1"/>
            <a:r>
              <a:rPr lang="en-US" sz="2000" dirty="0">
                <a:solidFill>
                  <a:schemeClr val="accent2"/>
                </a:solidFill>
              </a:rPr>
              <a:t>Based on dislocation from low-growth industry, workforce reduction or business closure</a:t>
            </a:r>
          </a:p>
          <a:p>
            <a:endParaRPr lang="en-US" dirty="0"/>
          </a:p>
        </p:txBody>
      </p:sp>
    </p:spTree>
    <p:extLst>
      <p:ext uri="{BB962C8B-B14F-4D97-AF65-F5344CB8AC3E}">
        <p14:creationId xmlns:p14="http://schemas.microsoft.com/office/powerpoint/2010/main" val="2530077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4188" y="577185"/>
            <a:ext cx="7616143" cy="1245476"/>
          </a:xfrm>
        </p:spPr>
        <p:txBody>
          <a:bodyPr>
            <a:normAutofit fontScale="90000"/>
          </a:bodyPr>
          <a:lstStyle/>
          <a:p>
            <a:pPr algn="ctr"/>
            <a:r>
              <a:rPr lang="en-US" dirty="0"/>
              <a:t>Workforce Innovation and Opportunity Act (WIOA)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2919815"/>
              </p:ext>
            </p:extLst>
          </p:nvPr>
        </p:nvGraphicFramePr>
        <p:xfrm>
          <a:off x="838200" y="2117725"/>
          <a:ext cx="10515600" cy="405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570040" y="2640642"/>
            <a:ext cx="1292773" cy="830997"/>
          </a:xfrm>
          <a:prstGeom prst="rect">
            <a:avLst/>
          </a:prstGeom>
          <a:noFill/>
        </p:spPr>
        <p:txBody>
          <a:bodyPr wrap="square" rtlCol="0">
            <a:spAutoFit/>
          </a:bodyPr>
          <a:lstStyle/>
          <a:p>
            <a:pPr algn="ctr"/>
            <a:r>
              <a:rPr lang="en-US" sz="1600" dirty="0"/>
              <a:t> Funding for Training</a:t>
            </a:r>
          </a:p>
          <a:p>
            <a:pPr algn="ctr"/>
            <a:r>
              <a:rPr lang="en-US" sz="1600" dirty="0"/>
              <a:t>OJT</a:t>
            </a:r>
          </a:p>
        </p:txBody>
      </p:sp>
      <p:sp>
        <p:nvSpPr>
          <p:cNvPr id="6" name="Right Arrow 5"/>
          <p:cNvSpPr/>
          <p:nvPr/>
        </p:nvSpPr>
        <p:spPr>
          <a:xfrm>
            <a:off x="3940429" y="39413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a:off x="7141780" y="2813825"/>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Left Arrow 7"/>
          <p:cNvSpPr/>
          <p:nvPr/>
        </p:nvSpPr>
        <p:spPr>
          <a:xfrm>
            <a:off x="7473177" y="50965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193017" y="3858505"/>
            <a:ext cx="1280160" cy="584775"/>
          </a:xfrm>
          <a:prstGeom prst="rect">
            <a:avLst/>
          </a:prstGeom>
          <a:noFill/>
        </p:spPr>
        <p:txBody>
          <a:bodyPr wrap="square" rtlCol="0">
            <a:spAutoFit/>
          </a:bodyPr>
          <a:lstStyle/>
          <a:p>
            <a:pPr algn="ctr"/>
            <a:r>
              <a:rPr lang="en-US" sz="1600" dirty="0"/>
              <a:t>Employment Services</a:t>
            </a:r>
          </a:p>
        </p:txBody>
      </p:sp>
      <p:sp>
        <p:nvSpPr>
          <p:cNvPr id="10" name="TextBox 9"/>
          <p:cNvSpPr txBox="1"/>
          <p:nvPr/>
        </p:nvSpPr>
        <p:spPr>
          <a:xfrm>
            <a:off x="4855304" y="4994274"/>
            <a:ext cx="867102" cy="830997"/>
          </a:xfrm>
          <a:prstGeom prst="rect">
            <a:avLst/>
          </a:prstGeom>
          <a:noFill/>
        </p:spPr>
        <p:txBody>
          <a:bodyPr wrap="square" rtlCol="0">
            <a:spAutoFit/>
          </a:bodyPr>
          <a:lstStyle/>
          <a:p>
            <a:pPr algn="ctr"/>
            <a:r>
              <a:rPr lang="en-US" sz="1600" dirty="0"/>
              <a:t>Labor Market</a:t>
            </a:r>
          </a:p>
          <a:p>
            <a:pPr algn="ctr"/>
            <a:r>
              <a:rPr lang="en-US" sz="1600" dirty="0"/>
              <a:t>Info</a:t>
            </a:r>
          </a:p>
        </p:txBody>
      </p:sp>
    </p:spTree>
    <p:extLst>
      <p:ext uri="{BB962C8B-B14F-4D97-AF65-F5344CB8AC3E}">
        <p14:creationId xmlns:p14="http://schemas.microsoft.com/office/powerpoint/2010/main" val="1563850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521" y="891389"/>
            <a:ext cx="8472990" cy="561049"/>
          </a:xfrm>
        </p:spPr>
        <p:txBody>
          <a:bodyPr>
            <a:normAutofit fontScale="90000"/>
          </a:bodyPr>
          <a:lstStyle/>
          <a:p>
            <a:pPr algn="ct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DWG (QUEST) Grant </a:t>
            </a:r>
            <a:r>
              <a:rPr lang="en-US"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eligible</a:t>
            </a:r>
            <a:br>
              <a:rPr lang="en-US"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n-US" sz="22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Quality Jobs, Equity, Strategy, Training</a:t>
            </a:r>
            <a:endParaRPr lang="en-US" sz="2200" dirty="0">
              <a:solidFill>
                <a:schemeClr val="accent1">
                  <a:lumMod val="75000"/>
                </a:schemeClr>
              </a:solidFill>
            </a:endParaRPr>
          </a:p>
        </p:txBody>
      </p:sp>
      <p:sp>
        <p:nvSpPr>
          <p:cNvPr id="3" name="Content Placeholder 2"/>
          <p:cNvSpPr>
            <a:spLocks noGrp="1"/>
          </p:cNvSpPr>
          <p:nvPr>
            <p:ph idx="1"/>
          </p:nvPr>
        </p:nvSpPr>
        <p:spPr>
          <a:xfrm>
            <a:off x="1018822" y="2219766"/>
            <a:ext cx="10608734" cy="4158455"/>
          </a:xfrm>
        </p:spPr>
        <p:txBody>
          <a:bodyPr>
            <a:normAutofit/>
          </a:bodyPr>
          <a:lstStyle/>
          <a:p>
            <a:r>
              <a:rPr lang="en-US" sz="2000" dirty="0">
                <a:solidFill>
                  <a:schemeClr val="accent2"/>
                </a:solidFill>
              </a:rPr>
              <a:t>H</a:t>
            </a:r>
            <a:r>
              <a:rPr lang="en-US" sz="2000" dirty="0" smtClean="0">
                <a:solidFill>
                  <a:schemeClr val="accent2"/>
                </a:solidFill>
              </a:rPr>
              <a:t>as </a:t>
            </a:r>
            <a:r>
              <a:rPr lang="en-US" sz="2000" dirty="0">
                <a:solidFill>
                  <a:schemeClr val="accent2"/>
                </a:solidFill>
              </a:rPr>
              <a:t>no Work History</a:t>
            </a:r>
          </a:p>
          <a:p>
            <a:r>
              <a:rPr lang="en-US" sz="2000" dirty="0" smtClean="0">
                <a:solidFill>
                  <a:schemeClr val="accent2"/>
                </a:solidFill>
              </a:rPr>
              <a:t>In </a:t>
            </a:r>
            <a:r>
              <a:rPr lang="en-US" sz="2000" dirty="0">
                <a:solidFill>
                  <a:schemeClr val="accent2"/>
                </a:solidFill>
              </a:rPr>
              <a:t>last 24 months, </a:t>
            </a:r>
            <a:r>
              <a:rPr lang="en-US" sz="2000" dirty="0" smtClean="0">
                <a:solidFill>
                  <a:schemeClr val="accent2"/>
                </a:solidFill>
              </a:rPr>
              <a:t>held </a:t>
            </a:r>
            <a:r>
              <a:rPr lang="en-US" sz="2000" dirty="0">
                <a:solidFill>
                  <a:schemeClr val="accent2"/>
                </a:solidFill>
              </a:rPr>
              <a:t>or is currently holding a temporary, seasonal, or day-to-day job</a:t>
            </a:r>
          </a:p>
          <a:p>
            <a:r>
              <a:rPr lang="en-US" sz="2000" dirty="0" smtClean="0">
                <a:solidFill>
                  <a:schemeClr val="accent2"/>
                </a:solidFill>
              </a:rPr>
              <a:t>In </a:t>
            </a:r>
            <a:r>
              <a:rPr lang="en-US" sz="2000" dirty="0">
                <a:solidFill>
                  <a:schemeClr val="accent2"/>
                </a:solidFill>
              </a:rPr>
              <a:t>last 24 months</a:t>
            </a:r>
            <a:r>
              <a:rPr lang="en-US" sz="2000" dirty="0" smtClean="0">
                <a:solidFill>
                  <a:schemeClr val="accent2"/>
                </a:solidFill>
              </a:rPr>
              <a:t>, </a:t>
            </a:r>
            <a:r>
              <a:rPr lang="en-US" sz="2000" dirty="0">
                <a:solidFill>
                  <a:schemeClr val="accent2"/>
                </a:solidFill>
              </a:rPr>
              <a:t>employment ended more than once</a:t>
            </a:r>
          </a:p>
          <a:p>
            <a:r>
              <a:rPr lang="en-US" sz="2000" dirty="0">
                <a:solidFill>
                  <a:schemeClr val="accent2"/>
                </a:solidFill>
              </a:rPr>
              <a:t>U</a:t>
            </a:r>
            <a:r>
              <a:rPr lang="en-US" sz="2000" dirty="0" smtClean="0">
                <a:solidFill>
                  <a:schemeClr val="accent2"/>
                </a:solidFill>
              </a:rPr>
              <a:t>nemployed </a:t>
            </a:r>
            <a:r>
              <a:rPr lang="en-US" sz="2000" dirty="0">
                <a:solidFill>
                  <a:schemeClr val="accent2"/>
                </a:solidFill>
              </a:rPr>
              <a:t>for at least 6 of past 13 weeks </a:t>
            </a:r>
            <a:r>
              <a:rPr lang="en-US" sz="2000" dirty="0" smtClean="0">
                <a:solidFill>
                  <a:schemeClr val="accent2"/>
                </a:solidFill>
              </a:rPr>
              <a:t>with a barrier </a:t>
            </a:r>
            <a:endParaRPr lang="en-US" sz="2000" dirty="0">
              <a:solidFill>
                <a:schemeClr val="accent2"/>
              </a:solidFill>
            </a:endParaRPr>
          </a:p>
          <a:p>
            <a:r>
              <a:rPr lang="en-US" sz="2000" dirty="0" smtClean="0">
                <a:solidFill>
                  <a:schemeClr val="accent2"/>
                </a:solidFill>
              </a:rPr>
              <a:t>Underemployed</a:t>
            </a:r>
            <a:r>
              <a:rPr lang="en-US" sz="2000" dirty="0">
                <a:solidFill>
                  <a:schemeClr val="accent2"/>
                </a:solidFill>
              </a:rPr>
              <a:t>, works or needs to work multiple jobs, or earning less than $15/hour</a:t>
            </a:r>
          </a:p>
          <a:p>
            <a:r>
              <a:rPr lang="en-US" sz="2000" dirty="0" smtClean="0">
                <a:solidFill>
                  <a:schemeClr val="accent2"/>
                </a:solidFill>
              </a:rPr>
              <a:t>Individual </a:t>
            </a:r>
            <a:r>
              <a:rPr lang="en-US" sz="2000" dirty="0">
                <a:solidFill>
                  <a:schemeClr val="accent2"/>
                </a:solidFill>
              </a:rPr>
              <a:t>who does not meet traditional 1D criteria, who was laid off, fired, or voluntarily left their job due to COVID</a:t>
            </a:r>
          </a:p>
          <a:p>
            <a:r>
              <a:rPr lang="en-US" sz="2000" dirty="0">
                <a:solidFill>
                  <a:schemeClr val="accent2"/>
                </a:solidFill>
              </a:rPr>
              <a:t>S</a:t>
            </a:r>
            <a:r>
              <a:rPr lang="en-US" sz="2000" dirty="0" smtClean="0">
                <a:solidFill>
                  <a:schemeClr val="accent2"/>
                </a:solidFill>
              </a:rPr>
              <a:t>elf-employed </a:t>
            </a:r>
            <a:r>
              <a:rPr lang="en-US" sz="2000" dirty="0">
                <a:solidFill>
                  <a:schemeClr val="accent2"/>
                </a:solidFill>
              </a:rPr>
              <a:t>and now significantly underemployed due to COVID</a:t>
            </a:r>
          </a:p>
          <a:p>
            <a:endParaRPr lang="en-US" dirty="0"/>
          </a:p>
        </p:txBody>
      </p:sp>
    </p:spTree>
    <p:extLst>
      <p:ext uri="{BB962C8B-B14F-4D97-AF65-F5344CB8AC3E}">
        <p14:creationId xmlns:p14="http://schemas.microsoft.com/office/powerpoint/2010/main" val="242553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0" y="891389"/>
            <a:ext cx="7616143" cy="561049"/>
          </a:xfrm>
        </p:spPr>
        <p:txBody>
          <a:bodyPr>
            <a:normAutofit fontScale="90000"/>
          </a:bodyPr>
          <a:lstStyle/>
          <a:p>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Low Income Adults   </a:t>
            </a:r>
            <a:r>
              <a:rPr lang="en-US" sz="2400" b="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18 and older</a:t>
            </a:r>
            <a:endParaRPr lang="en-US" b="0" dirty="0">
              <a:solidFill>
                <a:schemeClr val="accent1">
                  <a:lumMod val="75000"/>
                </a:schemeClr>
              </a:solidFill>
            </a:endParaRPr>
          </a:p>
        </p:txBody>
      </p:sp>
      <p:sp>
        <p:nvSpPr>
          <p:cNvPr id="3" name="Content Placeholder 2"/>
          <p:cNvSpPr>
            <a:spLocks noGrp="1"/>
          </p:cNvSpPr>
          <p:nvPr>
            <p:ph idx="1"/>
          </p:nvPr>
        </p:nvSpPr>
        <p:spPr>
          <a:xfrm>
            <a:off x="1087120" y="1960495"/>
            <a:ext cx="10678160" cy="3015951"/>
          </a:xfrm>
        </p:spPr>
        <p:txBody>
          <a:bodyPr>
            <a:normAutofit fontScale="85000" lnSpcReduction="10000"/>
          </a:bodyPr>
          <a:lstStyle/>
          <a:p>
            <a:pPr marL="285750" indent="-285750" defTabSz="457200">
              <a:lnSpc>
                <a:spcPct val="150000"/>
              </a:lnSpc>
              <a:buFont typeface="Arial" panose="020B0604020202020204" pitchFamily="34" charset="0"/>
              <a:buChar char="•"/>
            </a:pPr>
            <a:r>
              <a:rPr lang="en-US" sz="2300" dirty="0">
                <a:solidFill>
                  <a:schemeClr val="accent2"/>
                </a:solidFill>
              </a:rPr>
              <a:t>Receiving SNAP, TANF, or SSI benefits  </a:t>
            </a:r>
          </a:p>
          <a:p>
            <a:pPr marL="285750" indent="-285750" defTabSz="457200">
              <a:lnSpc>
                <a:spcPct val="150000"/>
              </a:lnSpc>
              <a:buFont typeface="Arial" panose="020B0604020202020204" pitchFamily="34" charset="0"/>
              <a:buChar char="•"/>
            </a:pPr>
            <a:r>
              <a:rPr lang="en-US" sz="2300" dirty="0">
                <a:solidFill>
                  <a:schemeClr val="accent2"/>
                </a:solidFill>
              </a:rPr>
              <a:t>Family member of someone who receives or has received SNAP, TANF, or SSI  in the last 6 months </a:t>
            </a:r>
          </a:p>
          <a:p>
            <a:pPr marL="285750" indent="-285750" defTabSz="457200">
              <a:lnSpc>
                <a:spcPct val="150000"/>
              </a:lnSpc>
              <a:buFont typeface="Arial" panose="020B0604020202020204" pitchFamily="34" charset="0"/>
              <a:buChar char="•"/>
            </a:pPr>
            <a:r>
              <a:rPr lang="en-US" sz="2300" dirty="0">
                <a:solidFill>
                  <a:schemeClr val="accent2"/>
                </a:solidFill>
              </a:rPr>
              <a:t>Low income by calculation of “family income” for the last 6 months</a:t>
            </a:r>
          </a:p>
          <a:p>
            <a:pPr marL="285750" indent="-285750" defTabSz="457200">
              <a:lnSpc>
                <a:spcPct val="150000"/>
              </a:lnSpc>
              <a:buFont typeface="Arial" panose="020B0604020202020204" pitchFamily="34" charset="0"/>
              <a:buChar char="•"/>
            </a:pPr>
            <a:r>
              <a:rPr lang="en-US" sz="2300" dirty="0">
                <a:solidFill>
                  <a:schemeClr val="accent2"/>
                </a:solidFill>
              </a:rPr>
              <a:t>Homeless</a:t>
            </a:r>
          </a:p>
          <a:p>
            <a:pPr marL="285750" indent="-285750" defTabSz="457200">
              <a:lnSpc>
                <a:spcPct val="150000"/>
              </a:lnSpc>
              <a:buFont typeface="Arial" panose="020B0604020202020204" pitchFamily="34" charset="0"/>
              <a:buChar char="•"/>
            </a:pPr>
            <a:r>
              <a:rPr lang="en-US" sz="2300" dirty="0">
                <a:solidFill>
                  <a:schemeClr val="accent2"/>
                </a:solidFill>
              </a:rPr>
              <a:t>Diagnosed with disability </a:t>
            </a:r>
          </a:p>
          <a:p>
            <a:endParaRPr lang="en-US" dirty="0"/>
          </a:p>
        </p:txBody>
      </p:sp>
    </p:spTree>
    <p:extLst>
      <p:ext uri="{BB962C8B-B14F-4D97-AF65-F5344CB8AC3E}">
        <p14:creationId xmlns:p14="http://schemas.microsoft.com/office/powerpoint/2010/main" val="21557098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0" y="1205908"/>
            <a:ext cx="8848910" cy="561049"/>
          </a:xfrm>
        </p:spPr>
        <p:txBody>
          <a:bodyPr>
            <a:noAutofit/>
          </a:bodyPr>
          <a:lstStyle/>
          <a:p>
            <a:r>
              <a:rPr lang="en-US" sz="4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Low Income Youth  	</a:t>
            </a:r>
            <a:r>
              <a:rPr lang="en-US" sz="1800" b="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16 to 24 for Out-of-School youth</a:t>
            </a:r>
            <a:br>
              <a:rPr lang="en-US" sz="1800" b="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n-US" sz="1800" b="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14 to 21 for In-School youth</a:t>
            </a:r>
            <a:r>
              <a:rPr lang="en-US" sz="1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n-US" sz="1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n-US" sz="1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endParaRPr lang="en-US" sz="1800" dirty="0">
              <a:solidFill>
                <a:schemeClr val="accent1">
                  <a:lumMod val="75000"/>
                </a:schemeClr>
              </a:solidFill>
            </a:endParaRPr>
          </a:p>
        </p:txBody>
      </p:sp>
      <p:sp>
        <p:nvSpPr>
          <p:cNvPr id="3" name="Content Placeholder 2"/>
          <p:cNvSpPr>
            <a:spLocks noGrp="1"/>
          </p:cNvSpPr>
          <p:nvPr>
            <p:ph idx="1"/>
          </p:nvPr>
        </p:nvSpPr>
        <p:spPr>
          <a:xfrm>
            <a:off x="838200" y="1710548"/>
            <a:ext cx="10515600" cy="4137360"/>
          </a:xfrm>
        </p:spPr>
        <p:txBody>
          <a:bodyPr>
            <a:normAutofit lnSpcReduction="10000"/>
          </a:bodyPr>
          <a:lstStyle/>
          <a:p>
            <a:pPr marL="285750" indent="-285750" defTabSz="457200">
              <a:buFont typeface="Arial" panose="020B0604020202020204" pitchFamily="34" charset="0"/>
              <a:buChar char="•"/>
            </a:pPr>
            <a:r>
              <a:rPr lang="en-US" sz="2000" dirty="0">
                <a:solidFill>
                  <a:schemeClr val="accent2"/>
                </a:solidFill>
              </a:rPr>
              <a:t>Receiving SNAP, TANF, or SSI benefits </a:t>
            </a:r>
          </a:p>
          <a:p>
            <a:pPr marL="285750" indent="-285750" defTabSz="457200">
              <a:buFont typeface="Arial" panose="020B0604020202020204" pitchFamily="34" charset="0"/>
              <a:buChar char="•"/>
            </a:pPr>
            <a:r>
              <a:rPr lang="en-US" sz="2000" dirty="0">
                <a:solidFill>
                  <a:schemeClr val="accent2"/>
                </a:solidFill>
              </a:rPr>
              <a:t>Family member of someone who receives or has received SNAP, TANF, or SSI  in the last 6 months </a:t>
            </a:r>
          </a:p>
          <a:p>
            <a:pPr marL="285750" indent="-285750" defTabSz="457200">
              <a:buFont typeface="Arial" panose="020B0604020202020204" pitchFamily="34" charset="0"/>
              <a:buChar char="•"/>
            </a:pPr>
            <a:r>
              <a:rPr lang="en-US" sz="2000" dirty="0">
                <a:solidFill>
                  <a:schemeClr val="accent2"/>
                </a:solidFill>
              </a:rPr>
              <a:t>Low income by calculation of “family income” for the last 6 months and dealing with any of the following barriers </a:t>
            </a:r>
            <a:r>
              <a:rPr lang="en-US" sz="2400" dirty="0">
                <a:solidFill>
                  <a:schemeClr val="accent2"/>
                </a:solidFill>
              </a:rPr>
              <a:t>…………  </a:t>
            </a:r>
          </a:p>
          <a:p>
            <a:pPr marL="285750" indent="-285750" defTabSz="457200">
              <a:buFont typeface="Arial" panose="020B0604020202020204" pitchFamily="34" charset="0"/>
              <a:buChar char="•"/>
            </a:pPr>
            <a:endParaRPr lang="en-US" sz="1600" dirty="0">
              <a:solidFill>
                <a:schemeClr val="accent2"/>
              </a:solidFill>
            </a:endParaRPr>
          </a:p>
          <a:p>
            <a:pPr marL="742950" lvl="1" indent="-285750" defTabSz="457200">
              <a:buFont typeface="Wingdings" panose="05000000000000000000" pitchFamily="2" charset="2"/>
              <a:buChar char="ü"/>
            </a:pPr>
            <a:r>
              <a:rPr lang="en-US" sz="1800" dirty="0">
                <a:solidFill>
                  <a:schemeClr val="accent2"/>
                </a:solidFill>
              </a:rPr>
              <a:t>A dropout with no recent  school enrollment</a:t>
            </a:r>
          </a:p>
          <a:p>
            <a:pPr marL="742950" lvl="1" indent="-285750" defTabSz="457200">
              <a:buFont typeface="Wingdings" panose="05000000000000000000" pitchFamily="2" charset="2"/>
              <a:buChar char="ü"/>
            </a:pPr>
            <a:r>
              <a:rPr lang="en-US" sz="1800" dirty="0">
                <a:solidFill>
                  <a:schemeClr val="accent2"/>
                </a:solidFill>
              </a:rPr>
              <a:t>A parent or pregnant</a:t>
            </a:r>
          </a:p>
          <a:p>
            <a:pPr marL="742950" lvl="1" indent="-285750" defTabSz="457200">
              <a:buFont typeface="Wingdings" panose="05000000000000000000" pitchFamily="2" charset="2"/>
              <a:buChar char="ü"/>
            </a:pPr>
            <a:r>
              <a:rPr lang="en-US" sz="1800" dirty="0">
                <a:solidFill>
                  <a:schemeClr val="accent2"/>
                </a:solidFill>
              </a:rPr>
              <a:t>In a free school lunch program or living in a high poverty zone </a:t>
            </a:r>
          </a:p>
          <a:p>
            <a:pPr marL="742950" lvl="1" indent="-285750" defTabSz="457200">
              <a:buFont typeface="Wingdings" panose="05000000000000000000" pitchFamily="2" charset="2"/>
              <a:buChar char="ü"/>
            </a:pPr>
            <a:r>
              <a:rPr lang="en-US" sz="1800" dirty="0">
                <a:solidFill>
                  <a:schemeClr val="accent2"/>
                </a:solidFill>
              </a:rPr>
              <a:t>Diagnosed with a disability </a:t>
            </a:r>
          </a:p>
          <a:p>
            <a:pPr marL="742950" lvl="1" indent="-285750" defTabSz="457200">
              <a:buFont typeface="Wingdings" panose="05000000000000000000" pitchFamily="2" charset="2"/>
              <a:buChar char="ü"/>
            </a:pPr>
            <a:r>
              <a:rPr lang="en-US" sz="1800" dirty="0">
                <a:solidFill>
                  <a:schemeClr val="accent2"/>
                </a:solidFill>
              </a:rPr>
              <a:t>A foster child or an “aged out” foster child </a:t>
            </a:r>
          </a:p>
          <a:p>
            <a:pPr marL="742950" lvl="1" indent="-285750" defTabSz="457200">
              <a:buFont typeface="Wingdings" panose="05000000000000000000" pitchFamily="2" charset="2"/>
              <a:buChar char="ü"/>
            </a:pPr>
            <a:r>
              <a:rPr lang="en-US" sz="1800" dirty="0">
                <a:solidFill>
                  <a:schemeClr val="accent2"/>
                </a:solidFill>
              </a:rPr>
              <a:t>Homeless or a runaway </a:t>
            </a:r>
          </a:p>
          <a:p>
            <a:pPr marL="742950" lvl="1" indent="-285750" defTabSz="457200">
              <a:buFont typeface="Wingdings" panose="05000000000000000000" pitchFamily="2" charset="2"/>
              <a:buChar char="ü"/>
            </a:pPr>
            <a:r>
              <a:rPr lang="en-US" sz="1800" dirty="0">
                <a:solidFill>
                  <a:schemeClr val="accent2"/>
                </a:solidFill>
              </a:rPr>
              <a:t>In the Juvenile Justice System </a:t>
            </a:r>
          </a:p>
          <a:p>
            <a:pPr marL="742950" lvl="1" indent="-285750" defTabSz="457200">
              <a:buFont typeface="Wingdings" panose="05000000000000000000" pitchFamily="2" charset="2"/>
              <a:buChar char="ü"/>
            </a:pPr>
            <a:r>
              <a:rPr lang="en-US" sz="1800" dirty="0">
                <a:solidFill>
                  <a:schemeClr val="accent2"/>
                </a:solidFill>
              </a:rPr>
              <a:t>An English language learner or basic skills deficient  </a:t>
            </a:r>
          </a:p>
          <a:p>
            <a:endParaRPr lang="en-US" dirty="0">
              <a:solidFill>
                <a:schemeClr val="tx1"/>
              </a:solidFill>
            </a:endParaRPr>
          </a:p>
        </p:txBody>
      </p:sp>
    </p:spTree>
    <p:extLst>
      <p:ext uri="{BB962C8B-B14F-4D97-AF65-F5344CB8AC3E}">
        <p14:creationId xmlns:p14="http://schemas.microsoft.com/office/powerpoint/2010/main" val="365899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2560" y="2321367"/>
            <a:ext cx="10515600" cy="4058796"/>
          </a:xfrm>
        </p:spPr>
        <p:txBody>
          <a:bodyPr/>
          <a:lstStyle/>
          <a:p>
            <a:pPr marL="0" indent="0" defTabSz="457200">
              <a:lnSpc>
                <a:spcPct val="115000"/>
              </a:lnSpc>
              <a:spcAft>
                <a:spcPts val="1000"/>
              </a:spcAft>
              <a:buNone/>
            </a:pPr>
            <a:r>
              <a:rPr lang="en-US" sz="4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So, if approved for WIOA……….. </a:t>
            </a:r>
          </a:p>
          <a:p>
            <a:pPr marL="0" indent="0" defTabSz="457200">
              <a:lnSpc>
                <a:spcPct val="115000"/>
              </a:lnSpc>
              <a:spcAft>
                <a:spcPts val="1000"/>
              </a:spcAft>
              <a:buNone/>
            </a:pPr>
            <a:r>
              <a:rPr lang="en-US" sz="4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What can it fund?</a:t>
            </a:r>
            <a:endParaRPr lang="en-US" sz="4400" b="1"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75627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1440" y="1709518"/>
            <a:ext cx="8585200" cy="561049"/>
          </a:xfrm>
        </p:spPr>
        <p:txBody>
          <a:bodyPr>
            <a:noAutofit/>
          </a:bodyPr>
          <a:lstStyle/>
          <a:p>
            <a:r>
              <a:rPr lang="en-US" sz="32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WIOA </a:t>
            </a:r>
            <a:r>
              <a:rPr lang="en-US" sz="32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Title I can </a:t>
            </a:r>
            <a:r>
              <a:rPr lang="en-US" sz="32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pay up to </a:t>
            </a:r>
            <a:r>
              <a:rPr lang="en-US" sz="3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$8000.00 </a:t>
            </a:r>
            <a:r>
              <a:rPr lang="en-US" sz="32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 year for tuition </a:t>
            </a:r>
            <a:r>
              <a:rPr lang="en-US" sz="2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for a maximum of two years.</a:t>
            </a:r>
            <a:r>
              <a:rPr lang="en-US" sz="2800" dirty="0">
                <a:solidFill>
                  <a:schemeClr val="accent1">
                    <a:lumMod val="75000"/>
                  </a:schemeClr>
                </a:solidFill>
              </a:rPr>
              <a:t/>
            </a:r>
            <a:br>
              <a:rPr lang="en-US" sz="2800" dirty="0">
                <a:solidFill>
                  <a:schemeClr val="accent1">
                    <a:lumMod val="75000"/>
                  </a:schemeClr>
                </a:solidFill>
              </a:rPr>
            </a:br>
            <a:endParaRPr lang="en-US" sz="3200" dirty="0">
              <a:solidFill>
                <a:schemeClr val="accent1">
                  <a:lumMod val="75000"/>
                </a:schemeClr>
              </a:solidFill>
            </a:endParaRPr>
          </a:p>
        </p:txBody>
      </p:sp>
      <p:sp>
        <p:nvSpPr>
          <p:cNvPr id="3" name="Content Placeholder 2"/>
          <p:cNvSpPr>
            <a:spLocks noGrp="1"/>
          </p:cNvSpPr>
          <p:nvPr>
            <p:ph idx="1"/>
          </p:nvPr>
        </p:nvSpPr>
        <p:spPr>
          <a:xfrm>
            <a:off x="1193801" y="2377055"/>
            <a:ext cx="9810898" cy="3226303"/>
          </a:xfrm>
        </p:spPr>
        <p:txBody>
          <a:bodyPr>
            <a:normAutofit fontScale="85000" lnSpcReduction="20000"/>
          </a:bodyPr>
          <a:lstStyle/>
          <a:p>
            <a:pPr marL="0" indent="0" defTabSz="457200">
              <a:lnSpc>
                <a:spcPct val="115000"/>
              </a:lnSpc>
              <a:spcAft>
                <a:spcPts val="1000"/>
              </a:spcAft>
              <a:buNone/>
            </a:pPr>
            <a:r>
              <a:rPr lang="en-US" sz="2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In addition to tuition assistance, WIOA can pay for </a:t>
            </a:r>
            <a:r>
              <a:rPr lang="en-US" sz="2200"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additional items such as: </a:t>
            </a:r>
            <a:endParaRPr lang="en-US" sz="22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defTabSz="457200">
              <a:lnSpc>
                <a:spcPct val="100000"/>
              </a:lnSpc>
              <a:spcAft>
                <a:spcPts val="1000"/>
              </a:spcAft>
              <a:buFont typeface="Wingdings" panose="05000000000000000000" pitchFamily="2" charset="2"/>
              <a:buChar char="v"/>
            </a:pPr>
            <a:r>
              <a:rPr lang="en-US" sz="22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Required Fees/Required Books/Certification Exams</a:t>
            </a:r>
            <a:endParaRPr lang="en-US" sz="2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defTabSz="457200">
              <a:lnSpc>
                <a:spcPct val="100000"/>
              </a:lnSpc>
              <a:spcAft>
                <a:spcPts val="1000"/>
              </a:spcAft>
              <a:buFont typeface="Wingdings" panose="05000000000000000000" pitchFamily="2" charset="2"/>
              <a:buChar char="v"/>
            </a:pPr>
            <a:r>
              <a:rPr lang="en-US" sz="2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Required Tools 	  </a:t>
            </a:r>
          </a:p>
          <a:p>
            <a:pPr marL="342900" indent="-342900" defTabSz="457200">
              <a:lnSpc>
                <a:spcPct val="100000"/>
              </a:lnSpc>
              <a:spcAft>
                <a:spcPts val="1000"/>
              </a:spcAft>
              <a:buFont typeface="Wingdings" panose="05000000000000000000" pitchFamily="2" charset="2"/>
              <a:buChar char="v"/>
            </a:pPr>
            <a:r>
              <a:rPr lang="en-US" sz="2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Required Uniforms / </a:t>
            </a:r>
            <a:r>
              <a:rPr lang="en-US" sz="2200" b="1" dirty="0" smtClean="0">
                <a:solidFill>
                  <a:schemeClr val="accent2"/>
                </a:solidFill>
                <a:latin typeface="Calibri" panose="020F0502020204030204" pitchFamily="34" charset="0"/>
                <a:ea typeface="Calibri" panose="020F0502020204030204" pitchFamily="34" charset="0"/>
                <a:cs typeface="Times New Roman" panose="02020603050405020304" pitchFamily="18" charset="0"/>
              </a:rPr>
              <a:t>Supplies</a:t>
            </a:r>
            <a:endParaRPr lang="en-US" sz="2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defTabSz="457200">
              <a:lnSpc>
                <a:spcPct val="100000"/>
              </a:lnSpc>
              <a:spcAft>
                <a:spcPts val="1000"/>
              </a:spcAft>
              <a:buFont typeface="Wingdings" panose="05000000000000000000" pitchFamily="2" charset="2"/>
              <a:buChar char="v"/>
            </a:pPr>
            <a:r>
              <a:rPr lang="en-US" sz="2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Mileage </a:t>
            </a:r>
            <a:r>
              <a:rPr lang="en-US" sz="2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a:t>
            </a:r>
            <a:r>
              <a:rPr lang="en-US" sz="2200" i="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if traveling over 5 miles</a:t>
            </a:r>
            <a:r>
              <a:rPr lang="en-US" sz="2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 round trip to class)</a:t>
            </a:r>
          </a:p>
          <a:p>
            <a:pPr marL="342900" indent="-342900" defTabSz="457200">
              <a:lnSpc>
                <a:spcPct val="100000"/>
              </a:lnSpc>
              <a:spcAft>
                <a:spcPts val="1000"/>
              </a:spcAft>
              <a:buFont typeface="Wingdings" panose="05000000000000000000" pitchFamily="2" charset="2"/>
              <a:buChar char="v"/>
            </a:pPr>
            <a:r>
              <a:rPr lang="en-US" sz="22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Daycare costs </a:t>
            </a:r>
            <a:r>
              <a:rPr lang="en-US" sz="22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a:t>
            </a:r>
            <a:r>
              <a:rPr lang="en-US" sz="2200" i="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must first ask for assistance through </a:t>
            </a:r>
            <a:r>
              <a:rPr lang="en-US" sz="2200" b="1" i="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Community Child Care Connection 														</a:t>
            </a:r>
            <a:r>
              <a:rPr lang="en-US" sz="2000" b="1" dirty="0">
                <a:solidFill>
                  <a:schemeClr val="accent2"/>
                </a:solidFill>
                <a:hlinkClick r:id="rId3"/>
              </a:rPr>
              <a:t>https://www.4childcare.org</a:t>
            </a:r>
            <a:endParaRPr lang="en-US" sz="2000" b="1" dirty="0">
              <a:solidFill>
                <a:schemeClr val="accent2"/>
              </a:solidFill>
            </a:endParaRPr>
          </a:p>
          <a:p>
            <a:endParaRPr lang="en-US" dirty="0">
              <a:solidFill>
                <a:schemeClr val="tx1"/>
              </a:solidFill>
            </a:endParaRPr>
          </a:p>
        </p:txBody>
      </p:sp>
    </p:spTree>
    <p:extLst>
      <p:ext uri="{BB962C8B-B14F-4D97-AF65-F5344CB8AC3E}">
        <p14:creationId xmlns:p14="http://schemas.microsoft.com/office/powerpoint/2010/main" val="1673861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latin typeface="+mn-lt"/>
              </a:rPr>
              <a:t>Next Steps</a:t>
            </a:r>
          </a:p>
        </p:txBody>
      </p:sp>
      <p:sp>
        <p:nvSpPr>
          <p:cNvPr id="3" name="Content Placeholder 2"/>
          <p:cNvSpPr>
            <a:spLocks noGrp="1"/>
          </p:cNvSpPr>
          <p:nvPr>
            <p:ph idx="1"/>
          </p:nvPr>
        </p:nvSpPr>
        <p:spPr>
          <a:xfrm>
            <a:off x="3870960" y="1461742"/>
            <a:ext cx="3606800" cy="4058796"/>
          </a:xfrm>
        </p:spPr>
        <p:txBody>
          <a:bodyPr>
            <a:normAutofit fontScale="92500" lnSpcReduction="10000"/>
          </a:bodyPr>
          <a:lstStyle/>
          <a:p>
            <a:pPr marL="0" indent="0">
              <a:buNone/>
            </a:pPr>
            <a:r>
              <a:rPr lang="en-US" sz="4300" b="1" dirty="0">
                <a:solidFill>
                  <a:srgbClr val="C00000"/>
                </a:solidFill>
              </a:rPr>
              <a:t>    2</a:t>
            </a:r>
            <a:r>
              <a:rPr lang="en-US" sz="5200" b="1" dirty="0">
                <a:solidFill>
                  <a:srgbClr val="C00000"/>
                </a:solidFill>
              </a:rPr>
              <a:t>. </a:t>
            </a:r>
          </a:p>
          <a:p>
            <a:pPr marL="0" indent="0">
              <a:lnSpc>
                <a:spcPct val="110000"/>
              </a:lnSpc>
              <a:spcBef>
                <a:spcPts val="0"/>
              </a:spcBef>
              <a:buNone/>
            </a:pPr>
            <a:r>
              <a:rPr lang="en-US" sz="2200" b="1" dirty="0">
                <a:solidFill>
                  <a:srgbClr val="C00000"/>
                </a:solidFill>
              </a:rPr>
              <a:t>       Meet with the school   </a:t>
            </a:r>
            <a:endParaRPr lang="en-US" sz="2200" dirty="0">
              <a:solidFill>
                <a:srgbClr val="C00000"/>
              </a:solidFill>
            </a:endParaRPr>
          </a:p>
          <a:p>
            <a:pPr marL="342900" indent="-342900">
              <a:buFont typeface="Arial" panose="020B0604020202020204" pitchFamily="34" charset="0"/>
              <a:buChar char="•"/>
            </a:pPr>
            <a:endParaRPr lang="en-US" sz="2200" dirty="0">
              <a:solidFill>
                <a:srgbClr val="C00000"/>
              </a:solidFill>
            </a:endParaRPr>
          </a:p>
          <a:p>
            <a:pPr marL="800100" lvl="1" indent="-342900">
              <a:buFont typeface="Arial" panose="020B0604020202020204" pitchFamily="34" charset="0"/>
              <a:buChar char="•"/>
            </a:pPr>
            <a:r>
              <a:rPr lang="en-US" sz="1900" dirty="0">
                <a:solidFill>
                  <a:srgbClr val="C00000"/>
                </a:solidFill>
              </a:rPr>
              <a:t>Acceptance Letter</a:t>
            </a:r>
          </a:p>
          <a:p>
            <a:pPr marL="800100" lvl="1" indent="-342900">
              <a:buFont typeface="Arial" panose="020B0604020202020204" pitchFamily="34" charset="0"/>
              <a:buChar char="•"/>
            </a:pPr>
            <a:endParaRPr lang="en-US" sz="1900" dirty="0">
              <a:solidFill>
                <a:srgbClr val="C00000"/>
              </a:solidFill>
            </a:endParaRPr>
          </a:p>
          <a:p>
            <a:pPr marL="800100" lvl="1" indent="-342900">
              <a:buFont typeface="Arial" panose="020B0604020202020204" pitchFamily="34" charset="0"/>
              <a:buChar char="•"/>
            </a:pPr>
            <a:endParaRPr lang="en-US" sz="1900" dirty="0">
              <a:solidFill>
                <a:srgbClr val="C00000"/>
              </a:solidFill>
            </a:endParaRPr>
          </a:p>
          <a:p>
            <a:pPr marL="800100" lvl="1" indent="-342900">
              <a:buFont typeface="Arial" panose="020B0604020202020204" pitchFamily="34" charset="0"/>
              <a:buChar char="•"/>
            </a:pPr>
            <a:r>
              <a:rPr lang="en-US" sz="1900" dirty="0">
                <a:solidFill>
                  <a:srgbClr val="C00000"/>
                </a:solidFill>
              </a:rPr>
              <a:t>Financial Aid Letter    </a:t>
            </a:r>
          </a:p>
          <a:p>
            <a:pPr marL="457200" lvl="1" indent="0">
              <a:buNone/>
            </a:pPr>
            <a:r>
              <a:rPr lang="en-US" sz="1900" dirty="0">
                <a:solidFill>
                  <a:srgbClr val="C00000"/>
                </a:solidFill>
              </a:rPr>
              <a:t>      </a:t>
            </a:r>
            <a:r>
              <a:rPr lang="en-US" sz="1500" dirty="0">
                <a:solidFill>
                  <a:srgbClr val="C00000"/>
                </a:solidFill>
              </a:rPr>
              <a:t>Can’t be default on previous federal      </a:t>
            </a:r>
          </a:p>
          <a:p>
            <a:pPr marL="457200" lvl="1" indent="0">
              <a:buNone/>
            </a:pPr>
            <a:r>
              <a:rPr lang="en-US" sz="1500" dirty="0">
                <a:solidFill>
                  <a:srgbClr val="C00000"/>
                </a:solidFill>
              </a:rPr>
              <a:t>        student loan</a:t>
            </a:r>
            <a:endParaRPr lang="en-US" sz="1900" dirty="0">
              <a:solidFill>
                <a:srgbClr val="C00000"/>
              </a:solidFill>
            </a:endParaRPr>
          </a:p>
          <a:p>
            <a:pPr lvl="1"/>
            <a:endParaRPr lang="en-US" sz="1900" dirty="0">
              <a:solidFill>
                <a:srgbClr val="C00000"/>
              </a:solidFill>
            </a:endParaRPr>
          </a:p>
          <a:p>
            <a:pPr marL="800100" lvl="1" indent="-342900">
              <a:lnSpc>
                <a:spcPct val="100000"/>
              </a:lnSpc>
              <a:buFont typeface="Arial" panose="020B0604020202020204" pitchFamily="34" charset="0"/>
              <a:buChar char="•"/>
            </a:pPr>
            <a:r>
              <a:rPr lang="en-US" sz="1900" dirty="0">
                <a:solidFill>
                  <a:srgbClr val="C00000"/>
                </a:solidFill>
              </a:rPr>
              <a:t>Class Schedule            </a:t>
            </a:r>
          </a:p>
          <a:p>
            <a:pPr marL="457200" lvl="1" indent="0">
              <a:lnSpc>
                <a:spcPct val="100000"/>
              </a:lnSpc>
              <a:buNone/>
            </a:pPr>
            <a:r>
              <a:rPr lang="en-US" sz="1900" dirty="0">
                <a:solidFill>
                  <a:srgbClr val="C00000"/>
                </a:solidFill>
              </a:rPr>
              <a:t>      </a:t>
            </a:r>
            <a:r>
              <a:rPr lang="en-US" sz="1500" dirty="0">
                <a:solidFill>
                  <a:srgbClr val="C00000"/>
                </a:solidFill>
              </a:rPr>
              <a:t>start date </a:t>
            </a:r>
          </a:p>
          <a:p>
            <a:endParaRPr lang="en-US" dirty="0"/>
          </a:p>
        </p:txBody>
      </p:sp>
      <p:sp>
        <p:nvSpPr>
          <p:cNvPr id="6" name="TextBox 5"/>
          <p:cNvSpPr txBox="1"/>
          <p:nvPr/>
        </p:nvSpPr>
        <p:spPr>
          <a:xfrm>
            <a:off x="174196" y="1385014"/>
            <a:ext cx="3911600" cy="4124206"/>
          </a:xfrm>
          <a:prstGeom prst="rect">
            <a:avLst/>
          </a:prstGeom>
          <a:noFill/>
        </p:spPr>
        <p:txBody>
          <a:bodyPr wrap="square" rtlCol="0">
            <a:spAutoFit/>
          </a:bodyPr>
          <a:lstStyle/>
          <a:p>
            <a:r>
              <a:rPr lang="en-US" sz="4000" b="1" dirty="0">
                <a:solidFill>
                  <a:schemeClr val="accent2">
                    <a:lumMod val="50000"/>
                  </a:schemeClr>
                </a:solidFill>
              </a:rPr>
              <a:t>1. </a:t>
            </a:r>
          </a:p>
          <a:p>
            <a:r>
              <a:rPr lang="en-US" sz="2000" b="1" dirty="0">
                <a:solidFill>
                  <a:schemeClr val="accent2">
                    <a:lumMod val="50000"/>
                  </a:schemeClr>
                </a:solidFill>
              </a:rPr>
              <a:t>Apply / register on websites</a:t>
            </a:r>
          </a:p>
          <a:p>
            <a:endParaRPr lang="en-US" sz="2000" dirty="0">
              <a:solidFill>
                <a:schemeClr val="accent2">
                  <a:lumMod val="50000"/>
                </a:schemeClr>
              </a:solidFill>
            </a:endParaRPr>
          </a:p>
          <a:p>
            <a:pPr marL="342900" indent="-342900">
              <a:buFont typeface="Arial" panose="020B0604020202020204" pitchFamily="34" charset="0"/>
              <a:buChar char="•"/>
            </a:pPr>
            <a:r>
              <a:rPr lang="en-US" sz="2000" u="sng" dirty="0">
                <a:solidFill>
                  <a:schemeClr val="accent2">
                    <a:lumMod val="50000"/>
                  </a:schemeClr>
                </a:solidFill>
                <a:hlinkClick r:id="rId3"/>
              </a:rPr>
              <a:t>www.worknet20.org</a:t>
            </a:r>
            <a:endParaRPr lang="en-US" sz="2000" u="sng" dirty="0">
              <a:solidFill>
                <a:schemeClr val="accent2">
                  <a:lumMod val="50000"/>
                </a:schemeClr>
              </a:solidFill>
            </a:endParaRPr>
          </a:p>
          <a:p>
            <a:pPr marL="342900" indent="-342900">
              <a:buFont typeface="Arial" panose="020B0604020202020204" pitchFamily="34" charset="0"/>
              <a:buChar char="•"/>
            </a:pPr>
            <a:endParaRPr lang="en-US" sz="2000" u="sng" dirty="0">
              <a:solidFill>
                <a:schemeClr val="accent2">
                  <a:lumMod val="50000"/>
                </a:schemeClr>
              </a:solidFill>
            </a:endParaRPr>
          </a:p>
          <a:p>
            <a:pPr marL="342900" indent="-342900">
              <a:buFont typeface="Arial" panose="020B0604020202020204" pitchFamily="34" charset="0"/>
              <a:buChar char="•"/>
            </a:pPr>
            <a:endParaRPr lang="en-US" sz="2000" u="sng" dirty="0">
              <a:solidFill>
                <a:schemeClr val="accent2">
                  <a:lumMod val="50000"/>
                </a:schemeClr>
              </a:solidFill>
            </a:endParaRPr>
          </a:p>
          <a:p>
            <a:pPr marL="342900" indent="-342900">
              <a:buFont typeface="Arial" panose="020B0604020202020204" pitchFamily="34" charset="0"/>
              <a:buChar char="•"/>
            </a:pPr>
            <a:r>
              <a:rPr lang="en-US" sz="2000" u="sng" dirty="0">
                <a:solidFill>
                  <a:schemeClr val="accent2">
                    <a:lumMod val="50000"/>
                  </a:schemeClr>
                </a:solidFill>
                <a:hlinkClick r:id="rId4"/>
              </a:rPr>
              <a:t>www.illinoisjoblink.com</a:t>
            </a:r>
            <a:r>
              <a:rPr lang="en-US" sz="2000" u="sng" dirty="0">
                <a:solidFill>
                  <a:schemeClr val="accent2">
                    <a:lumMod val="50000"/>
                  </a:schemeClr>
                </a:solidFill>
              </a:rPr>
              <a:t> </a:t>
            </a:r>
            <a:r>
              <a:rPr lang="en-US" sz="2000" dirty="0">
                <a:solidFill>
                  <a:schemeClr val="accent2">
                    <a:lumMod val="50000"/>
                  </a:schemeClr>
                </a:solidFill>
              </a:rPr>
              <a:t>   </a:t>
            </a:r>
          </a:p>
          <a:p>
            <a:r>
              <a:rPr lang="en-US" sz="2000" b="1" dirty="0">
                <a:solidFill>
                  <a:schemeClr val="accent2">
                    <a:lumMod val="50000"/>
                  </a:schemeClr>
                </a:solidFill>
              </a:rPr>
              <a:t>     </a:t>
            </a:r>
            <a:r>
              <a:rPr lang="en-US" sz="1400" b="1" dirty="0">
                <a:solidFill>
                  <a:schemeClr val="accent2">
                    <a:lumMod val="50000"/>
                  </a:schemeClr>
                </a:solidFill>
              </a:rPr>
              <a:t>Must include a resume with current</a:t>
            </a:r>
          </a:p>
          <a:p>
            <a:r>
              <a:rPr lang="en-US" sz="1400" b="1" dirty="0">
                <a:solidFill>
                  <a:schemeClr val="accent2">
                    <a:lumMod val="50000"/>
                  </a:schemeClr>
                </a:solidFill>
              </a:rPr>
              <a:t>       skills, </a:t>
            </a:r>
            <a:r>
              <a:rPr lang="en-US" sz="1400" dirty="0">
                <a:solidFill>
                  <a:schemeClr val="accent2">
                    <a:lumMod val="50000"/>
                  </a:schemeClr>
                </a:solidFill>
              </a:rPr>
              <a:t>not the job skills you are planning to get</a:t>
            </a:r>
          </a:p>
          <a:p>
            <a:endParaRPr lang="en-US" sz="1400" dirty="0">
              <a:solidFill>
                <a:schemeClr val="accent2">
                  <a:lumMod val="50000"/>
                </a:schemeClr>
              </a:solidFill>
            </a:endParaRPr>
          </a:p>
          <a:p>
            <a:pPr marL="342900" indent="-342900">
              <a:buFont typeface="Arial" panose="020B0604020202020204" pitchFamily="34" charset="0"/>
              <a:buChar char="•"/>
            </a:pPr>
            <a:r>
              <a:rPr lang="en-US" sz="2000" u="sng" dirty="0">
                <a:solidFill>
                  <a:schemeClr val="accent2">
                    <a:lumMod val="50000"/>
                  </a:schemeClr>
                </a:solidFill>
                <a:hlinkClick r:id="rId5"/>
              </a:rPr>
              <a:t>www.illinoisworknet.com</a:t>
            </a:r>
            <a:r>
              <a:rPr lang="en-US" sz="2000" dirty="0">
                <a:solidFill>
                  <a:schemeClr val="accent2">
                    <a:lumMod val="50000"/>
                  </a:schemeClr>
                </a:solidFill>
              </a:rPr>
              <a:t>  </a:t>
            </a:r>
          </a:p>
          <a:p>
            <a:r>
              <a:rPr lang="en-US" sz="2000" dirty="0">
                <a:solidFill>
                  <a:schemeClr val="accent2">
                    <a:lumMod val="50000"/>
                  </a:schemeClr>
                </a:solidFill>
              </a:rPr>
              <a:t>     </a:t>
            </a:r>
            <a:r>
              <a:rPr lang="en-US" sz="1400" dirty="0">
                <a:solidFill>
                  <a:schemeClr val="accent2">
                    <a:lumMod val="50000"/>
                  </a:schemeClr>
                </a:solidFill>
              </a:rPr>
              <a:t>Please verify your e-mail to fully register an    </a:t>
            </a:r>
          </a:p>
          <a:p>
            <a:r>
              <a:rPr lang="en-US" sz="1400" dirty="0">
                <a:solidFill>
                  <a:schemeClr val="accent2">
                    <a:lumMod val="50000"/>
                  </a:schemeClr>
                </a:solidFill>
              </a:rPr>
              <a:t>        account </a:t>
            </a:r>
          </a:p>
        </p:txBody>
      </p:sp>
      <p:sp>
        <p:nvSpPr>
          <p:cNvPr id="7" name="TextBox 6"/>
          <p:cNvSpPr txBox="1"/>
          <p:nvPr/>
        </p:nvSpPr>
        <p:spPr>
          <a:xfrm>
            <a:off x="7701280" y="1461742"/>
            <a:ext cx="4287520" cy="3416320"/>
          </a:xfrm>
          <a:prstGeom prst="rect">
            <a:avLst/>
          </a:prstGeom>
          <a:noFill/>
        </p:spPr>
        <p:txBody>
          <a:bodyPr wrap="square" rtlCol="0">
            <a:spAutoFit/>
          </a:bodyPr>
          <a:lstStyle/>
          <a:p>
            <a:r>
              <a:rPr lang="en-US" sz="4000" b="1" dirty="0">
                <a:solidFill>
                  <a:schemeClr val="accent2"/>
                </a:solidFill>
              </a:rPr>
              <a:t>3. </a:t>
            </a:r>
          </a:p>
          <a:p>
            <a:r>
              <a:rPr lang="en-US" sz="2000" b="1" dirty="0">
                <a:solidFill>
                  <a:schemeClr val="accent2"/>
                </a:solidFill>
              </a:rPr>
              <a:t> </a:t>
            </a:r>
            <a:r>
              <a:rPr lang="en-US" sz="2000" b="1" dirty="0" smtClean="0">
                <a:solidFill>
                  <a:schemeClr val="accent2"/>
                </a:solidFill>
              </a:rPr>
              <a:t>  Take TABE test</a:t>
            </a:r>
            <a:endParaRPr lang="en-US" sz="2000" dirty="0">
              <a:solidFill>
                <a:schemeClr val="accent2"/>
              </a:solidFill>
            </a:endParaRPr>
          </a:p>
          <a:p>
            <a:pPr marL="628650" lvl="1" indent="-171450">
              <a:buFont typeface="Arial" panose="020B0604020202020204" pitchFamily="34" charset="0"/>
              <a:buChar char="•"/>
            </a:pPr>
            <a:endParaRPr lang="en-US" sz="1600" dirty="0">
              <a:solidFill>
                <a:schemeClr val="accent2"/>
              </a:solidFill>
            </a:endParaRPr>
          </a:p>
          <a:p>
            <a:pPr marL="628650" lvl="1" indent="-171450">
              <a:buFont typeface="Arial" panose="020B0604020202020204" pitchFamily="34" charset="0"/>
              <a:buChar char="•"/>
            </a:pPr>
            <a:r>
              <a:rPr lang="en-US" dirty="0">
                <a:solidFill>
                  <a:schemeClr val="accent2"/>
                </a:solidFill>
              </a:rPr>
              <a:t>Have </a:t>
            </a:r>
            <a:r>
              <a:rPr lang="en-US" b="1" dirty="0">
                <a:solidFill>
                  <a:schemeClr val="accent2"/>
                </a:solidFill>
              </a:rPr>
              <a:t>eligibility documents </a:t>
            </a:r>
            <a:r>
              <a:rPr lang="en-US" dirty="0">
                <a:solidFill>
                  <a:schemeClr val="accent2"/>
                </a:solidFill>
              </a:rPr>
              <a:t>copied and give to Career Planner</a:t>
            </a:r>
          </a:p>
          <a:p>
            <a:pPr lvl="1"/>
            <a:endParaRPr lang="en-US" dirty="0">
              <a:solidFill>
                <a:schemeClr val="accent2"/>
              </a:solidFill>
            </a:endParaRPr>
          </a:p>
          <a:p>
            <a:pPr marL="628650" lvl="1" indent="-171450">
              <a:buFont typeface="Arial" panose="020B0604020202020204" pitchFamily="34" charset="0"/>
              <a:buChar char="•"/>
            </a:pPr>
            <a:r>
              <a:rPr lang="en-US" dirty="0">
                <a:solidFill>
                  <a:schemeClr val="accent2"/>
                </a:solidFill>
              </a:rPr>
              <a:t>The TABE assessment has </a:t>
            </a:r>
            <a:r>
              <a:rPr lang="en-US" b="1" dirty="0">
                <a:solidFill>
                  <a:schemeClr val="accent2"/>
                </a:solidFill>
              </a:rPr>
              <a:t>3 parts</a:t>
            </a:r>
            <a:r>
              <a:rPr lang="en-US" dirty="0">
                <a:solidFill>
                  <a:schemeClr val="accent2"/>
                </a:solidFill>
              </a:rPr>
              <a:t>. The Locator, Reading, and Math</a:t>
            </a:r>
          </a:p>
          <a:p>
            <a:pPr lvl="1"/>
            <a:endParaRPr lang="en-US" dirty="0">
              <a:solidFill>
                <a:schemeClr val="accent2"/>
              </a:solidFill>
            </a:endParaRPr>
          </a:p>
          <a:p>
            <a:pPr lvl="1"/>
            <a:r>
              <a:rPr lang="en-US" sz="1600" dirty="0">
                <a:solidFill>
                  <a:schemeClr val="accent2"/>
                </a:solidFill>
              </a:rPr>
              <a:t>     </a:t>
            </a:r>
          </a:p>
          <a:p>
            <a:pPr lvl="1"/>
            <a:r>
              <a:rPr lang="en-US" sz="1600" dirty="0">
                <a:solidFill>
                  <a:schemeClr val="accent2"/>
                </a:solidFill>
              </a:rPr>
              <a:t>     </a:t>
            </a:r>
            <a:endParaRPr lang="en-US" sz="1400" dirty="0">
              <a:solidFill>
                <a:schemeClr val="accent2"/>
              </a:solidFill>
            </a:endParaRPr>
          </a:p>
        </p:txBody>
      </p:sp>
      <p:cxnSp>
        <p:nvCxnSpPr>
          <p:cNvPr id="9" name="Straight Connector 8"/>
          <p:cNvCxnSpPr/>
          <p:nvPr/>
        </p:nvCxnSpPr>
        <p:spPr>
          <a:xfrm>
            <a:off x="4075636" y="1689169"/>
            <a:ext cx="10160" cy="4033151"/>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01280" y="1664538"/>
            <a:ext cx="9705" cy="3971987"/>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0264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2639" y="1624084"/>
            <a:ext cx="11031940" cy="3600986"/>
          </a:xfrm>
          <a:prstGeom prst="rect">
            <a:avLst/>
          </a:prstGeom>
        </p:spPr>
        <p:txBody>
          <a:bodyPr wrap="square">
            <a:spAutoFit/>
          </a:bodyPr>
          <a:lstStyle/>
          <a:p>
            <a:r>
              <a:rPr lang="en-US" sz="2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H</a:t>
            </a:r>
            <a:r>
              <a:rPr lang="en-US" sz="2800"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elpful </a:t>
            </a:r>
            <a:r>
              <a:rPr lang="en-US" sz="2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to think of the process in </a:t>
            </a:r>
            <a:r>
              <a:rPr lang="en-US" sz="2800"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5 steps</a:t>
            </a:r>
            <a:r>
              <a:rPr lang="en-US" sz="2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a:t>
            </a:r>
            <a:endPar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r>
              <a:rPr lang="en-US" sz="20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Step 1   Build a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complete file</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by providing all required documents.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Step 2   File is reviewed to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see if eligible</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to receive WIOA funding. If eligible, then…</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Step 3   File is put on our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waiting list</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and monitored </a:t>
            </a:r>
            <a:r>
              <a:rPr lang="en-US"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by </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supervisor for an appropriate time to move the file forward.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Step 4   File is taken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off the waiting</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list </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and </a:t>
            </a:r>
            <a:r>
              <a:rPr lang="en-US"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a career schedules </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an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Intake interview</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appointment.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Step 5   Career planner goes to </a:t>
            </a:r>
            <a:r>
              <a:rPr lang="en-US"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Committee to ask for approval</a:t>
            </a:r>
            <a:r>
              <a:rPr lang="en-US"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of funds for your future </a:t>
            </a:r>
            <a:r>
              <a:rPr lang="en-US" sz="14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start date, next semester, or next mod</a:t>
            </a:r>
            <a:endParaRPr lang="en-US" sz="20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3"/>
          <p:cNvSpPr>
            <a:spLocks noGrp="1"/>
          </p:cNvSpPr>
          <p:nvPr>
            <p:ph type="title"/>
          </p:nvPr>
        </p:nvSpPr>
        <p:spPr/>
        <p:txBody>
          <a:bodyPr>
            <a:normAutofit/>
          </a:bodyPr>
          <a:lstStyle/>
          <a:p>
            <a:r>
              <a:rPr lang="en-US" sz="800" dirty="0"/>
              <a:t>.</a:t>
            </a:r>
          </a:p>
        </p:txBody>
      </p:sp>
      <p:sp>
        <p:nvSpPr>
          <p:cNvPr id="2" name="TextBox 1"/>
          <p:cNvSpPr txBox="1"/>
          <p:nvPr/>
        </p:nvSpPr>
        <p:spPr>
          <a:xfrm>
            <a:off x="822960" y="6328046"/>
            <a:ext cx="1975104" cy="369332"/>
          </a:xfrm>
          <a:prstGeom prst="rect">
            <a:avLst/>
          </a:prstGeom>
          <a:noFill/>
        </p:spPr>
        <p:txBody>
          <a:bodyPr wrap="square" rtlCol="0">
            <a:spAutoFit/>
          </a:bodyPr>
          <a:lstStyle/>
          <a:p>
            <a:r>
              <a:rPr lang="en-US" dirty="0" smtClean="0">
                <a:solidFill>
                  <a:schemeClr val="bg2"/>
                </a:solidFill>
              </a:rPr>
              <a:t>---------------------</a:t>
            </a:r>
            <a:r>
              <a:rPr lang="en-US" dirty="0" smtClean="0"/>
              <a:t>-</a:t>
            </a:r>
            <a:endParaRPr lang="en-US" dirty="0"/>
          </a:p>
        </p:txBody>
      </p:sp>
      <p:sp>
        <p:nvSpPr>
          <p:cNvPr id="6" name="Rectangle 5"/>
          <p:cNvSpPr/>
          <p:nvPr/>
        </p:nvSpPr>
        <p:spPr>
          <a:xfrm>
            <a:off x="822960" y="6430617"/>
            <a:ext cx="1721457" cy="2667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2325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1" y="610865"/>
            <a:ext cx="6095828" cy="561049"/>
          </a:xfrm>
        </p:spPr>
        <p:txBody>
          <a:bodyPr>
            <a:normAutofit fontScale="90000"/>
          </a:bodyPr>
          <a:lstStyle/>
          <a:p>
            <a:r>
              <a:rPr lang="en-US" dirty="0"/>
              <a:t>Lawrence Education Center</a:t>
            </a:r>
          </a:p>
        </p:txBody>
      </p:sp>
      <p:sp>
        <p:nvSpPr>
          <p:cNvPr id="3" name="Content Placeholder 2"/>
          <p:cNvSpPr>
            <a:spLocks noGrp="1"/>
          </p:cNvSpPr>
          <p:nvPr>
            <p:ph idx="1"/>
          </p:nvPr>
        </p:nvSpPr>
        <p:spPr/>
        <p:txBody>
          <a:bodyPr>
            <a:normAutofit fontScale="92500" lnSpcReduction="10000"/>
          </a:bodyPr>
          <a:lstStyle/>
          <a:p>
            <a:r>
              <a:rPr lang="en-US" dirty="0">
                <a:solidFill>
                  <a:schemeClr val="accent1"/>
                </a:solidFill>
              </a:rPr>
              <a:t>High school credit courses leading to a diploma</a:t>
            </a:r>
          </a:p>
          <a:p>
            <a:r>
              <a:rPr lang="en-US" dirty="0">
                <a:solidFill>
                  <a:schemeClr val="accent1"/>
                </a:solidFill>
              </a:rPr>
              <a:t>High School Equivalency Exam prep</a:t>
            </a:r>
          </a:p>
          <a:p>
            <a:r>
              <a:rPr lang="en-US" dirty="0">
                <a:solidFill>
                  <a:schemeClr val="accent1"/>
                </a:solidFill>
              </a:rPr>
              <a:t>Career Exploration courses. </a:t>
            </a:r>
          </a:p>
          <a:p>
            <a:r>
              <a:rPr lang="en-US" dirty="0">
                <a:solidFill>
                  <a:schemeClr val="accent1"/>
                </a:solidFill>
              </a:rPr>
              <a:t>PYTW- Prepare Youth to Work Program</a:t>
            </a:r>
          </a:p>
          <a:p>
            <a:pPr lvl="1">
              <a:buFont typeface="Wingdings" panose="05000000000000000000" pitchFamily="2" charset="2"/>
              <a:buChar char="v"/>
            </a:pPr>
            <a:r>
              <a:rPr lang="en-US" dirty="0">
                <a:solidFill>
                  <a:schemeClr val="accent2"/>
                </a:solidFill>
              </a:rPr>
              <a:t>Students must turn 17 before May 1 in order to enroll in the HSE Exam prep courses.</a:t>
            </a:r>
          </a:p>
          <a:p>
            <a:pPr lvl="1">
              <a:buFont typeface="Wingdings" panose="05000000000000000000" pitchFamily="2" charset="2"/>
              <a:buChar char="v"/>
            </a:pPr>
            <a:r>
              <a:rPr lang="en-US" dirty="0">
                <a:solidFill>
                  <a:schemeClr val="accent2"/>
                </a:solidFill>
              </a:rPr>
              <a:t>Academic and vocational components in an open entry enrollment setting</a:t>
            </a:r>
            <a:r>
              <a:rPr lang="en-US" dirty="0"/>
              <a:t> </a:t>
            </a:r>
          </a:p>
          <a:p>
            <a:pPr lvl="2"/>
            <a:r>
              <a:rPr lang="en-US" dirty="0">
                <a:solidFill>
                  <a:schemeClr val="accent1"/>
                </a:solidFill>
              </a:rPr>
              <a:t>Allowing students to enroll and begin their classes at almost any point during the school year</a:t>
            </a:r>
          </a:p>
          <a:p>
            <a:pPr lvl="2"/>
            <a:r>
              <a:rPr lang="en-US" dirty="0">
                <a:solidFill>
                  <a:schemeClr val="accent1"/>
                </a:solidFill>
              </a:rPr>
              <a:t>High School Equivalency test prep students complete lessons preparing them for the GED test, which they may take once the instructor determines they are good candidates for success.</a:t>
            </a:r>
          </a:p>
          <a:p>
            <a:pPr marL="914400" lvl="2" indent="0">
              <a:buNone/>
            </a:pPr>
            <a:r>
              <a:rPr lang="en-US" dirty="0">
                <a:solidFill>
                  <a:schemeClr val="accent1"/>
                </a:solidFill>
              </a:rPr>
              <a:t>			101 E Laurel Street 217-525-3233</a:t>
            </a:r>
          </a:p>
        </p:txBody>
      </p:sp>
      <p:pic>
        <p:nvPicPr>
          <p:cNvPr id="1026" name="Picture 2" descr="Image preview"/>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894570" y="381707"/>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415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a:extLst>
              <a:ext uri="{FF2B5EF4-FFF2-40B4-BE49-F238E27FC236}">
                <a16:creationId xmlns:a16="http://schemas.microsoft.com/office/drawing/2014/main" id="{575161E3-8E93-4D10-98F3-41F4537B2110}"/>
              </a:ext>
            </a:extLst>
          </p:cNvPr>
          <p:cNvSpPr>
            <a:spLocks noChangeArrowheads="1"/>
          </p:cNvSpPr>
          <p:nvPr/>
        </p:nvSpPr>
        <p:spPr bwMode="auto">
          <a:xfrm>
            <a:off x="7019081" y="2265625"/>
            <a:ext cx="3449031"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accent2"/>
                </a:solidFill>
                <a:effectLst/>
              </a:rPr>
              <a:t>District 526</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accent2"/>
                </a:solidFill>
                <a:effectLst/>
              </a:rPr>
              <a:t>The LLCC District is composed of all or parts of 15 central Illinois counties: Bond, Cass, Christian, DeWitt, Fayette, Greene, Logan, Macon, Macoupin, Mason, Menard, Montgomery, Morgan, Sangamon and Scott.</a:t>
            </a:r>
            <a:br>
              <a:rPr kumimoji="0" lang="en-US" altLang="en-US" b="0" i="0" u="none" strike="noStrike" cap="none" normalizeH="0" baseline="0" dirty="0">
                <a:ln>
                  <a:noFill/>
                </a:ln>
                <a:solidFill>
                  <a:schemeClr val="accent2"/>
                </a:solidFill>
                <a:effectLst/>
              </a:rPr>
            </a:br>
            <a:r>
              <a:rPr kumimoji="0" lang="en-US" altLang="en-US" b="0" i="0" u="none" strike="noStrike" cap="none" normalizeH="0" baseline="0" dirty="0">
                <a:ln>
                  <a:noFill/>
                </a:ln>
                <a:solidFill>
                  <a:schemeClr val="tx1"/>
                </a:solidFill>
                <a:effectLst/>
                <a:latin typeface="Arial" panose="020B0604020202020204" pitchFamily="34" charset="0"/>
              </a:rPr>
              <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hlinkClick r:id="rId2"/>
              </a:rPr>
              <a:t>www.llcc.edu</a:t>
            </a:r>
            <a:r>
              <a:rPr kumimoji="0" lang="en-US" altLang="en-US" sz="1500" b="0" i="0" u="none" strike="noStrike" cap="none" normalizeH="0" baseline="0" dirty="0">
                <a:ln>
                  <a:noFill/>
                </a:ln>
                <a:solidFill>
                  <a:schemeClr val="tx1"/>
                </a:solidFill>
                <a:effectLst/>
                <a:latin typeface="Arial" panose="020B0604020202020204" pitchFamily="34" charset="0"/>
              </a:rPr>
              <a:t>	</a:t>
            </a:r>
            <a:endParaRPr kumimoji="0" lang="en-US"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    </a:t>
            </a:r>
          </a:p>
        </p:txBody>
      </p:sp>
      <p:pic>
        <p:nvPicPr>
          <p:cNvPr id="1030" name="Picture 6" descr="District Map">
            <a:hlinkClick r:id="rId3"/>
            <a:extLst>
              <a:ext uri="{FF2B5EF4-FFF2-40B4-BE49-F238E27FC236}">
                <a16:creationId xmlns:a16="http://schemas.microsoft.com/office/drawing/2014/main" id="{A56B883C-B70E-4E7B-B1DA-58FD004D5ACB}"/>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203440" y="1171914"/>
            <a:ext cx="4703197" cy="559518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00D1E2E2-078B-4265-8174-8E54D5AC3672}"/>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3483098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700501F-73B5-44EE-915C-4BE83900FFF4}"/>
              </a:ext>
            </a:extLst>
          </p:cNvPr>
          <p:cNvSpPr>
            <a:spLocks noGrp="1"/>
          </p:cNvSpPr>
          <p:nvPr>
            <p:ph idx="1"/>
          </p:nvPr>
        </p:nvSpPr>
        <p:spPr>
          <a:xfrm>
            <a:off x="838200" y="2118167"/>
            <a:ext cx="10515600" cy="4058796"/>
          </a:xfrm>
        </p:spPr>
        <p:txBody>
          <a:bodyPr>
            <a:normAutofit lnSpcReduction="10000"/>
          </a:bodyPr>
          <a:lstStyle/>
          <a:p>
            <a:pPr marL="182880" lvl="0" indent="0">
              <a:spcBef>
                <a:spcPts val="600"/>
              </a:spcBef>
              <a:buNone/>
              <a:defRPr/>
            </a:pPr>
            <a:r>
              <a:rPr lang="en-US" sz="3000" b="1" u="sng" dirty="0">
                <a:solidFill>
                  <a:schemeClr val="accent2"/>
                </a:solidFill>
                <a:cs typeface="Arial" panose="020B0604020202020204" pitchFamily="34" charset="0"/>
              </a:rPr>
              <a:t>FINANCIAL AID</a:t>
            </a:r>
          </a:p>
          <a:p>
            <a:pPr marL="182880" lvl="0" indent="0">
              <a:spcBef>
                <a:spcPts val="600"/>
              </a:spcBef>
              <a:buNone/>
              <a:defRPr/>
            </a:pPr>
            <a:r>
              <a:rPr lang="en-US" sz="3000" b="1" dirty="0">
                <a:solidFill>
                  <a:schemeClr val="accent2"/>
                </a:solidFill>
                <a:cs typeface="Arial" panose="020B0604020202020204" pitchFamily="34" charset="0"/>
              </a:rPr>
              <a:t/>
            </a:r>
            <a:br>
              <a:rPr lang="en-US" sz="3000" b="1" dirty="0">
                <a:solidFill>
                  <a:schemeClr val="accent2"/>
                </a:solidFill>
                <a:cs typeface="Arial" panose="020B0604020202020204" pitchFamily="34" charset="0"/>
              </a:rPr>
            </a:br>
            <a:r>
              <a:rPr lang="en-US" sz="3000" b="1" dirty="0">
                <a:solidFill>
                  <a:schemeClr val="accent1"/>
                </a:solidFill>
                <a:cs typeface="Arial" panose="020B0604020202020204" pitchFamily="34" charset="0"/>
              </a:rPr>
              <a:t>F</a:t>
            </a:r>
            <a:r>
              <a:rPr lang="en-US" sz="3000" dirty="0">
                <a:solidFill>
                  <a:schemeClr val="accent2"/>
                </a:solidFill>
                <a:cs typeface="Arial" panose="020B0604020202020204" pitchFamily="34" charset="0"/>
              </a:rPr>
              <a:t>ree </a:t>
            </a:r>
            <a:r>
              <a:rPr lang="en-US" sz="3000" b="1" dirty="0">
                <a:solidFill>
                  <a:schemeClr val="accent1"/>
                </a:solidFill>
                <a:cs typeface="Arial" panose="020B0604020202020204" pitchFamily="34" charset="0"/>
              </a:rPr>
              <a:t>A</a:t>
            </a:r>
            <a:r>
              <a:rPr lang="en-US" sz="3000" dirty="0">
                <a:solidFill>
                  <a:schemeClr val="accent2"/>
                </a:solidFill>
                <a:cs typeface="Arial" panose="020B0604020202020204" pitchFamily="34" charset="0"/>
              </a:rPr>
              <a:t>pplication for </a:t>
            </a:r>
            <a:r>
              <a:rPr lang="en-US" sz="3000" b="1" dirty="0">
                <a:solidFill>
                  <a:schemeClr val="accent1"/>
                </a:solidFill>
                <a:cs typeface="Arial" panose="020B0604020202020204" pitchFamily="34" charset="0"/>
              </a:rPr>
              <a:t>F</a:t>
            </a:r>
            <a:r>
              <a:rPr lang="en-US" sz="3000" dirty="0">
                <a:solidFill>
                  <a:schemeClr val="accent2"/>
                </a:solidFill>
                <a:cs typeface="Arial" panose="020B0604020202020204" pitchFamily="34" charset="0"/>
              </a:rPr>
              <a:t>ederal </a:t>
            </a:r>
            <a:r>
              <a:rPr lang="en-US" sz="3000" b="1" dirty="0">
                <a:solidFill>
                  <a:schemeClr val="accent1"/>
                </a:solidFill>
                <a:cs typeface="Arial" panose="020B0604020202020204" pitchFamily="34" charset="0"/>
              </a:rPr>
              <a:t>S</a:t>
            </a:r>
            <a:r>
              <a:rPr lang="en-US" sz="3000" dirty="0">
                <a:solidFill>
                  <a:schemeClr val="accent2"/>
                </a:solidFill>
                <a:cs typeface="Arial" panose="020B0604020202020204" pitchFamily="34" charset="0"/>
              </a:rPr>
              <a:t>tudent </a:t>
            </a:r>
            <a:r>
              <a:rPr lang="en-US" sz="3000" b="1" dirty="0">
                <a:solidFill>
                  <a:schemeClr val="accent1"/>
                </a:solidFill>
                <a:cs typeface="Arial" panose="020B0604020202020204" pitchFamily="34" charset="0"/>
              </a:rPr>
              <a:t>A</a:t>
            </a:r>
            <a:r>
              <a:rPr lang="en-US" sz="3000" dirty="0">
                <a:solidFill>
                  <a:schemeClr val="accent2"/>
                </a:solidFill>
                <a:cs typeface="Arial" panose="020B0604020202020204" pitchFamily="34" charset="0"/>
              </a:rPr>
              <a:t>id</a:t>
            </a:r>
          </a:p>
          <a:p>
            <a:pPr marL="182880" lvl="0" indent="0">
              <a:lnSpc>
                <a:spcPct val="100000"/>
              </a:lnSpc>
              <a:spcBef>
                <a:spcPts val="0"/>
              </a:spcBef>
              <a:buNone/>
              <a:defRPr/>
            </a:pPr>
            <a:r>
              <a:rPr lang="en-US" sz="5400" dirty="0">
                <a:solidFill>
                  <a:schemeClr val="accent2"/>
                </a:solidFill>
                <a:cs typeface="Arial" panose="020B0604020202020204" pitchFamily="34" charset="0"/>
              </a:rPr>
              <a:t>FAFSA</a:t>
            </a:r>
          </a:p>
          <a:p>
            <a:pPr marL="0" lvl="0" indent="0">
              <a:spcBef>
                <a:spcPts val="0"/>
              </a:spcBef>
              <a:buNone/>
              <a:defRPr/>
            </a:pPr>
            <a:r>
              <a:rPr lang="en-US" sz="5400" dirty="0">
                <a:solidFill>
                  <a:srgbClr val="4F81BD">
                    <a:lumMod val="75000"/>
                  </a:srgbClr>
                </a:solidFill>
                <a:cs typeface="Arial" panose="020B0604020202020204" pitchFamily="34" charset="0"/>
                <a:hlinkClick r:id="rId2">
                  <a:extLst>
                    <a:ext uri="{A12FA001-AC4F-418D-AE19-62706E023703}">
                      <ahyp:hlinkClr xmlns="" xmlns:ahyp="http://schemas.microsoft.com/office/drawing/2018/hyperlinkcolor" val="tx"/>
                    </a:ext>
                  </a:extLst>
                </a:hlinkClick>
              </a:rPr>
              <a:t>www.fafsa.gov</a:t>
            </a:r>
            <a:endParaRPr lang="en-US" sz="5400" dirty="0">
              <a:solidFill>
                <a:srgbClr val="4F81BD">
                  <a:lumMod val="75000"/>
                </a:srgbClr>
              </a:solidFill>
              <a:cs typeface="Arial" panose="020B0604020202020204" pitchFamily="34" charset="0"/>
            </a:endParaRPr>
          </a:p>
          <a:p>
            <a:pPr marL="0" lvl="0" indent="0">
              <a:spcBef>
                <a:spcPts val="0"/>
              </a:spcBef>
              <a:buNone/>
              <a:defRPr/>
            </a:pPr>
            <a:endParaRPr lang="en-US" dirty="0">
              <a:solidFill>
                <a:srgbClr val="4F81BD">
                  <a:lumMod val="75000"/>
                </a:srgbClr>
              </a:solidFill>
              <a:cs typeface="Arial" panose="020B0604020202020204" pitchFamily="34" charset="0"/>
            </a:endParaRPr>
          </a:p>
          <a:p>
            <a:pPr marL="0" lvl="0" indent="0">
              <a:spcBef>
                <a:spcPts val="0"/>
              </a:spcBef>
              <a:buNone/>
              <a:defRPr/>
            </a:pPr>
            <a:r>
              <a:rPr lang="en-US" dirty="0">
                <a:solidFill>
                  <a:schemeClr val="accent1"/>
                </a:solidFill>
                <a:cs typeface="Arial" panose="020B0604020202020204" pitchFamily="34" charset="0"/>
              </a:rPr>
              <a:t>LLCC School Code -  </a:t>
            </a:r>
            <a:r>
              <a:rPr lang="en-US" dirty="0">
                <a:solidFill>
                  <a:schemeClr val="accent2"/>
                </a:solidFill>
                <a:cs typeface="Arial" panose="020B0604020202020204" pitchFamily="34" charset="0"/>
              </a:rPr>
              <a:t>007170</a:t>
            </a:r>
          </a:p>
          <a:p>
            <a:pPr marL="0" lvl="0" indent="0">
              <a:spcBef>
                <a:spcPts val="0"/>
              </a:spcBef>
              <a:buNone/>
              <a:defRPr/>
            </a:pPr>
            <a:r>
              <a:rPr lang="en-US" dirty="0">
                <a:solidFill>
                  <a:schemeClr val="accent1"/>
                </a:solidFill>
                <a:cs typeface="Arial" panose="020B0604020202020204" pitchFamily="34" charset="0"/>
              </a:rPr>
              <a:t>if interested in receiving financial aid</a:t>
            </a:r>
          </a:p>
          <a:p>
            <a:endParaRPr lang="en-US" dirty="0"/>
          </a:p>
        </p:txBody>
      </p:sp>
      <p:pic>
        <p:nvPicPr>
          <p:cNvPr id="4" name="Picture 3">
            <a:extLst>
              <a:ext uri="{FF2B5EF4-FFF2-40B4-BE49-F238E27FC236}">
                <a16:creationId xmlns:a16="http://schemas.microsoft.com/office/drawing/2014/main" id="{614913B1-DFE5-458C-9BB1-DBA8B3A4AC7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2861936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9540" y="725165"/>
            <a:ext cx="7616143" cy="561049"/>
          </a:xfrm>
        </p:spPr>
        <p:txBody>
          <a:bodyPr>
            <a:normAutofit fontScale="90000"/>
          </a:bodyPr>
          <a:lstStyle/>
          <a:p>
            <a:pPr algn="ctr"/>
            <a:r>
              <a:rPr lang="en-US" dirty="0"/>
              <a:t>Career /Resource Room Services</a:t>
            </a:r>
          </a:p>
        </p:txBody>
      </p:sp>
      <p:sp>
        <p:nvSpPr>
          <p:cNvPr id="3" name="Content Placeholder 2"/>
          <p:cNvSpPr>
            <a:spLocks noGrp="1"/>
          </p:cNvSpPr>
          <p:nvPr>
            <p:ph idx="1"/>
          </p:nvPr>
        </p:nvSpPr>
        <p:spPr>
          <a:xfrm>
            <a:off x="1245606" y="2118167"/>
            <a:ext cx="10515600" cy="4058796"/>
          </a:xfrm>
        </p:spPr>
        <p:txBody>
          <a:bodyPr/>
          <a:lstStyle/>
          <a:p>
            <a:r>
              <a:rPr lang="en-US" dirty="0">
                <a:solidFill>
                  <a:schemeClr val="accent2">
                    <a:lumMod val="75000"/>
                  </a:schemeClr>
                </a:solidFill>
              </a:rPr>
              <a:t>Computer Access for Job Search/ Online Applications</a:t>
            </a:r>
          </a:p>
          <a:p>
            <a:r>
              <a:rPr lang="en-US" dirty="0">
                <a:solidFill>
                  <a:schemeClr val="accent2">
                    <a:lumMod val="75000"/>
                  </a:schemeClr>
                </a:solidFill>
              </a:rPr>
              <a:t>Copier/FAX/Printer</a:t>
            </a:r>
          </a:p>
          <a:p>
            <a:r>
              <a:rPr lang="en-US" dirty="0">
                <a:solidFill>
                  <a:schemeClr val="accent2">
                    <a:lumMod val="75000"/>
                  </a:schemeClr>
                </a:solidFill>
              </a:rPr>
              <a:t>Direct Linkage to all workNet partners</a:t>
            </a:r>
          </a:p>
          <a:p>
            <a:r>
              <a:rPr lang="en-US" dirty="0">
                <a:solidFill>
                  <a:schemeClr val="accent2">
                    <a:lumMod val="75000"/>
                  </a:schemeClr>
                </a:solidFill>
              </a:rPr>
              <a:t>Scheduled Workshops</a:t>
            </a:r>
          </a:p>
          <a:p>
            <a:r>
              <a:rPr lang="en-US" dirty="0">
                <a:solidFill>
                  <a:schemeClr val="accent2">
                    <a:lumMod val="75000"/>
                  </a:schemeClr>
                </a:solidFill>
              </a:rPr>
              <a:t>Employer presentations and hiring events</a:t>
            </a:r>
          </a:p>
          <a:p>
            <a:r>
              <a:rPr lang="en-US" dirty="0">
                <a:solidFill>
                  <a:schemeClr val="accent2">
                    <a:lumMod val="75000"/>
                  </a:schemeClr>
                </a:solidFill>
              </a:rPr>
              <a:t>Partner Orientation of Services</a:t>
            </a:r>
          </a:p>
          <a:p>
            <a:endParaRPr lang="en-US" dirty="0"/>
          </a:p>
          <a:p>
            <a:endParaRPr lang="en-US" dirty="0"/>
          </a:p>
        </p:txBody>
      </p:sp>
      <p:sp>
        <p:nvSpPr>
          <p:cNvPr id="4" name="TextBox 3"/>
          <p:cNvSpPr txBox="1"/>
          <p:nvPr/>
        </p:nvSpPr>
        <p:spPr>
          <a:xfrm>
            <a:off x="1602824" y="5899964"/>
            <a:ext cx="8220808"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600" dirty="0"/>
          </a:p>
        </p:txBody>
      </p:sp>
    </p:spTree>
    <p:extLst>
      <p:ext uri="{BB962C8B-B14F-4D97-AF65-F5344CB8AC3E}">
        <p14:creationId xmlns:p14="http://schemas.microsoft.com/office/powerpoint/2010/main" val="40509719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CB1A58-5BA9-4DF0-96BC-15D9E866842D}"/>
              </a:ext>
            </a:extLst>
          </p:cNvPr>
          <p:cNvSpPr>
            <a:spLocks noGrp="1"/>
          </p:cNvSpPr>
          <p:nvPr>
            <p:ph idx="1"/>
          </p:nvPr>
        </p:nvSpPr>
        <p:spPr/>
        <p:txBody>
          <a:bodyPr/>
          <a:lstStyle/>
          <a:p>
            <a:pPr marL="0" lvl="0" indent="0">
              <a:spcBef>
                <a:spcPts val="0"/>
              </a:spcBef>
              <a:buNone/>
              <a:defRPr/>
            </a:pPr>
            <a:r>
              <a:rPr lang="en-US" sz="3500" u="sng" dirty="0">
                <a:solidFill>
                  <a:schemeClr val="accent2"/>
                </a:solidFill>
                <a:cs typeface="Arial" panose="020B0604020202020204" pitchFamily="34" charset="0"/>
              </a:rPr>
              <a:t>FINANCIAL AID</a:t>
            </a:r>
            <a:r>
              <a:rPr lang="en-US" sz="3500" dirty="0">
                <a:solidFill>
                  <a:schemeClr val="accent2"/>
                </a:solidFill>
                <a:cs typeface="Arial" panose="020B0604020202020204" pitchFamily="34" charset="0"/>
              </a:rPr>
              <a:t/>
            </a:r>
            <a:br>
              <a:rPr lang="en-US" sz="3500" dirty="0">
                <a:solidFill>
                  <a:schemeClr val="accent2"/>
                </a:solidFill>
                <a:cs typeface="Arial" panose="020B0604020202020204" pitchFamily="34" charset="0"/>
              </a:rPr>
            </a:br>
            <a:endParaRPr lang="en-US" sz="3500" dirty="0">
              <a:solidFill>
                <a:schemeClr val="accent2"/>
              </a:solidFill>
              <a:cs typeface="Arial" panose="020B0604020202020204" pitchFamily="34" charset="0"/>
            </a:endParaRPr>
          </a:p>
          <a:p>
            <a:pPr marL="0" lvl="0" indent="0" algn="ctr">
              <a:spcBef>
                <a:spcPts val="0"/>
              </a:spcBef>
              <a:buNone/>
              <a:defRPr/>
            </a:pPr>
            <a:r>
              <a:rPr lang="en-US" sz="3500" dirty="0">
                <a:solidFill>
                  <a:schemeClr val="accent2">
                    <a:lumMod val="75000"/>
                  </a:schemeClr>
                </a:solidFill>
                <a:cs typeface="Arial" panose="020B0604020202020204" pitchFamily="34" charset="0"/>
              </a:rPr>
              <a:t>217-786-2237</a:t>
            </a:r>
            <a:endParaRPr lang="en-US" sz="3500" dirty="0">
              <a:solidFill>
                <a:schemeClr val="accent2">
                  <a:lumMod val="75000"/>
                </a:schemeClr>
              </a:solidFill>
              <a:cs typeface="Arial" panose="020B0604020202020204" pitchFamily="34" charset="0"/>
              <a:hlinkClick r:id="rId3">
                <a:extLst>
                  <a:ext uri="{A12FA001-AC4F-418D-AE19-62706E023703}">
                    <ahyp:hlinkClr xmlns="" xmlns:ahyp="http://schemas.microsoft.com/office/drawing/2018/hyperlinkcolor" val="tx"/>
                  </a:ext>
                </a:extLst>
              </a:hlinkClick>
            </a:endParaRPr>
          </a:p>
          <a:p>
            <a:pPr marL="0" lvl="0" indent="0" algn="ctr">
              <a:lnSpc>
                <a:spcPct val="100000"/>
              </a:lnSpc>
              <a:spcBef>
                <a:spcPts val="0"/>
              </a:spcBef>
              <a:buNone/>
            </a:pPr>
            <a:r>
              <a:rPr lang="en-US" sz="3500" dirty="0">
                <a:solidFill>
                  <a:srgbClr val="4F81BD">
                    <a:lumMod val="75000"/>
                  </a:srgbClr>
                </a:solidFill>
                <a:cs typeface="Arial" panose="020B0604020202020204" pitchFamily="34" charset="0"/>
                <a:hlinkClick r:id="rId4">
                  <a:extLst>
                    <a:ext uri="{A12FA001-AC4F-418D-AE19-62706E023703}">
                      <ahyp:hlinkClr xmlns="" xmlns:ahyp="http://schemas.microsoft.com/office/drawing/2018/hyperlinkcolor" val="tx"/>
                    </a:ext>
                  </a:extLst>
                </a:hlinkClick>
              </a:rPr>
              <a:t>www.llcc.edu/financial-aid</a:t>
            </a:r>
            <a:r>
              <a:rPr lang="en-US" sz="3500" dirty="0">
                <a:solidFill>
                  <a:srgbClr val="4F81BD">
                    <a:lumMod val="75000"/>
                  </a:srgbClr>
                </a:solidFill>
                <a:cs typeface="Arial" panose="020B0604020202020204" pitchFamily="34" charset="0"/>
              </a:rPr>
              <a:t> </a:t>
            </a:r>
          </a:p>
          <a:p>
            <a:pPr marL="0" indent="0">
              <a:buNone/>
            </a:pPr>
            <a:endParaRPr lang="en-US" dirty="0"/>
          </a:p>
          <a:p>
            <a:pPr marL="0" indent="0" algn="ctr">
              <a:buNone/>
            </a:pPr>
            <a:r>
              <a:rPr lang="en-US" dirty="0"/>
              <a:t>Meet with a LLCC Financial Aid Advisor online or in person</a:t>
            </a:r>
            <a:br>
              <a:rPr lang="en-US" dirty="0"/>
            </a:br>
            <a:r>
              <a:rPr lang="en-US" dirty="0"/>
              <a:t>to get help filling out the FAFSA!</a:t>
            </a:r>
          </a:p>
        </p:txBody>
      </p:sp>
      <p:pic>
        <p:nvPicPr>
          <p:cNvPr id="8" name="Picture 7">
            <a:extLst>
              <a:ext uri="{FF2B5EF4-FFF2-40B4-BE49-F238E27FC236}">
                <a16:creationId xmlns:a16="http://schemas.microsoft.com/office/drawing/2014/main" id="{50061287-2C1F-4755-8317-0B2A70151861}"/>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2294958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CB1A58-5BA9-4DF0-96BC-15D9E866842D}"/>
              </a:ext>
            </a:extLst>
          </p:cNvPr>
          <p:cNvSpPr>
            <a:spLocks noGrp="1"/>
          </p:cNvSpPr>
          <p:nvPr>
            <p:ph idx="1"/>
          </p:nvPr>
        </p:nvSpPr>
        <p:spPr/>
        <p:txBody>
          <a:bodyPr/>
          <a:lstStyle/>
          <a:p>
            <a:pPr marL="0" lvl="0" indent="0">
              <a:spcBef>
                <a:spcPts val="0"/>
              </a:spcBef>
              <a:buNone/>
              <a:defRPr/>
            </a:pPr>
            <a:r>
              <a:rPr lang="en-US" sz="3500" b="1" u="sng" dirty="0">
                <a:solidFill>
                  <a:schemeClr val="accent1"/>
                </a:solidFill>
                <a:cs typeface="Arial" panose="020B0604020202020204" pitchFamily="34" charset="0"/>
              </a:rPr>
              <a:t>Getting Started at LLCC</a:t>
            </a:r>
          </a:p>
          <a:p>
            <a:pPr marL="0" lvl="0" indent="0">
              <a:spcBef>
                <a:spcPts val="0"/>
              </a:spcBef>
              <a:buNone/>
              <a:defRPr/>
            </a:pPr>
            <a:endParaRPr lang="en-US" sz="3500" b="1" dirty="0">
              <a:solidFill>
                <a:prstClr val="black"/>
              </a:solidFill>
              <a:cs typeface="Arial" panose="020B0604020202020204" pitchFamily="34" charset="0"/>
            </a:endParaRPr>
          </a:p>
          <a:p>
            <a:pPr>
              <a:spcBef>
                <a:spcPts val="0"/>
              </a:spcBef>
              <a:defRPr/>
            </a:pPr>
            <a:r>
              <a:rPr lang="en-US" sz="2500" dirty="0">
                <a:solidFill>
                  <a:schemeClr val="accent2">
                    <a:lumMod val="75000"/>
                  </a:schemeClr>
                </a:solidFill>
                <a:cs typeface="Arial" panose="020B0604020202020204" pitchFamily="34" charset="0"/>
              </a:rPr>
              <a:t>Complete the Application (free) – </a:t>
            </a:r>
            <a:r>
              <a:rPr lang="en-US" sz="2500" dirty="0">
                <a:solidFill>
                  <a:schemeClr val="accent2">
                    <a:lumMod val="75000"/>
                  </a:schemeClr>
                </a:solidFill>
                <a:cs typeface="Arial" panose="020B0604020202020204" pitchFamily="34" charset="0"/>
                <a:hlinkClick r:id="rId2"/>
              </a:rPr>
              <a:t>www.llcc.edu</a:t>
            </a:r>
            <a:r>
              <a:rPr lang="en-US" sz="2500" dirty="0">
                <a:solidFill>
                  <a:schemeClr val="accent2">
                    <a:lumMod val="75000"/>
                  </a:schemeClr>
                </a:solidFill>
                <a:cs typeface="Arial" panose="020B0604020202020204" pitchFamily="34" charset="0"/>
              </a:rPr>
              <a:t> </a:t>
            </a:r>
          </a:p>
          <a:p>
            <a:pPr>
              <a:spcBef>
                <a:spcPts val="0"/>
              </a:spcBef>
              <a:defRPr/>
            </a:pPr>
            <a:r>
              <a:rPr lang="en-US" sz="2500" dirty="0">
                <a:solidFill>
                  <a:schemeClr val="accent2">
                    <a:lumMod val="75000"/>
                  </a:schemeClr>
                </a:solidFill>
                <a:cs typeface="Arial" panose="020B0604020202020204" pitchFamily="34" charset="0"/>
              </a:rPr>
              <a:t>Attend New Student Orientation (free) – In person or online!</a:t>
            </a:r>
          </a:p>
          <a:p>
            <a:pPr>
              <a:spcBef>
                <a:spcPts val="0"/>
              </a:spcBef>
              <a:defRPr/>
            </a:pPr>
            <a:r>
              <a:rPr lang="en-US" sz="2500" dirty="0">
                <a:solidFill>
                  <a:schemeClr val="accent2">
                    <a:lumMod val="75000"/>
                  </a:schemeClr>
                </a:solidFill>
                <a:cs typeface="Arial" panose="020B0604020202020204" pitchFamily="34" charset="0"/>
              </a:rPr>
              <a:t>Meet with your Advisor/Success Coach (free) In person, online or walk in hours</a:t>
            </a:r>
          </a:p>
          <a:p>
            <a:pPr>
              <a:spcBef>
                <a:spcPts val="0"/>
              </a:spcBef>
              <a:defRPr/>
            </a:pPr>
            <a:endParaRPr lang="en-US" sz="3500" dirty="0">
              <a:solidFill>
                <a:schemeClr val="accent2">
                  <a:lumMod val="75000"/>
                </a:schemeClr>
              </a:solidFill>
              <a:cs typeface="Arial" panose="020B0604020202020204" pitchFamily="34" charset="0"/>
            </a:endParaRPr>
          </a:p>
          <a:p>
            <a:pPr marL="0" indent="0">
              <a:spcBef>
                <a:spcPts val="0"/>
              </a:spcBef>
              <a:buNone/>
              <a:defRPr/>
            </a:pPr>
            <a:r>
              <a:rPr lang="en-US" sz="3500" b="1" dirty="0">
                <a:solidFill>
                  <a:schemeClr val="accent2"/>
                </a:solidFill>
                <a:cs typeface="Arial" panose="020B0604020202020204" pitchFamily="34" charset="0"/>
              </a:rPr>
              <a:t>Visit</a:t>
            </a:r>
            <a:r>
              <a:rPr lang="en-US" sz="3500" b="1" dirty="0">
                <a:solidFill>
                  <a:prstClr val="black"/>
                </a:solidFill>
                <a:cs typeface="Arial" panose="020B0604020202020204" pitchFamily="34" charset="0"/>
              </a:rPr>
              <a:t> </a:t>
            </a:r>
            <a:r>
              <a:rPr lang="en-US" sz="3500" b="1" dirty="0">
                <a:solidFill>
                  <a:prstClr val="black"/>
                </a:solidFill>
                <a:cs typeface="Arial" panose="020B0604020202020204" pitchFamily="34" charset="0"/>
                <a:hlinkClick r:id="rId3"/>
              </a:rPr>
              <a:t>www.llcc.edu/getting-started</a:t>
            </a:r>
            <a:r>
              <a:rPr lang="en-US" sz="3500" b="1" dirty="0">
                <a:solidFill>
                  <a:prstClr val="black"/>
                </a:solidFill>
                <a:cs typeface="Arial" panose="020B0604020202020204" pitchFamily="34" charset="0"/>
              </a:rPr>
              <a:t> </a:t>
            </a:r>
            <a:r>
              <a:rPr lang="en-US" sz="3500" b="1" dirty="0">
                <a:solidFill>
                  <a:schemeClr val="accent2"/>
                </a:solidFill>
                <a:cs typeface="Arial" panose="020B0604020202020204" pitchFamily="34" charset="0"/>
              </a:rPr>
              <a:t>for details!</a:t>
            </a:r>
            <a:endParaRPr lang="en-US" sz="3500" dirty="0">
              <a:solidFill>
                <a:schemeClr val="accent2"/>
              </a:solidFill>
              <a:cs typeface="Arial" panose="020B0604020202020204" pitchFamily="34" charset="0"/>
            </a:endParaRPr>
          </a:p>
          <a:p>
            <a:endParaRPr lang="en-US" dirty="0"/>
          </a:p>
        </p:txBody>
      </p:sp>
      <p:pic>
        <p:nvPicPr>
          <p:cNvPr id="6" name="Picture 5">
            <a:extLst>
              <a:ext uri="{FF2B5EF4-FFF2-40B4-BE49-F238E27FC236}">
                <a16:creationId xmlns:a16="http://schemas.microsoft.com/office/drawing/2014/main" id="{1F092D3D-4781-4365-A256-2EACC8509874}"/>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1833268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CB1A58-5BA9-4DF0-96BC-15D9E866842D}"/>
              </a:ext>
            </a:extLst>
          </p:cNvPr>
          <p:cNvSpPr>
            <a:spLocks noGrp="1"/>
          </p:cNvSpPr>
          <p:nvPr>
            <p:ph idx="1"/>
          </p:nvPr>
        </p:nvSpPr>
        <p:spPr>
          <a:xfrm>
            <a:off x="838200" y="2118167"/>
            <a:ext cx="10515600" cy="4058796"/>
          </a:xfrm>
        </p:spPr>
        <p:txBody>
          <a:bodyPr>
            <a:normAutofit fontScale="55000" lnSpcReduction="20000"/>
          </a:bodyPr>
          <a:lstStyle/>
          <a:p>
            <a:pPr marL="0" lvl="0" indent="0">
              <a:spcBef>
                <a:spcPts val="0"/>
              </a:spcBef>
              <a:buNone/>
              <a:defRPr/>
            </a:pPr>
            <a:r>
              <a:rPr lang="en-US" sz="5500" b="1" dirty="0">
                <a:solidFill>
                  <a:schemeClr val="accent1"/>
                </a:solidFill>
                <a:cs typeface="Arial" panose="020B0604020202020204" pitchFamily="34" charset="0"/>
              </a:rPr>
              <a:t>TRUCK DRIVER TRAINING (CDL)</a:t>
            </a:r>
          </a:p>
          <a:p>
            <a:pPr marL="0" lvl="0" indent="0">
              <a:spcBef>
                <a:spcPts val="0"/>
              </a:spcBef>
              <a:buNone/>
              <a:defRPr/>
            </a:pPr>
            <a:r>
              <a:rPr lang="en-US" sz="3500" b="1" dirty="0">
                <a:solidFill>
                  <a:schemeClr val="accent1"/>
                </a:solidFill>
                <a:cs typeface="Arial" panose="020B0604020202020204" pitchFamily="34" charset="0"/>
              </a:rPr>
              <a:t>Transportation Center of Excellence</a:t>
            </a:r>
          </a:p>
          <a:p>
            <a:pPr marL="0" lvl="0" indent="0">
              <a:spcBef>
                <a:spcPts val="0"/>
              </a:spcBef>
              <a:buNone/>
              <a:defRPr/>
            </a:pPr>
            <a:endParaRPr lang="en-US" sz="4000" b="1" dirty="0">
              <a:solidFill>
                <a:schemeClr val="accent2"/>
              </a:solidFill>
              <a:cs typeface="Arial" panose="020B0604020202020204" pitchFamily="34" charset="0"/>
            </a:endParaRPr>
          </a:p>
          <a:p>
            <a:pPr>
              <a:spcBef>
                <a:spcPts val="0"/>
              </a:spcBef>
              <a:defRPr/>
            </a:pPr>
            <a:r>
              <a:rPr lang="en-US" sz="4000" dirty="0">
                <a:solidFill>
                  <a:schemeClr val="accent2"/>
                </a:solidFill>
                <a:cs typeface="Arial" panose="020B0604020202020204" pitchFamily="34" charset="0"/>
              </a:rPr>
              <a:t>Certificate Program - successfully equip you for a career in the trucking industry:</a:t>
            </a:r>
            <a:br>
              <a:rPr lang="en-US" sz="4000" dirty="0">
                <a:solidFill>
                  <a:schemeClr val="accent2"/>
                </a:solidFill>
                <a:cs typeface="Arial" panose="020B0604020202020204" pitchFamily="34" charset="0"/>
              </a:rPr>
            </a:br>
            <a:endParaRPr lang="en-US" sz="4000" dirty="0">
              <a:solidFill>
                <a:schemeClr val="accent2"/>
              </a:solidFill>
              <a:cs typeface="Arial" panose="020B0604020202020204" pitchFamily="34" charset="0"/>
            </a:endParaRPr>
          </a:p>
          <a:p>
            <a:pPr>
              <a:spcBef>
                <a:spcPts val="0"/>
              </a:spcBef>
              <a:defRPr/>
            </a:pPr>
            <a:r>
              <a:rPr lang="en-US" sz="4000" dirty="0">
                <a:solidFill>
                  <a:schemeClr val="accent2"/>
                </a:solidFill>
                <a:cs typeface="Arial" panose="020B0604020202020204" pitchFamily="34" charset="0"/>
              </a:rPr>
              <a:t>Truck Driver Training CDL Basic, Certificate of Completion</a:t>
            </a:r>
          </a:p>
          <a:p>
            <a:pPr>
              <a:spcBef>
                <a:spcPts val="0"/>
              </a:spcBef>
              <a:defRPr/>
            </a:pPr>
            <a:endParaRPr lang="en-US" sz="4000" dirty="0">
              <a:solidFill>
                <a:schemeClr val="accent2"/>
              </a:solidFill>
              <a:cs typeface="Arial" panose="020B0604020202020204" pitchFamily="34" charset="0"/>
            </a:endParaRPr>
          </a:p>
          <a:p>
            <a:pPr>
              <a:spcBef>
                <a:spcPts val="0"/>
              </a:spcBef>
              <a:defRPr/>
            </a:pPr>
            <a:r>
              <a:rPr lang="en-US" sz="4000" dirty="0">
                <a:solidFill>
                  <a:schemeClr val="accent2"/>
                </a:solidFill>
                <a:cs typeface="Arial" panose="020B0604020202020204" pitchFamily="34" charset="0"/>
              </a:rPr>
              <a:t>Time to completion: 4 weeks (day) or 6 weeks (night)</a:t>
            </a:r>
          </a:p>
          <a:p>
            <a:pPr>
              <a:spcBef>
                <a:spcPts val="0"/>
              </a:spcBef>
              <a:defRPr/>
            </a:pPr>
            <a:endParaRPr lang="en-US" sz="4000" dirty="0">
              <a:solidFill>
                <a:schemeClr val="accent2"/>
              </a:solidFill>
              <a:cs typeface="Arial" panose="020B0604020202020204" pitchFamily="34" charset="0"/>
            </a:endParaRPr>
          </a:p>
          <a:p>
            <a:pPr>
              <a:spcBef>
                <a:spcPts val="0"/>
              </a:spcBef>
              <a:defRPr/>
            </a:pPr>
            <a:r>
              <a:rPr lang="en-US" sz="4000" dirty="0">
                <a:solidFill>
                  <a:schemeClr val="accent2"/>
                </a:solidFill>
                <a:cs typeface="Arial" panose="020B0604020202020204" pitchFamily="34" charset="0"/>
              </a:rPr>
              <a:t>The program has four 2004 and one 2016 Freightliner tractors with straight 10 speeds and 53′ box trailers. </a:t>
            </a:r>
          </a:p>
          <a:p>
            <a:pPr>
              <a:spcBef>
                <a:spcPts val="0"/>
              </a:spcBef>
              <a:defRPr/>
            </a:pPr>
            <a:endParaRPr lang="en-US" sz="4000" dirty="0">
              <a:solidFill>
                <a:schemeClr val="accent2"/>
              </a:solidFill>
              <a:cs typeface="Arial" panose="020B0604020202020204" pitchFamily="34" charset="0"/>
            </a:endParaRPr>
          </a:p>
          <a:p>
            <a:pPr>
              <a:spcBef>
                <a:spcPts val="0"/>
              </a:spcBef>
              <a:defRPr/>
            </a:pPr>
            <a:r>
              <a:rPr lang="en-US" sz="4000" dirty="0">
                <a:solidFill>
                  <a:schemeClr val="accent2"/>
                </a:solidFill>
                <a:cs typeface="Arial" panose="020B0604020202020204" pitchFamily="34" charset="0"/>
              </a:rPr>
              <a:t>For more information or to schedule an appointment, please contact </a:t>
            </a:r>
            <a:br>
              <a:rPr lang="en-US" sz="4000" dirty="0">
                <a:solidFill>
                  <a:schemeClr val="accent2"/>
                </a:solidFill>
                <a:cs typeface="Arial" panose="020B0604020202020204" pitchFamily="34" charset="0"/>
              </a:rPr>
            </a:br>
            <a:r>
              <a:rPr lang="en-US" sz="4000" b="1" dirty="0">
                <a:solidFill>
                  <a:schemeClr val="accent1"/>
                </a:solidFill>
                <a:cs typeface="Arial" panose="020B0604020202020204" pitchFamily="34" charset="0"/>
              </a:rPr>
              <a:t>Curt Robinson </a:t>
            </a:r>
            <a:r>
              <a:rPr lang="en-US" sz="4000" dirty="0">
                <a:solidFill>
                  <a:schemeClr val="accent2"/>
                </a:solidFill>
                <a:cs typeface="Arial" panose="020B0604020202020204" pitchFamily="34" charset="0"/>
              </a:rPr>
              <a:t>at 217-786-2565, 217-786-4539 or </a:t>
            </a:r>
            <a:r>
              <a:rPr lang="en-US" sz="4000" u="sng" dirty="0">
                <a:solidFill>
                  <a:schemeClr val="accent1">
                    <a:lumMod val="75000"/>
                  </a:schemeClr>
                </a:solidFill>
                <a:cs typeface="Arial" panose="020B0604020202020204" pitchFamily="34" charset="0"/>
              </a:rPr>
              <a:t>C</a:t>
            </a:r>
            <a:r>
              <a:rPr lang="en-US" sz="4000" u="sng" dirty="0">
                <a:solidFill>
                  <a:schemeClr val="accent1">
                    <a:lumMod val="75000"/>
                  </a:schemeClr>
                </a:solidFill>
                <a:cs typeface="Arial" panose="020B0604020202020204" pitchFamily="34" charset="0"/>
                <a:hlinkClick r:id="rId2"/>
              </a:rPr>
              <a:t>urt.Robinson@llcc.</a:t>
            </a:r>
            <a:r>
              <a:rPr lang="en-US" sz="4000" dirty="0">
                <a:solidFill>
                  <a:schemeClr val="accent1">
                    <a:lumMod val="75000"/>
                  </a:schemeClr>
                </a:solidFill>
                <a:cs typeface="Arial" panose="020B0604020202020204" pitchFamily="34" charset="0"/>
                <a:hlinkClick r:id="rId2"/>
              </a:rPr>
              <a:t>edu</a:t>
            </a:r>
            <a:r>
              <a:rPr lang="en-US" sz="4000" dirty="0">
                <a:cs typeface="Arial" panose="020B0604020202020204" pitchFamily="34" charset="0"/>
              </a:rPr>
              <a:t>	</a:t>
            </a:r>
            <a:endParaRPr lang="en-US" sz="4000" dirty="0">
              <a:solidFill>
                <a:prstClr val="black"/>
              </a:solidFill>
              <a:cs typeface="Arial" panose="020B0604020202020204" pitchFamily="34" charset="0"/>
            </a:endParaRPr>
          </a:p>
          <a:p>
            <a:pPr marL="0" lvl="0" indent="0">
              <a:spcBef>
                <a:spcPts val="0"/>
              </a:spcBef>
              <a:buNone/>
              <a:defRPr/>
            </a:pPr>
            <a:endParaRPr lang="en-US" sz="4000" b="1" dirty="0">
              <a:solidFill>
                <a:prstClr val="black"/>
              </a:solidFill>
              <a:cs typeface="Arial" panose="020B0604020202020204" pitchFamily="34" charset="0"/>
            </a:endParaRPr>
          </a:p>
          <a:p>
            <a:pPr marL="0" lvl="0" indent="0">
              <a:spcBef>
                <a:spcPts val="0"/>
              </a:spcBef>
              <a:buNone/>
              <a:defRPr/>
            </a:pPr>
            <a:r>
              <a:rPr lang="en-US" sz="4000" dirty="0">
                <a:solidFill>
                  <a:srgbClr val="4F81BD">
                    <a:lumMod val="75000"/>
                  </a:srgbClr>
                </a:solidFill>
                <a:cs typeface="Arial" panose="020B0604020202020204" pitchFamily="34" charset="0"/>
                <a:hlinkClick r:id="rId3"/>
              </a:rPr>
              <a:t>www.llcc.edu/truck-driver-training/</a:t>
            </a:r>
            <a:r>
              <a:rPr lang="en-US" sz="4000" dirty="0">
                <a:solidFill>
                  <a:srgbClr val="4F81BD">
                    <a:lumMod val="75000"/>
                  </a:srgbClr>
                </a:solidFill>
                <a:cs typeface="Arial" panose="020B0604020202020204" pitchFamily="34" charset="0"/>
              </a:rPr>
              <a:t> </a:t>
            </a:r>
          </a:p>
        </p:txBody>
      </p:sp>
      <p:pic>
        <p:nvPicPr>
          <p:cNvPr id="6" name="Picture 5">
            <a:extLst>
              <a:ext uri="{FF2B5EF4-FFF2-40B4-BE49-F238E27FC236}">
                <a16:creationId xmlns:a16="http://schemas.microsoft.com/office/drawing/2014/main" id="{F67199A2-A86A-4F67-87DC-65662F9E809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1489678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CB1A58-5BA9-4DF0-96BC-15D9E866842D}"/>
              </a:ext>
            </a:extLst>
          </p:cNvPr>
          <p:cNvSpPr>
            <a:spLocks noGrp="1"/>
          </p:cNvSpPr>
          <p:nvPr>
            <p:ph idx="1"/>
          </p:nvPr>
        </p:nvSpPr>
        <p:spPr>
          <a:xfrm>
            <a:off x="838200" y="1600200"/>
            <a:ext cx="10515600" cy="4576763"/>
          </a:xfrm>
        </p:spPr>
        <p:txBody>
          <a:bodyPr>
            <a:normAutofit fontScale="32500" lnSpcReduction="20000"/>
          </a:bodyPr>
          <a:lstStyle/>
          <a:p>
            <a:pPr marL="0" lvl="0" indent="0">
              <a:spcBef>
                <a:spcPts val="0"/>
              </a:spcBef>
              <a:buNone/>
              <a:defRPr/>
            </a:pPr>
            <a:r>
              <a:rPr lang="en-US" sz="7400" b="1" dirty="0">
                <a:solidFill>
                  <a:schemeClr val="accent2"/>
                </a:solidFill>
                <a:cs typeface="Arial" panose="020B0604020202020204" pitchFamily="34" charset="0"/>
              </a:rPr>
              <a:t>Highway Construction Careers Training – </a:t>
            </a:r>
          </a:p>
          <a:p>
            <a:pPr marL="0" lvl="0" indent="0">
              <a:spcBef>
                <a:spcPts val="0"/>
              </a:spcBef>
              <a:buNone/>
              <a:defRPr/>
            </a:pPr>
            <a:r>
              <a:rPr lang="en-US" sz="6200" dirty="0">
                <a:solidFill>
                  <a:srgbClr val="4F81BD">
                    <a:lumMod val="75000"/>
                  </a:srgbClr>
                </a:solidFill>
                <a:cs typeface="Arial" panose="020B0604020202020204" pitchFamily="34" charset="0"/>
                <a:hlinkClick r:id="rId2"/>
              </a:rPr>
              <a:t>www.llcc.edu/highway-construction-careers-training</a:t>
            </a:r>
            <a:r>
              <a:rPr lang="en-US" sz="6200" dirty="0">
                <a:solidFill>
                  <a:srgbClr val="4F81BD">
                    <a:lumMod val="75000"/>
                  </a:srgbClr>
                </a:solidFill>
                <a:cs typeface="Arial" panose="020B0604020202020204" pitchFamily="34" charset="0"/>
              </a:rPr>
              <a:t> </a:t>
            </a:r>
            <a:endParaRPr lang="en-US" sz="6200" b="1" dirty="0">
              <a:solidFill>
                <a:prstClr val="black"/>
              </a:solidFill>
              <a:cs typeface="Arial" panose="020B0604020202020204" pitchFamily="34" charset="0"/>
            </a:endParaRPr>
          </a:p>
          <a:p>
            <a:pPr>
              <a:spcBef>
                <a:spcPts val="0"/>
              </a:spcBef>
              <a:defRPr/>
            </a:pPr>
            <a:endParaRPr lang="en-US" sz="6800" b="1" dirty="0">
              <a:solidFill>
                <a:prstClr val="black"/>
              </a:solidFill>
              <a:cs typeface="Arial" panose="020B0604020202020204" pitchFamily="34" charset="0"/>
            </a:endParaRPr>
          </a:p>
          <a:p>
            <a:pPr>
              <a:spcBef>
                <a:spcPts val="0"/>
              </a:spcBef>
              <a:defRPr/>
            </a:pPr>
            <a:r>
              <a:rPr lang="en-US" sz="6800" dirty="0">
                <a:solidFill>
                  <a:schemeClr val="accent2"/>
                </a:solidFill>
                <a:cs typeface="Arial" panose="020B0604020202020204" pitchFamily="34" charset="0"/>
              </a:rPr>
              <a:t>IDOT has funded this program to expand the number of people in historically underrepresented populations who enter a highway construction career.</a:t>
            </a:r>
          </a:p>
          <a:p>
            <a:pPr>
              <a:spcBef>
                <a:spcPts val="0"/>
              </a:spcBef>
              <a:defRPr/>
            </a:pPr>
            <a:endParaRPr lang="en-US" sz="6800" dirty="0">
              <a:solidFill>
                <a:schemeClr val="accent2"/>
              </a:solidFill>
              <a:cs typeface="Arial" panose="020B0604020202020204" pitchFamily="34" charset="0"/>
            </a:endParaRPr>
          </a:p>
          <a:p>
            <a:pPr>
              <a:spcBef>
                <a:spcPts val="0"/>
              </a:spcBef>
              <a:defRPr/>
            </a:pPr>
            <a:r>
              <a:rPr lang="en-US" sz="6800" dirty="0">
                <a:solidFill>
                  <a:schemeClr val="accent2"/>
                </a:solidFill>
                <a:cs typeface="Arial" panose="020B0604020202020204" pitchFamily="34" charset="0"/>
              </a:rPr>
              <a:t>This is an intensive program that addresses skills necessary for acceptance into a highway construction career: math for the trades, job readiness and technical skills coursework.</a:t>
            </a:r>
          </a:p>
          <a:p>
            <a:pPr>
              <a:spcBef>
                <a:spcPts val="0"/>
              </a:spcBef>
              <a:defRPr/>
            </a:pPr>
            <a:endParaRPr lang="en-US" sz="6800" dirty="0">
              <a:solidFill>
                <a:schemeClr val="accent2"/>
              </a:solidFill>
              <a:cs typeface="Arial" panose="020B0604020202020204" pitchFamily="34" charset="0"/>
            </a:endParaRPr>
          </a:p>
          <a:p>
            <a:pPr>
              <a:spcBef>
                <a:spcPts val="0"/>
              </a:spcBef>
              <a:defRPr/>
            </a:pPr>
            <a:r>
              <a:rPr lang="en-US" sz="6800" dirty="0">
                <a:solidFill>
                  <a:schemeClr val="accent2"/>
                </a:solidFill>
                <a:cs typeface="Arial" panose="020B0604020202020204" pitchFamily="34" charset="0"/>
              </a:rPr>
              <a:t>Students will leave the completed highway construction careers training with the following certifications: OSHA 10, Forklift, CPR/First Aid Training, Flagger and Scissor lift.</a:t>
            </a:r>
          </a:p>
          <a:p>
            <a:pPr>
              <a:spcBef>
                <a:spcPts val="0"/>
              </a:spcBef>
              <a:defRPr/>
            </a:pPr>
            <a:endParaRPr lang="en-US" sz="6800" dirty="0">
              <a:solidFill>
                <a:schemeClr val="accent2"/>
              </a:solidFill>
              <a:cs typeface="Arial" panose="020B0604020202020204" pitchFamily="34" charset="0"/>
            </a:endParaRPr>
          </a:p>
          <a:p>
            <a:pPr>
              <a:spcBef>
                <a:spcPts val="0"/>
              </a:spcBef>
              <a:defRPr/>
            </a:pPr>
            <a:r>
              <a:rPr lang="en-US" sz="6800" dirty="0">
                <a:solidFill>
                  <a:schemeClr val="accent2"/>
                </a:solidFill>
                <a:cs typeface="Arial" panose="020B0604020202020204" pitchFamily="34" charset="0"/>
              </a:rPr>
              <a:t>Students will have gained the opportunity to excel when applying for a new career with high wage earning potential.</a:t>
            </a:r>
          </a:p>
          <a:p>
            <a:pPr>
              <a:spcBef>
                <a:spcPts val="0"/>
              </a:spcBef>
              <a:defRPr/>
            </a:pPr>
            <a:endParaRPr lang="en-US" sz="6800" dirty="0">
              <a:solidFill>
                <a:schemeClr val="accent2"/>
              </a:solidFill>
            </a:endParaRPr>
          </a:p>
          <a:p>
            <a:pPr>
              <a:spcBef>
                <a:spcPts val="0"/>
              </a:spcBef>
              <a:defRPr/>
            </a:pPr>
            <a:r>
              <a:rPr lang="en-US" sz="6800" dirty="0">
                <a:solidFill>
                  <a:schemeClr val="accent2"/>
                </a:solidFill>
              </a:rPr>
              <a:t>For more information or to register for an orientation, please contact Thomas Spears at </a:t>
            </a:r>
            <a:br>
              <a:rPr lang="en-US" sz="6800" dirty="0">
                <a:solidFill>
                  <a:schemeClr val="accent2"/>
                </a:solidFill>
              </a:rPr>
            </a:br>
            <a:r>
              <a:rPr lang="en-US" sz="6800" dirty="0">
                <a:solidFill>
                  <a:schemeClr val="accent2"/>
                </a:solidFill>
              </a:rPr>
              <a:t>217-786-3675, 217-786-2407 or</a:t>
            </a:r>
            <a:r>
              <a:rPr lang="en-US" sz="6800" dirty="0">
                <a:solidFill>
                  <a:schemeClr val="tx1"/>
                </a:solidFill>
              </a:rPr>
              <a:t> </a:t>
            </a:r>
            <a:r>
              <a:rPr lang="en-US" sz="6800" dirty="0">
                <a:solidFill>
                  <a:srgbClr val="0070C0"/>
                </a:solidFill>
                <a:hlinkClick r:id="rId3">
                  <a:extLst>
                    <a:ext uri="{A12FA001-AC4F-418D-AE19-62706E023703}">
                      <ahyp:hlinkClr xmlns="" xmlns:ahyp="http://schemas.microsoft.com/office/drawing/2018/hyperlinkcolor" val="tx"/>
                    </a:ext>
                  </a:extLst>
                </a:hlinkClick>
              </a:rPr>
              <a:t>thomas.spears@llcc.edu</a:t>
            </a:r>
            <a:r>
              <a:rPr lang="en-US" sz="6800" dirty="0">
                <a:solidFill>
                  <a:srgbClr val="0070C0"/>
                </a:solidFill>
              </a:rPr>
              <a:t> </a:t>
            </a:r>
            <a:endParaRPr lang="en-US" dirty="0"/>
          </a:p>
        </p:txBody>
      </p:sp>
      <p:pic>
        <p:nvPicPr>
          <p:cNvPr id="6" name="Picture 5">
            <a:extLst>
              <a:ext uri="{FF2B5EF4-FFF2-40B4-BE49-F238E27FC236}">
                <a16:creationId xmlns:a16="http://schemas.microsoft.com/office/drawing/2014/main" id="{37BB8B1E-457F-44F5-9B4F-8C9DF307F17A}"/>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997618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CB1A58-5BA9-4DF0-96BC-15D9E866842D}"/>
              </a:ext>
            </a:extLst>
          </p:cNvPr>
          <p:cNvSpPr>
            <a:spLocks noGrp="1"/>
          </p:cNvSpPr>
          <p:nvPr>
            <p:ph idx="1"/>
          </p:nvPr>
        </p:nvSpPr>
        <p:spPr/>
        <p:txBody>
          <a:bodyPr>
            <a:normAutofit fontScale="85000" lnSpcReduction="20000"/>
          </a:bodyPr>
          <a:lstStyle/>
          <a:p>
            <a:pPr marL="0" indent="0" algn="l">
              <a:buNone/>
            </a:pPr>
            <a:r>
              <a:rPr lang="en-US" sz="2400" b="0" i="0" dirty="0">
                <a:solidFill>
                  <a:srgbClr val="4F4F4F"/>
                </a:solidFill>
                <a:effectLst/>
                <a:latin typeface="Myriad Pro"/>
              </a:rPr>
              <a:t>Adult Education at Lincoln Land Community College provides adults with a variety of educational opportunities in the areas </a:t>
            </a:r>
            <a:r>
              <a:rPr lang="en-US" sz="2400" b="0" i="0" dirty="0" smtClean="0">
                <a:solidFill>
                  <a:srgbClr val="4F4F4F"/>
                </a:solidFill>
                <a:effectLst/>
                <a:latin typeface="Myriad Pro"/>
              </a:rPr>
              <a:t>of...</a:t>
            </a:r>
            <a:endParaRPr lang="en-US" sz="2400" b="0" i="0" dirty="0">
              <a:solidFill>
                <a:srgbClr val="4F4F4F"/>
              </a:solidFill>
              <a:effectLst/>
              <a:latin typeface="Myriad Pro"/>
            </a:endParaRPr>
          </a:p>
          <a:p>
            <a:r>
              <a:rPr lang="en-US" sz="2400" dirty="0" smtClean="0">
                <a:solidFill>
                  <a:srgbClr val="4F4F4F"/>
                </a:solidFill>
                <a:latin typeface="Myriad Pro"/>
              </a:rPr>
              <a:t>High school Equivalency P</a:t>
            </a:r>
            <a:r>
              <a:rPr lang="en-US" sz="2400" b="0" i="0" dirty="0" smtClean="0">
                <a:solidFill>
                  <a:srgbClr val="4F4F4F"/>
                </a:solidFill>
                <a:effectLst/>
                <a:latin typeface="Myriad Pro"/>
              </a:rPr>
              <a:t>reparation</a:t>
            </a:r>
            <a:endParaRPr lang="en-US" sz="2400" b="0" i="0" dirty="0">
              <a:solidFill>
                <a:srgbClr val="4F4F4F"/>
              </a:solidFill>
              <a:effectLst/>
              <a:latin typeface="Myriad Pro"/>
            </a:endParaRPr>
          </a:p>
          <a:p>
            <a:r>
              <a:rPr lang="en-US" sz="2400" dirty="0" smtClean="0">
                <a:solidFill>
                  <a:srgbClr val="4F4F4F"/>
                </a:solidFill>
                <a:latin typeface="Myriad Pro"/>
              </a:rPr>
              <a:t>Adult Basic Education</a:t>
            </a:r>
            <a:endParaRPr lang="en-US" sz="2400" b="0" i="0" dirty="0">
              <a:solidFill>
                <a:srgbClr val="4F4F4F"/>
              </a:solidFill>
              <a:effectLst/>
              <a:latin typeface="Myriad Pro"/>
            </a:endParaRPr>
          </a:p>
          <a:p>
            <a:r>
              <a:rPr lang="en-US" sz="2400" b="0" i="0" dirty="0">
                <a:solidFill>
                  <a:srgbClr val="4F4F4F"/>
                </a:solidFill>
                <a:effectLst/>
                <a:latin typeface="Myriad Pro"/>
              </a:rPr>
              <a:t>English </a:t>
            </a:r>
            <a:r>
              <a:rPr lang="en-US" sz="2400" dirty="0" smtClean="0">
                <a:solidFill>
                  <a:srgbClr val="4F4F4F"/>
                </a:solidFill>
                <a:latin typeface="Myriad Pro"/>
              </a:rPr>
              <a:t>as a Second Language (ESL)</a:t>
            </a:r>
            <a:endParaRPr lang="en-US" sz="2400" b="0" i="0" dirty="0">
              <a:solidFill>
                <a:srgbClr val="4F4F4F"/>
              </a:solidFill>
              <a:effectLst/>
              <a:latin typeface="Myriad Pro"/>
            </a:endParaRPr>
          </a:p>
          <a:p>
            <a:r>
              <a:rPr lang="en-US" sz="2400" dirty="0">
                <a:solidFill>
                  <a:srgbClr val="4F4F4F"/>
                </a:solidFill>
                <a:latin typeface="Myriad Pro"/>
              </a:rPr>
              <a:t>A</a:t>
            </a:r>
            <a:r>
              <a:rPr lang="en-US" sz="2400" b="0" i="0" dirty="0" smtClean="0">
                <a:solidFill>
                  <a:srgbClr val="4F4F4F"/>
                </a:solidFill>
                <a:effectLst/>
                <a:latin typeface="Myriad Pro"/>
              </a:rPr>
              <a:t>dult </a:t>
            </a:r>
            <a:r>
              <a:rPr lang="en-US" sz="2400" b="0" i="0" dirty="0">
                <a:solidFill>
                  <a:srgbClr val="4F4F4F"/>
                </a:solidFill>
                <a:effectLst/>
                <a:latin typeface="Myriad Pro"/>
              </a:rPr>
              <a:t>career pathways and literacy</a:t>
            </a:r>
            <a:r>
              <a:rPr lang="en-US" sz="2400" b="0" i="0" dirty="0" smtClean="0">
                <a:solidFill>
                  <a:srgbClr val="4F4F4F"/>
                </a:solidFill>
                <a:effectLst/>
                <a:latin typeface="Myriad Pro"/>
              </a:rPr>
              <a:t>.</a:t>
            </a:r>
          </a:p>
          <a:p>
            <a:r>
              <a:rPr lang="en-US" sz="2400" dirty="0" smtClean="0">
                <a:solidFill>
                  <a:srgbClr val="4F4F4F"/>
                </a:solidFill>
                <a:latin typeface="Myriad Pro"/>
              </a:rPr>
              <a:t>Literacy Tutoring</a:t>
            </a:r>
            <a:endParaRPr lang="en-US" sz="2400" b="0" i="0" dirty="0">
              <a:solidFill>
                <a:srgbClr val="4F4F4F"/>
              </a:solidFill>
              <a:effectLst/>
              <a:latin typeface="Myriad Pro"/>
            </a:endParaRPr>
          </a:p>
          <a:p>
            <a:pPr marL="0" indent="0" algn="l">
              <a:buNone/>
            </a:pPr>
            <a:endParaRPr lang="en-US" sz="2400" b="0" i="0" dirty="0">
              <a:solidFill>
                <a:srgbClr val="4F4F4F"/>
              </a:solidFill>
              <a:effectLst/>
              <a:latin typeface="Myriad Pro"/>
            </a:endParaRPr>
          </a:p>
          <a:p>
            <a:pPr marL="0" indent="0" algn="l">
              <a:buNone/>
            </a:pPr>
            <a:r>
              <a:rPr lang="en-US" sz="2400" b="0" i="0" dirty="0">
                <a:solidFill>
                  <a:srgbClr val="4F4F4F"/>
                </a:solidFill>
                <a:effectLst/>
                <a:latin typeface="Myriad Pro"/>
              </a:rPr>
              <a:t>Adult Education programming is free, and courses are offered year-round throughout the LLCC </a:t>
            </a:r>
            <a:r>
              <a:rPr lang="en-US" sz="2400" b="0" i="0" dirty="0" smtClean="0">
                <a:solidFill>
                  <a:srgbClr val="4F4F4F"/>
                </a:solidFill>
                <a:effectLst/>
                <a:latin typeface="Myriad Pro"/>
              </a:rPr>
              <a:t>district, Springfield, Beardstown, Taylorville, Petersburg, Litchfield and Hillsboro.  Online classes are also available.</a:t>
            </a:r>
            <a:endParaRPr lang="en-US" sz="2400" b="0" i="0" dirty="0">
              <a:solidFill>
                <a:srgbClr val="4F4F4F"/>
              </a:solidFill>
              <a:effectLst/>
              <a:latin typeface="Myriad Pro"/>
            </a:endParaRPr>
          </a:p>
          <a:p>
            <a:pPr>
              <a:spcBef>
                <a:spcPts val="0"/>
              </a:spcBef>
              <a:defRPr/>
            </a:pPr>
            <a:endParaRPr lang="en-US" sz="3500" b="1" dirty="0">
              <a:solidFill>
                <a:prstClr val="black"/>
              </a:solidFill>
              <a:cs typeface="Arial" panose="020B0604020202020204" pitchFamily="34" charset="0"/>
            </a:endParaRPr>
          </a:p>
          <a:p>
            <a:pPr marL="0" lvl="0" indent="0">
              <a:spcBef>
                <a:spcPts val="0"/>
              </a:spcBef>
              <a:buNone/>
              <a:defRPr/>
            </a:pPr>
            <a:r>
              <a:rPr lang="en-US" sz="3500" dirty="0">
                <a:solidFill>
                  <a:srgbClr val="4F81BD">
                    <a:lumMod val="75000"/>
                  </a:srgbClr>
                </a:solidFill>
                <a:cs typeface="Arial" panose="020B0604020202020204" pitchFamily="34" charset="0"/>
                <a:hlinkClick r:id="rId3"/>
              </a:rPr>
              <a:t>https://www.llcc.edu/adult-education-literacy</a:t>
            </a:r>
            <a:r>
              <a:rPr lang="en-US" sz="3500" dirty="0">
                <a:solidFill>
                  <a:srgbClr val="4F81BD">
                    <a:lumMod val="75000"/>
                  </a:srgbClr>
                </a:solidFill>
                <a:cs typeface="Arial" panose="020B0604020202020204" pitchFamily="34" charset="0"/>
              </a:rPr>
              <a:t> </a:t>
            </a:r>
            <a:endParaRPr lang="en-US" dirty="0"/>
          </a:p>
        </p:txBody>
      </p:sp>
      <p:pic>
        <p:nvPicPr>
          <p:cNvPr id="6" name="Picture 5">
            <a:extLst>
              <a:ext uri="{FF2B5EF4-FFF2-40B4-BE49-F238E27FC236}">
                <a16:creationId xmlns:a16="http://schemas.microsoft.com/office/drawing/2014/main" id="{5027E34A-EF88-4AAC-8963-75983EFECC8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2737651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CB1A58-5BA9-4DF0-96BC-15D9E866842D}"/>
              </a:ext>
            </a:extLst>
          </p:cNvPr>
          <p:cNvSpPr>
            <a:spLocks noGrp="1"/>
          </p:cNvSpPr>
          <p:nvPr>
            <p:ph idx="1"/>
          </p:nvPr>
        </p:nvSpPr>
        <p:spPr/>
        <p:txBody>
          <a:bodyPr>
            <a:normAutofit/>
          </a:bodyPr>
          <a:lstStyle/>
          <a:p>
            <a:pPr marL="0" lvl="0" indent="0">
              <a:spcBef>
                <a:spcPts val="0"/>
              </a:spcBef>
              <a:buNone/>
              <a:defRPr/>
            </a:pPr>
            <a:r>
              <a:rPr lang="en-US" sz="3500" dirty="0">
                <a:solidFill>
                  <a:schemeClr val="accent1"/>
                </a:solidFill>
                <a:cs typeface="Arial" panose="020B0604020202020204" pitchFamily="34" charset="0"/>
              </a:rPr>
              <a:t>Contact and visit information</a:t>
            </a:r>
          </a:p>
          <a:p>
            <a:pPr marL="0" lvl="0" indent="0" algn="ctr">
              <a:spcBef>
                <a:spcPts val="0"/>
              </a:spcBef>
              <a:buNone/>
              <a:defRPr/>
            </a:pPr>
            <a:r>
              <a:rPr lang="en-US" sz="3500" b="1" dirty="0">
                <a:solidFill>
                  <a:prstClr val="black"/>
                </a:solidFill>
                <a:cs typeface="Arial" panose="020B0604020202020204" pitchFamily="34" charset="0"/>
              </a:rPr>
              <a:t/>
            </a:r>
            <a:br>
              <a:rPr lang="en-US" sz="3500" b="1" dirty="0">
                <a:solidFill>
                  <a:prstClr val="black"/>
                </a:solidFill>
                <a:cs typeface="Arial" panose="020B0604020202020204" pitchFamily="34" charset="0"/>
              </a:rPr>
            </a:br>
            <a:r>
              <a:rPr lang="en-US" sz="3000" b="1" dirty="0">
                <a:solidFill>
                  <a:schemeClr val="accent2"/>
                </a:solidFill>
                <a:cs typeface="Arial" panose="020B0604020202020204" pitchFamily="34" charset="0"/>
              </a:rPr>
              <a:t>Mac Warren</a:t>
            </a:r>
            <a:br>
              <a:rPr lang="en-US" sz="3000" b="1" dirty="0">
                <a:solidFill>
                  <a:schemeClr val="accent2"/>
                </a:solidFill>
                <a:cs typeface="Arial" panose="020B0604020202020204" pitchFamily="34" charset="0"/>
              </a:rPr>
            </a:br>
            <a:r>
              <a:rPr lang="en-US" sz="3000" b="1" dirty="0">
                <a:solidFill>
                  <a:prstClr val="black"/>
                </a:solidFill>
                <a:cs typeface="Arial" panose="020B0604020202020204" pitchFamily="34" charset="0"/>
                <a:hlinkClick r:id="rId2"/>
              </a:rPr>
              <a:t>Mac.Warren@llcc.edu</a:t>
            </a:r>
            <a:r>
              <a:rPr lang="en-US" sz="3000" b="1" dirty="0">
                <a:solidFill>
                  <a:prstClr val="black"/>
                </a:solidFill>
                <a:cs typeface="Arial" panose="020B0604020202020204" pitchFamily="34" charset="0"/>
              </a:rPr>
              <a:t> </a:t>
            </a:r>
          </a:p>
          <a:p>
            <a:pPr marL="0" lvl="0" indent="0" algn="ctr">
              <a:spcBef>
                <a:spcPts val="0"/>
              </a:spcBef>
              <a:buNone/>
              <a:defRPr/>
            </a:pPr>
            <a:endParaRPr lang="en-US" sz="3500" b="1" dirty="0">
              <a:solidFill>
                <a:prstClr val="black"/>
              </a:solidFill>
              <a:cs typeface="Arial" panose="020B0604020202020204" pitchFamily="34" charset="0"/>
            </a:endParaRPr>
          </a:p>
          <a:p>
            <a:pPr marL="0" lvl="0" indent="0" algn="ctr">
              <a:spcBef>
                <a:spcPts val="0"/>
              </a:spcBef>
              <a:buNone/>
              <a:defRPr/>
            </a:pPr>
            <a:endParaRPr lang="en-US" sz="3500" b="1" dirty="0">
              <a:solidFill>
                <a:prstClr val="black"/>
              </a:solidFill>
              <a:cs typeface="Arial" panose="020B0604020202020204" pitchFamily="34" charset="0"/>
            </a:endParaRPr>
          </a:p>
          <a:p>
            <a:pPr marL="0" lvl="0" indent="0" algn="ctr">
              <a:spcBef>
                <a:spcPts val="0"/>
              </a:spcBef>
              <a:buNone/>
              <a:defRPr/>
            </a:pPr>
            <a:r>
              <a:rPr lang="en-US" sz="2200" dirty="0">
                <a:solidFill>
                  <a:schemeClr val="accent2"/>
                </a:solidFill>
                <a:cs typeface="Arial" panose="020B0604020202020204" pitchFamily="34" charset="0"/>
              </a:rPr>
              <a:t>Campus Visit Days and program expos are offered throughout the year.  </a:t>
            </a:r>
          </a:p>
          <a:p>
            <a:pPr marL="0" lvl="0" indent="0" algn="ctr">
              <a:spcBef>
                <a:spcPts val="0"/>
              </a:spcBef>
              <a:buNone/>
              <a:defRPr/>
            </a:pPr>
            <a:r>
              <a:rPr lang="en-US" sz="2200" dirty="0">
                <a:solidFill>
                  <a:schemeClr val="accent2"/>
                </a:solidFill>
                <a:cs typeface="Arial" panose="020B0604020202020204" pitchFamily="34" charset="0"/>
              </a:rPr>
              <a:t>For information on upcoming visit opportunities, </a:t>
            </a:r>
            <a:r>
              <a:rPr lang="en-US" dirty="0">
                <a:solidFill>
                  <a:srgbClr val="4F81BD">
                    <a:lumMod val="75000"/>
                  </a:srgbClr>
                </a:solidFill>
                <a:cs typeface="Arial" panose="020B0604020202020204" pitchFamily="34" charset="0"/>
                <a:hlinkClick r:id="rId3"/>
              </a:rPr>
              <a:t>https://www.llcc.edu/visit-llcc</a:t>
            </a:r>
            <a:r>
              <a:rPr lang="en-US" dirty="0">
                <a:solidFill>
                  <a:srgbClr val="4F81BD">
                    <a:lumMod val="75000"/>
                  </a:srgbClr>
                </a:solidFill>
                <a:cs typeface="Arial" panose="020B0604020202020204" pitchFamily="34" charset="0"/>
              </a:rPr>
              <a:t> </a:t>
            </a:r>
            <a:endParaRPr lang="en-US" dirty="0"/>
          </a:p>
        </p:txBody>
      </p:sp>
      <p:pic>
        <p:nvPicPr>
          <p:cNvPr id="6" name="Picture 5">
            <a:extLst>
              <a:ext uri="{FF2B5EF4-FFF2-40B4-BE49-F238E27FC236}">
                <a16:creationId xmlns:a16="http://schemas.microsoft.com/office/drawing/2014/main" id="{C138F79D-D664-4255-B19E-F8BEDE938C7C}"/>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75857" y="172285"/>
            <a:ext cx="7616143" cy="1116211"/>
          </a:xfrm>
          <a:prstGeom prst="rect">
            <a:avLst/>
          </a:prstGeom>
        </p:spPr>
      </p:pic>
    </p:spTree>
    <p:extLst>
      <p:ext uri="{BB962C8B-B14F-4D97-AF65-F5344CB8AC3E}">
        <p14:creationId xmlns:p14="http://schemas.microsoft.com/office/powerpoint/2010/main" val="112854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771848" y="613548"/>
            <a:ext cx="9068844" cy="955468"/>
          </a:xfrm>
        </p:spPr>
        <p:txBody>
          <a:bodyPr>
            <a:noAutofit/>
          </a:bodyPr>
          <a:lstStyle/>
          <a:p>
            <a:r>
              <a:rPr lang="en-US" sz="2800" dirty="0"/>
              <a:t>Senior Community Service Employment Program (SCSEP) </a:t>
            </a: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a:ext>
            </a:extLst>
          </a:blip>
          <a:stretch>
            <a:fillRect/>
          </a:stretch>
        </p:blipFill>
        <p:spPr>
          <a:xfrm>
            <a:off x="1724772" y="2725794"/>
            <a:ext cx="2504328" cy="2003463"/>
          </a:xfrm>
        </p:spPr>
      </p:pic>
      <p:sp>
        <p:nvSpPr>
          <p:cNvPr id="7" name="Content Placeholder 6"/>
          <p:cNvSpPr>
            <a:spLocks noGrp="1"/>
          </p:cNvSpPr>
          <p:nvPr>
            <p:ph sz="half" idx="2"/>
          </p:nvPr>
        </p:nvSpPr>
        <p:spPr>
          <a:xfrm>
            <a:off x="6172200" y="1830716"/>
            <a:ext cx="5181600" cy="4717440"/>
          </a:xfrm>
        </p:spPr>
        <p:txBody>
          <a:bodyPr>
            <a:normAutofit lnSpcReduction="10000"/>
          </a:bodyPr>
          <a:lstStyle/>
          <a:p>
            <a:pPr marL="0" indent="0">
              <a:buNone/>
            </a:pPr>
            <a:r>
              <a:rPr lang="en-US" dirty="0"/>
              <a:t>	</a:t>
            </a:r>
            <a:r>
              <a:rPr lang="en-US" sz="2000" dirty="0">
                <a:solidFill>
                  <a:schemeClr val="accent2"/>
                </a:solidFill>
              </a:rPr>
              <a:t>You can JOIN US by applying online </a:t>
            </a:r>
            <a:r>
              <a:rPr lang="en-US" sz="2000" dirty="0"/>
              <a:t>	</a:t>
            </a:r>
            <a:r>
              <a:rPr lang="en-US" sz="2000" dirty="0">
                <a:solidFill>
                  <a:schemeClr val="accent2"/>
                </a:solidFill>
                <a:hlinkClick r:id="rId4"/>
              </a:rPr>
              <a:t>https://www.nationalable.org/about/</a:t>
            </a:r>
            <a:r>
              <a:rPr lang="en-US" sz="2000" dirty="0">
                <a:solidFill>
                  <a:schemeClr val="accent2"/>
                </a:solidFill>
              </a:rPr>
              <a:t> </a:t>
            </a:r>
            <a:r>
              <a:rPr lang="en-US" sz="2000" dirty="0"/>
              <a:t>	</a:t>
            </a:r>
            <a:r>
              <a:rPr lang="en-US" sz="2000" dirty="0">
                <a:solidFill>
                  <a:schemeClr val="accent1"/>
                </a:solidFill>
              </a:rPr>
              <a:t>or by calling 855-994-8300</a:t>
            </a:r>
          </a:p>
          <a:p>
            <a:r>
              <a:rPr lang="en-US" sz="2000" dirty="0">
                <a:solidFill>
                  <a:schemeClr val="accent2"/>
                </a:solidFill>
              </a:rPr>
              <a:t>Must be at least 55 years of age</a:t>
            </a:r>
          </a:p>
          <a:p>
            <a:r>
              <a:rPr lang="en-US" sz="2000" dirty="0">
                <a:solidFill>
                  <a:schemeClr val="accent2"/>
                </a:solidFill>
              </a:rPr>
              <a:t>Meet program income requirements</a:t>
            </a:r>
          </a:p>
          <a:p>
            <a:r>
              <a:rPr lang="en-US" sz="2000" dirty="0">
                <a:solidFill>
                  <a:schemeClr val="accent2"/>
                </a:solidFill>
              </a:rPr>
              <a:t>Are willing to improve your job skills and learn new skills</a:t>
            </a:r>
          </a:p>
          <a:p>
            <a:r>
              <a:rPr lang="en-US" sz="2000" dirty="0">
                <a:solidFill>
                  <a:schemeClr val="accent2"/>
                </a:solidFill>
              </a:rPr>
              <a:t>You will:</a:t>
            </a:r>
          </a:p>
          <a:p>
            <a:pPr lvl="1"/>
            <a:r>
              <a:rPr lang="en-US" sz="1600" dirty="0">
                <a:solidFill>
                  <a:schemeClr val="accent2"/>
                </a:solidFill>
              </a:rPr>
              <a:t>Receive interviewing and job-search assistance</a:t>
            </a:r>
          </a:p>
          <a:p>
            <a:pPr lvl="1"/>
            <a:r>
              <a:rPr lang="en-US" sz="1600" dirty="0">
                <a:solidFill>
                  <a:schemeClr val="accent2"/>
                </a:solidFill>
              </a:rPr>
              <a:t>Obtain computer and vocational training</a:t>
            </a:r>
          </a:p>
          <a:p>
            <a:pPr lvl="1"/>
            <a:r>
              <a:rPr lang="en-US" sz="1600" dirty="0">
                <a:solidFill>
                  <a:schemeClr val="accent2"/>
                </a:solidFill>
              </a:rPr>
              <a:t>Earn while you learn at a location in your community</a:t>
            </a:r>
          </a:p>
          <a:p>
            <a:pPr lvl="1"/>
            <a:r>
              <a:rPr lang="en-US" sz="1600" dirty="0">
                <a:solidFill>
                  <a:schemeClr val="accent2"/>
                </a:solidFill>
              </a:rPr>
              <a:t>Gain access to employers who want to hire experienced workers</a:t>
            </a:r>
          </a:p>
          <a:p>
            <a:pPr lvl="1"/>
            <a:r>
              <a:rPr lang="en-US" sz="1600" dirty="0">
                <a:solidFill>
                  <a:schemeClr val="accent2"/>
                </a:solidFill>
              </a:rPr>
              <a:t>Improve your employable skills</a:t>
            </a:r>
          </a:p>
        </p:txBody>
      </p:sp>
    </p:spTree>
    <p:extLst>
      <p:ext uri="{BB962C8B-B14F-4D97-AF65-F5344CB8AC3E}">
        <p14:creationId xmlns:p14="http://schemas.microsoft.com/office/powerpoint/2010/main" val="23531235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522" y="749326"/>
            <a:ext cx="7166221" cy="1042377"/>
          </a:xfrm>
        </p:spPr>
        <p:txBody>
          <a:bodyPr>
            <a:normAutofit/>
          </a:bodyPr>
          <a:lstStyle/>
          <a:p>
            <a:pPr algn="ctr"/>
            <a:r>
              <a:rPr lang="en-US" sz="2800" dirty="0"/>
              <a:t>Sangamon County Department of Community Resources</a:t>
            </a:r>
          </a:p>
        </p:txBody>
      </p:sp>
      <p:sp>
        <p:nvSpPr>
          <p:cNvPr id="3" name="Content Placeholder 2"/>
          <p:cNvSpPr>
            <a:spLocks noGrp="1"/>
          </p:cNvSpPr>
          <p:nvPr>
            <p:ph idx="1"/>
          </p:nvPr>
        </p:nvSpPr>
        <p:spPr>
          <a:xfrm>
            <a:off x="838199" y="2274742"/>
            <a:ext cx="10710333" cy="4583258"/>
          </a:xfrm>
        </p:spPr>
        <p:txBody>
          <a:bodyPr>
            <a:normAutofit fontScale="85000" lnSpcReduction="20000"/>
          </a:bodyPr>
          <a:lstStyle/>
          <a:p>
            <a:pPr marL="0" indent="0">
              <a:buNone/>
            </a:pPr>
            <a:r>
              <a:rPr lang="en-US" sz="1800" b="1" dirty="0">
                <a:solidFill>
                  <a:schemeClr val="accent1"/>
                </a:solidFill>
              </a:rPr>
              <a:t>Striving to improve the quality of life for people with low incomes in Sangamon County through department programs, services and referrals that promote stability and/or self-determination.</a:t>
            </a:r>
          </a:p>
          <a:p>
            <a:pPr marL="0" indent="0">
              <a:buNone/>
            </a:pPr>
            <a:r>
              <a:rPr lang="en-US" sz="2000" dirty="0">
                <a:solidFill>
                  <a:schemeClr val="accent2"/>
                </a:solidFill>
              </a:rPr>
              <a:t>*LIHEAP Utility Assistance		 	 	*Life Skills/Goal Setting</a:t>
            </a:r>
          </a:p>
          <a:p>
            <a:pPr marL="0" indent="0">
              <a:buNone/>
            </a:pPr>
            <a:r>
              <a:rPr lang="en-US" sz="2000" dirty="0">
                <a:solidFill>
                  <a:schemeClr val="accent2"/>
                </a:solidFill>
              </a:rPr>
              <a:t>*Weatherization Services Assistance			*Housing Counseling</a:t>
            </a:r>
            <a:br>
              <a:rPr lang="en-US" sz="2000" dirty="0">
                <a:solidFill>
                  <a:schemeClr val="accent2"/>
                </a:solidFill>
              </a:rPr>
            </a:br>
            <a:r>
              <a:rPr lang="en-US" sz="2000" dirty="0">
                <a:solidFill>
                  <a:schemeClr val="accent2"/>
                </a:solidFill>
              </a:rPr>
              <a:t>   for Macon &amp; Sangamon Counties			</a:t>
            </a:r>
            <a:br>
              <a:rPr lang="en-US" sz="2000" dirty="0">
                <a:solidFill>
                  <a:schemeClr val="accent2"/>
                </a:solidFill>
              </a:rPr>
            </a:br>
            <a:r>
              <a:rPr lang="en-US" sz="2000" dirty="0">
                <a:solidFill>
                  <a:schemeClr val="accent2"/>
                </a:solidFill>
              </a:rPr>
              <a:t>			</a:t>
            </a:r>
            <a:br>
              <a:rPr lang="en-US" sz="2000" dirty="0">
                <a:solidFill>
                  <a:schemeClr val="accent2"/>
                </a:solidFill>
              </a:rPr>
            </a:br>
            <a:r>
              <a:rPr lang="en-US" sz="2000" dirty="0">
                <a:solidFill>
                  <a:schemeClr val="accent2"/>
                </a:solidFill>
              </a:rPr>
              <a:t>*Community Services Block Grant including:		*Summer Youth Programs</a:t>
            </a:r>
          </a:p>
          <a:p>
            <a:pPr marL="0" indent="0">
              <a:buNone/>
            </a:pPr>
            <a:r>
              <a:rPr lang="en-US" sz="2000" dirty="0">
                <a:solidFill>
                  <a:schemeClr val="accent2"/>
                </a:solidFill>
              </a:rPr>
              <a:t>*Financial Literacy					*GED Test Financial Assistance 	</a:t>
            </a:r>
          </a:p>
          <a:p>
            <a:pPr marL="0" indent="0">
              <a:buNone/>
            </a:pPr>
            <a:r>
              <a:rPr lang="en-US" sz="2000" dirty="0">
                <a:solidFill>
                  <a:schemeClr val="accent2"/>
                </a:solidFill>
              </a:rPr>
              <a:t>*High School Summer School Tuition	 		*Rent/Mortgage Assistance</a:t>
            </a:r>
          </a:p>
          <a:p>
            <a:pPr marL="0" indent="0">
              <a:buNone/>
            </a:pPr>
            <a:r>
              <a:rPr lang="en-US" sz="2000" dirty="0">
                <a:solidFill>
                  <a:schemeClr val="accent2"/>
                </a:solidFill>
              </a:rPr>
              <a:t>*Rapid Re-housing</a:t>
            </a:r>
            <a:br>
              <a:rPr lang="en-US" sz="2000" dirty="0">
                <a:solidFill>
                  <a:schemeClr val="accent2"/>
                </a:solidFill>
              </a:rPr>
            </a:br>
            <a:r>
              <a:rPr lang="en-US" sz="2000" dirty="0">
                <a:solidFill>
                  <a:schemeClr val="accent2"/>
                </a:solidFill>
              </a:rPr>
              <a:t>  permanent housing for Shelter clients			*Children’s Programs </a:t>
            </a:r>
            <a:br>
              <a:rPr lang="en-US" sz="2000" dirty="0">
                <a:solidFill>
                  <a:schemeClr val="accent2"/>
                </a:solidFill>
              </a:rPr>
            </a:br>
            <a:r>
              <a:rPr lang="en-US" sz="2000" dirty="0">
                <a:solidFill>
                  <a:schemeClr val="accent2"/>
                </a:solidFill>
              </a:rPr>
              <a:t>   						</a:t>
            </a:r>
            <a:br>
              <a:rPr lang="en-US" sz="2000" dirty="0">
                <a:solidFill>
                  <a:schemeClr val="accent2"/>
                </a:solidFill>
              </a:rPr>
            </a:br>
            <a:r>
              <a:rPr lang="en-US" sz="2000" dirty="0">
                <a:solidFill>
                  <a:schemeClr val="accent2"/>
                </a:solidFill>
              </a:rPr>
              <a:t>*Personal Care Assistant 				*Water and Sewer Bill Assistance</a:t>
            </a:r>
            <a:br>
              <a:rPr lang="en-US" sz="2000" dirty="0">
                <a:solidFill>
                  <a:schemeClr val="accent2"/>
                </a:solidFill>
              </a:rPr>
            </a:br>
            <a:r>
              <a:rPr lang="en-US" sz="2000" dirty="0">
                <a:solidFill>
                  <a:schemeClr val="accent2"/>
                </a:solidFill>
              </a:rPr>
              <a:t>  and Certified Nursing Assistant Programs</a:t>
            </a:r>
          </a:p>
          <a:p>
            <a:pPr marL="0" indent="0">
              <a:buNone/>
            </a:pPr>
            <a:r>
              <a:rPr lang="en-US" sz="2000" dirty="0">
                <a:solidFill>
                  <a:schemeClr val="accent2"/>
                </a:solidFill>
              </a:rPr>
              <a:t>*Senior Food Boxes</a:t>
            </a:r>
          </a:p>
          <a:p>
            <a:pPr marL="0" indent="0" algn="ctr">
              <a:buNone/>
            </a:pPr>
            <a:endParaRPr lang="en-US" sz="1800" dirty="0">
              <a:solidFill>
                <a:schemeClr val="accent1"/>
              </a:solidFill>
            </a:endParaRPr>
          </a:p>
          <a:p>
            <a:pPr marL="0" indent="0" algn="ctr">
              <a:buNone/>
            </a:pPr>
            <a:r>
              <a:rPr lang="en-US" sz="1800" dirty="0">
                <a:solidFill>
                  <a:schemeClr val="accent1"/>
                </a:solidFill>
              </a:rPr>
              <a:t>2833 S. Grand Ave. East   Suite C100   </a:t>
            </a:r>
            <a:endParaRPr lang="en-US" sz="1800" dirty="0" smtClean="0">
              <a:solidFill>
                <a:schemeClr val="accent1"/>
              </a:solidFill>
            </a:endParaRPr>
          </a:p>
          <a:p>
            <a:pPr marL="0" indent="0" algn="ctr">
              <a:buNone/>
            </a:pPr>
            <a:r>
              <a:rPr lang="en-US" sz="1800" dirty="0" smtClean="0">
                <a:solidFill>
                  <a:schemeClr val="accent1"/>
                </a:solidFill>
              </a:rPr>
              <a:t>217-535-3120</a:t>
            </a:r>
            <a:r>
              <a:rPr lang="en-US" sz="1800" dirty="0">
                <a:solidFill>
                  <a:schemeClr val="accent1"/>
                </a:solidFill>
              </a:rPr>
              <a:t/>
            </a:r>
            <a:br>
              <a:rPr lang="en-US" sz="1800" dirty="0">
                <a:solidFill>
                  <a:schemeClr val="accent1"/>
                </a:solidFill>
              </a:rPr>
            </a:br>
            <a:r>
              <a:rPr lang="en-US" sz="1600" u="sng" dirty="0">
                <a:hlinkClick r:id="rId3"/>
              </a:rPr>
              <a:t>https://sangamonil.gov/communityresources</a:t>
            </a:r>
            <a:endParaRPr lang="en-US" sz="2000" dirty="0">
              <a:solidFill>
                <a:schemeClr val="accent1"/>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50169" y="528834"/>
            <a:ext cx="1126731" cy="1126731"/>
          </a:xfrm>
          <a:prstGeom prst="rect">
            <a:avLst/>
          </a:prstGeom>
        </p:spPr>
      </p:pic>
    </p:spTree>
    <p:extLst>
      <p:ext uri="{BB962C8B-B14F-4D97-AF65-F5344CB8AC3E}">
        <p14:creationId xmlns:p14="http://schemas.microsoft.com/office/powerpoint/2010/main" val="25485272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6600" dirty="0">
                <a:solidFill>
                  <a:schemeClr val="accent1">
                    <a:lumMod val="75000"/>
                  </a:schemeClr>
                </a:solidFill>
              </a:rPr>
              <a:t> Questions? </a:t>
            </a:r>
          </a:p>
          <a:p>
            <a:endParaRPr lang="en-US" sz="6600" dirty="0">
              <a:solidFill>
                <a:schemeClr val="accent1">
                  <a:lumMod val="75000"/>
                </a:schemeClr>
              </a:solidFill>
            </a:endParaRPr>
          </a:p>
          <a:p>
            <a:pPr marL="0" indent="0">
              <a:buNone/>
            </a:pPr>
            <a:endParaRPr lang="en-US" sz="6600" dirty="0">
              <a:solidFill>
                <a:schemeClr val="accent1">
                  <a:lumMod val="75000"/>
                </a:schemeClr>
              </a:solidFill>
            </a:endParaRPr>
          </a:p>
        </p:txBody>
      </p:sp>
      <p:sp>
        <p:nvSpPr>
          <p:cNvPr id="4" name="TextBox 3"/>
          <p:cNvSpPr txBox="1"/>
          <p:nvPr/>
        </p:nvSpPr>
        <p:spPr>
          <a:xfrm>
            <a:off x="1985596" y="4607303"/>
            <a:ext cx="8220808"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dirty="0"/>
              <a:t>Land of Lincoln Workforce Alliance is an equal opportunity employer/program.  Auxiliary aids and services are available upon request to individuals with disabilities. No individual shall be excluded from participation in, denied the benefit of, subjected to discrimination under, or denied employment in the administration of or in connection with any such program because of race, religion, sex (including pregnancy, gender identity, and sexual orientation) parental status, national origin, age, disability or political affiliation or belief or military service. </a:t>
            </a:r>
            <a:endParaRPr lang="en-US" sz="1200" i="1" dirty="0"/>
          </a:p>
        </p:txBody>
      </p:sp>
    </p:spTree>
    <p:extLst>
      <p:ext uri="{BB962C8B-B14F-4D97-AF65-F5344CB8AC3E}">
        <p14:creationId xmlns:p14="http://schemas.microsoft.com/office/powerpoint/2010/main" val="2022639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t>workNet Partner Organizations and Services</a:t>
            </a:r>
          </a:p>
        </p:txBody>
      </p:sp>
      <p:sp>
        <p:nvSpPr>
          <p:cNvPr id="3" name="Content Placeholder 2"/>
          <p:cNvSpPr>
            <a:spLocks noGrp="1"/>
          </p:cNvSpPr>
          <p:nvPr>
            <p:ph idx="1"/>
          </p:nvPr>
        </p:nvSpPr>
        <p:spPr>
          <a:xfrm>
            <a:off x="4066772" y="1719942"/>
            <a:ext cx="7692851" cy="5319588"/>
          </a:xfrm>
        </p:spPr>
        <p:txBody>
          <a:bodyPr>
            <a:normAutofit/>
          </a:bodyPr>
          <a:lstStyle/>
          <a:p>
            <a:r>
              <a:rPr lang="en-US" sz="2400" b="1" dirty="0">
                <a:solidFill>
                  <a:schemeClr val="accent2">
                    <a:lumMod val="75000"/>
                  </a:schemeClr>
                </a:solidFill>
              </a:rPr>
              <a:t>Capitol Area Career Center </a:t>
            </a:r>
            <a:r>
              <a:rPr lang="en-US" sz="2000" b="1" dirty="0">
                <a:solidFill>
                  <a:schemeClr val="accent2">
                    <a:lumMod val="75000"/>
                  </a:schemeClr>
                </a:solidFill>
              </a:rPr>
              <a:t>(Perkins </a:t>
            </a:r>
            <a:r>
              <a:rPr lang="en-US" sz="2000" b="1" dirty="0" smtClean="0">
                <a:solidFill>
                  <a:schemeClr val="accent2">
                    <a:lumMod val="75000"/>
                  </a:schemeClr>
                </a:solidFill>
              </a:rPr>
              <a:t>Services)</a:t>
            </a:r>
            <a:endParaRPr lang="en-US" sz="2000" b="1" dirty="0">
              <a:solidFill>
                <a:schemeClr val="accent2">
                  <a:lumMod val="75000"/>
                </a:schemeClr>
              </a:solidFill>
            </a:endParaRPr>
          </a:p>
          <a:p>
            <a:r>
              <a:rPr lang="en-US" sz="2400" b="1" dirty="0" smtClean="0">
                <a:solidFill>
                  <a:schemeClr val="accent2">
                    <a:lumMod val="75000"/>
                  </a:schemeClr>
                </a:solidFill>
              </a:rPr>
              <a:t>Illinois Department of Employment Security </a:t>
            </a:r>
            <a:r>
              <a:rPr lang="en-US" sz="2000" b="1" dirty="0" smtClean="0">
                <a:solidFill>
                  <a:schemeClr val="accent2">
                    <a:lumMod val="75000"/>
                  </a:schemeClr>
                </a:solidFill>
              </a:rPr>
              <a:t>(IDES)</a:t>
            </a:r>
          </a:p>
          <a:p>
            <a:r>
              <a:rPr lang="en-US" sz="2400" b="1" dirty="0" smtClean="0">
                <a:solidFill>
                  <a:schemeClr val="accent2">
                    <a:lumMod val="75000"/>
                  </a:schemeClr>
                </a:solidFill>
              </a:rPr>
              <a:t>Illinois Department of Human Services </a:t>
            </a:r>
            <a:r>
              <a:rPr lang="en-US" sz="2000" b="1" dirty="0" smtClean="0">
                <a:solidFill>
                  <a:schemeClr val="accent2">
                    <a:lumMod val="75000"/>
                  </a:schemeClr>
                </a:solidFill>
              </a:rPr>
              <a:t>(DHS)</a:t>
            </a:r>
          </a:p>
          <a:p>
            <a:pPr marL="228600" lvl="1">
              <a:lnSpc>
                <a:spcPct val="100000"/>
              </a:lnSpc>
            </a:pPr>
            <a:r>
              <a:rPr lang="en-US" b="1" dirty="0" smtClean="0">
                <a:solidFill>
                  <a:schemeClr val="accent2">
                    <a:lumMod val="75000"/>
                  </a:schemeClr>
                </a:solidFill>
              </a:rPr>
              <a:t>Illinois Department of Rehabilitation Services </a:t>
            </a:r>
            <a:r>
              <a:rPr lang="en-US" sz="2000" b="1" dirty="0" smtClean="0">
                <a:solidFill>
                  <a:schemeClr val="accent2">
                    <a:lumMod val="75000"/>
                  </a:schemeClr>
                </a:solidFill>
              </a:rPr>
              <a:t>(DRS)</a:t>
            </a:r>
          </a:p>
          <a:p>
            <a:pPr marL="228600" lvl="1">
              <a:lnSpc>
                <a:spcPct val="100000"/>
              </a:lnSpc>
            </a:pPr>
            <a:r>
              <a:rPr lang="en-US" b="1" dirty="0" smtClean="0">
                <a:solidFill>
                  <a:schemeClr val="accent2">
                    <a:lumMod val="75000"/>
                  </a:schemeClr>
                </a:solidFill>
              </a:rPr>
              <a:t>Land of Lincoln Workforce Alliance </a:t>
            </a:r>
            <a:r>
              <a:rPr lang="en-US" sz="2000" b="1" dirty="0" smtClean="0">
                <a:solidFill>
                  <a:schemeClr val="accent2">
                    <a:lumMod val="75000"/>
                  </a:schemeClr>
                </a:solidFill>
              </a:rPr>
              <a:t>(WIOA Services)</a:t>
            </a:r>
          </a:p>
          <a:p>
            <a:pPr marL="228600" lvl="1">
              <a:lnSpc>
                <a:spcPct val="100000"/>
              </a:lnSpc>
            </a:pPr>
            <a:r>
              <a:rPr lang="en-US" b="1" dirty="0" smtClean="0">
                <a:solidFill>
                  <a:schemeClr val="accent2">
                    <a:lumMod val="75000"/>
                  </a:schemeClr>
                </a:solidFill>
              </a:rPr>
              <a:t>Lawrence Education Center </a:t>
            </a:r>
            <a:r>
              <a:rPr lang="en-US" sz="2000" b="1" dirty="0" smtClean="0">
                <a:solidFill>
                  <a:schemeClr val="accent2">
                    <a:lumMod val="75000"/>
                  </a:schemeClr>
                </a:solidFill>
              </a:rPr>
              <a:t>(Adult Education Services)</a:t>
            </a:r>
            <a:endParaRPr lang="en-US" b="1" dirty="0" smtClean="0">
              <a:solidFill>
                <a:schemeClr val="accent2">
                  <a:lumMod val="75000"/>
                </a:schemeClr>
              </a:solidFill>
            </a:endParaRPr>
          </a:p>
          <a:p>
            <a:pPr marL="228600" lvl="1">
              <a:lnSpc>
                <a:spcPct val="100000"/>
              </a:lnSpc>
            </a:pPr>
            <a:r>
              <a:rPr lang="en-US" b="1" dirty="0" smtClean="0">
                <a:solidFill>
                  <a:schemeClr val="accent2">
                    <a:lumMod val="75000"/>
                  </a:schemeClr>
                </a:solidFill>
              </a:rPr>
              <a:t>Lincoln Land Community College </a:t>
            </a:r>
            <a:r>
              <a:rPr lang="en-US" sz="2000" b="1" dirty="0" smtClean="0">
                <a:solidFill>
                  <a:schemeClr val="accent2">
                    <a:lumMod val="75000"/>
                  </a:schemeClr>
                </a:solidFill>
              </a:rPr>
              <a:t>(Perkins and Adult Education Services)</a:t>
            </a:r>
          </a:p>
          <a:p>
            <a:pPr marL="228600" lvl="1"/>
            <a:r>
              <a:rPr lang="en-US" b="1" dirty="0" smtClean="0">
                <a:solidFill>
                  <a:schemeClr val="accent2">
                    <a:lumMod val="75000"/>
                  </a:schemeClr>
                </a:solidFill>
              </a:rPr>
              <a:t>National Able, Caritas and NAPCA </a:t>
            </a:r>
            <a:r>
              <a:rPr lang="en-US" sz="2000" b="1" dirty="0" smtClean="0">
                <a:solidFill>
                  <a:schemeClr val="accent2">
                    <a:lumMod val="75000"/>
                  </a:schemeClr>
                </a:solidFill>
              </a:rPr>
              <a:t>(Aging Workforce Services)</a:t>
            </a:r>
          </a:p>
          <a:p>
            <a:pPr marL="228600" lvl="1"/>
            <a:r>
              <a:rPr lang="en-US" b="1" dirty="0" smtClean="0">
                <a:solidFill>
                  <a:schemeClr val="accent2">
                    <a:lumMod val="75000"/>
                  </a:schemeClr>
                </a:solidFill>
              </a:rPr>
              <a:t>Sangamon County Community Resources </a:t>
            </a:r>
            <a:r>
              <a:rPr lang="en-US" sz="2000" b="1" dirty="0" smtClean="0">
                <a:solidFill>
                  <a:schemeClr val="accent2">
                    <a:lumMod val="75000"/>
                  </a:schemeClr>
                </a:solidFill>
              </a:rPr>
              <a:t>(LIHEAP, Weatherization, CSBG Services)</a:t>
            </a:r>
            <a:endParaRPr lang="en-US" sz="2000" b="1" dirty="0">
              <a:solidFill>
                <a:schemeClr val="accent2">
                  <a:lumMod val="75000"/>
                </a:schemeClr>
              </a:solidFill>
            </a:endParaRPr>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224416" y="2578682"/>
            <a:ext cx="798180" cy="798180"/>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062236" y="1678998"/>
            <a:ext cx="1148774" cy="574387"/>
          </a:xfrm>
          <a:prstGeom prst="rect">
            <a:avLst/>
          </a:prstGeom>
        </p:spPr>
      </p:pic>
      <p:pic>
        <p:nvPicPr>
          <p:cNvPr id="8" name="Content Placeholder 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81000" y="2697488"/>
            <a:ext cx="923528" cy="738822"/>
          </a:xfrm>
          <a:prstGeom prst="rect">
            <a:avLst/>
          </a:prstGeom>
        </p:spPr>
      </p:pic>
      <p:pic>
        <p:nvPicPr>
          <p:cNvPr id="9" name="Picture 8"/>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65108" y="1557245"/>
            <a:ext cx="1163613" cy="732645"/>
          </a:xfrm>
          <a:prstGeom prst="rect">
            <a:avLst/>
          </a:prstGeom>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6323" y="5368640"/>
            <a:ext cx="938781" cy="938781"/>
          </a:xfrm>
          <a:prstGeom prst="rect">
            <a:avLst/>
          </a:prstGeom>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96228" y="3481492"/>
            <a:ext cx="1019175" cy="1019175"/>
          </a:xfrm>
          <a:prstGeom prst="rect">
            <a:avLst/>
          </a:prstGeom>
        </p:spPr>
      </p:pic>
      <p:pic>
        <p:nvPicPr>
          <p:cNvPr id="12" name="Picture 1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43348" y="5368640"/>
            <a:ext cx="911254" cy="911254"/>
          </a:xfrm>
          <a:prstGeom prst="rect">
            <a:avLst/>
          </a:prstGeom>
        </p:spPr>
      </p:pic>
      <p:pic>
        <p:nvPicPr>
          <p:cNvPr id="7" name="Picture 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81000" y="4545849"/>
            <a:ext cx="2765884" cy="652033"/>
          </a:xfrm>
          <a:prstGeom prst="rect">
            <a:avLst/>
          </a:prstGeom>
        </p:spPr>
      </p:pic>
    </p:spTree>
    <p:extLst>
      <p:ext uri="{BB962C8B-B14F-4D97-AF65-F5344CB8AC3E}">
        <p14:creationId xmlns:p14="http://schemas.microsoft.com/office/powerpoint/2010/main" val="136568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4111" y="602812"/>
            <a:ext cx="7078133" cy="1065535"/>
          </a:xfrm>
        </p:spPr>
        <p:txBody>
          <a:bodyPr>
            <a:normAutofit fontScale="90000"/>
          </a:bodyPr>
          <a:lstStyle/>
          <a:p>
            <a:r>
              <a:rPr lang="en-US" dirty="0"/>
              <a:t>Capital Area Career Center (CACC)</a:t>
            </a:r>
          </a:p>
        </p:txBody>
      </p:sp>
      <p:sp>
        <p:nvSpPr>
          <p:cNvPr id="3" name="Content Placeholder 2"/>
          <p:cNvSpPr>
            <a:spLocks noGrp="1"/>
          </p:cNvSpPr>
          <p:nvPr>
            <p:ph idx="1"/>
          </p:nvPr>
        </p:nvSpPr>
        <p:spPr>
          <a:xfrm>
            <a:off x="838200" y="2317315"/>
            <a:ext cx="10515600" cy="3859648"/>
          </a:xfrm>
        </p:spPr>
        <p:txBody>
          <a:bodyPr>
            <a:normAutofit lnSpcReduction="10000"/>
          </a:bodyPr>
          <a:lstStyle/>
          <a:p>
            <a:pPr marL="0" indent="0">
              <a:buNone/>
            </a:pPr>
            <a:r>
              <a:rPr lang="en-US" dirty="0">
                <a:solidFill>
                  <a:schemeClr val="accent1"/>
                </a:solidFill>
              </a:rPr>
              <a:t>Capital Area Career Center provides an educational environment that assists students in discovering their potential through the development of occupational skills, positive work ethic characteristics and leadership skills. Students have access to technology-enriched curriculum, taught by a highly competent staff, using state of the art equipment.</a:t>
            </a:r>
          </a:p>
          <a:p>
            <a:r>
              <a:rPr lang="en-US" dirty="0">
                <a:solidFill>
                  <a:schemeClr val="accent2"/>
                </a:solidFill>
              </a:rPr>
              <a:t>Adult CNA classes are available as well as, Practical Nurse Training (LPN) through the Capital Area School of Practical Nursing</a:t>
            </a:r>
          </a:p>
          <a:p>
            <a:r>
              <a:rPr lang="en-US" dirty="0">
                <a:solidFill>
                  <a:schemeClr val="accent2"/>
                </a:solidFill>
              </a:rPr>
              <a:t>STEP Youth Program-Pre-Apprenticeship for Skilled Trades Essentials Program</a:t>
            </a:r>
          </a:p>
          <a:p>
            <a:pPr marL="0" indent="0">
              <a:buNone/>
            </a:pPr>
            <a:r>
              <a:rPr lang="en-US" sz="2400" dirty="0">
                <a:solidFill>
                  <a:schemeClr val="accent1"/>
                </a:solidFill>
              </a:rPr>
              <a:t>			2201 Toronto Road 217-529-5431</a:t>
            </a:r>
          </a:p>
        </p:txBody>
      </p:sp>
      <p:pic>
        <p:nvPicPr>
          <p:cNvPr id="2050" name="Picture 2" descr="Image preview"/>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0146159" y="602812"/>
            <a:ext cx="1596261" cy="1596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476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2783" y="427957"/>
            <a:ext cx="7616143" cy="1117813"/>
          </a:xfrm>
        </p:spPr>
        <p:txBody>
          <a:bodyPr>
            <a:normAutofit fontScale="90000"/>
          </a:bodyPr>
          <a:lstStyle/>
          <a:p>
            <a:pPr algn="ctr"/>
            <a:r>
              <a:rPr lang="en-US" dirty="0"/>
              <a:t>Illinois Department of </a:t>
            </a:r>
            <a:br>
              <a:rPr lang="en-US" dirty="0"/>
            </a:br>
            <a:r>
              <a:rPr lang="en-US" dirty="0"/>
              <a:t>Employment Security</a:t>
            </a:r>
          </a:p>
        </p:txBody>
      </p:sp>
      <p:sp>
        <p:nvSpPr>
          <p:cNvPr id="3" name="Content Placeholder 2"/>
          <p:cNvSpPr>
            <a:spLocks noGrp="1"/>
          </p:cNvSpPr>
          <p:nvPr>
            <p:ph idx="1"/>
          </p:nvPr>
        </p:nvSpPr>
        <p:spPr>
          <a:xfrm>
            <a:off x="1094217" y="1878074"/>
            <a:ext cx="10117865" cy="4058324"/>
          </a:xfrm>
        </p:spPr>
        <p:txBody>
          <a:bodyPr>
            <a:normAutofit fontScale="77500" lnSpcReduction="20000"/>
          </a:bodyPr>
          <a:lstStyle/>
          <a:p>
            <a:r>
              <a:rPr lang="en-US" dirty="0">
                <a:solidFill>
                  <a:schemeClr val="accent2">
                    <a:lumMod val="75000"/>
                  </a:schemeClr>
                </a:solidFill>
              </a:rPr>
              <a:t>Apply for Unemployment Benefits</a:t>
            </a:r>
          </a:p>
          <a:p>
            <a:pPr lvl="1"/>
            <a:r>
              <a:rPr lang="en-US" dirty="0">
                <a:solidFill>
                  <a:schemeClr val="accent2">
                    <a:lumMod val="75000"/>
                  </a:schemeClr>
                </a:solidFill>
                <a:hlinkClick r:id="rId3"/>
              </a:rPr>
              <a:t>www.ides.illinois.gov</a:t>
            </a:r>
            <a:r>
              <a:rPr lang="en-US" dirty="0">
                <a:solidFill>
                  <a:schemeClr val="accent2">
                    <a:lumMod val="75000"/>
                  </a:schemeClr>
                </a:solidFill>
              </a:rPr>
              <a:t> </a:t>
            </a:r>
          </a:p>
          <a:p>
            <a:pPr lvl="1"/>
            <a:r>
              <a:rPr lang="en-US" dirty="0">
                <a:solidFill>
                  <a:schemeClr val="accent2">
                    <a:lumMod val="75000"/>
                  </a:schemeClr>
                </a:solidFill>
              </a:rPr>
              <a:t>800-244-5631</a:t>
            </a:r>
          </a:p>
          <a:p>
            <a:r>
              <a:rPr lang="en-US" dirty="0" smtClean="0">
                <a:solidFill>
                  <a:schemeClr val="accent2">
                    <a:lumMod val="75000"/>
                  </a:schemeClr>
                </a:solidFill>
              </a:rPr>
              <a:t>Schedule an Appointment at 217-558-0401</a:t>
            </a:r>
          </a:p>
          <a:p>
            <a:r>
              <a:rPr lang="en-US" dirty="0" smtClean="0">
                <a:solidFill>
                  <a:schemeClr val="accent2">
                    <a:lumMod val="75000"/>
                  </a:schemeClr>
                </a:solidFill>
              </a:rPr>
              <a:t>Complex questions call 800-244-5631 to schedule a callback</a:t>
            </a:r>
          </a:p>
          <a:p>
            <a:r>
              <a:rPr lang="en-US" dirty="0" smtClean="0">
                <a:solidFill>
                  <a:schemeClr val="accent2">
                    <a:lumMod val="75000"/>
                  </a:schemeClr>
                </a:solidFill>
              </a:rPr>
              <a:t>Registration </a:t>
            </a:r>
            <a:r>
              <a:rPr lang="en-US" dirty="0">
                <a:solidFill>
                  <a:schemeClr val="accent2">
                    <a:lumMod val="75000"/>
                  </a:schemeClr>
                </a:solidFill>
              </a:rPr>
              <a:t>in Illinois Job Link </a:t>
            </a:r>
          </a:p>
          <a:p>
            <a:pPr lvl="1"/>
            <a:r>
              <a:rPr lang="en-US" dirty="0">
                <a:hlinkClick r:id="rId4"/>
              </a:rPr>
              <a:t>www.illinoisjoblink.com</a:t>
            </a:r>
            <a:r>
              <a:rPr lang="en-US" dirty="0"/>
              <a:t> </a:t>
            </a:r>
          </a:p>
          <a:p>
            <a:r>
              <a:rPr lang="en-US" dirty="0">
                <a:solidFill>
                  <a:schemeClr val="accent2">
                    <a:lumMod val="75000"/>
                  </a:schemeClr>
                </a:solidFill>
              </a:rPr>
              <a:t>Resume Development</a:t>
            </a:r>
          </a:p>
          <a:p>
            <a:r>
              <a:rPr lang="en-US" dirty="0">
                <a:solidFill>
                  <a:schemeClr val="accent2">
                    <a:lumMod val="75000"/>
                  </a:schemeClr>
                </a:solidFill>
              </a:rPr>
              <a:t>Interview Preparation</a:t>
            </a:r>
          </a:p>
          <a:p>
            <a:r>
              <a:rPr lang="en-US" dirty="0">
                <a:solidFill>
                  <a:schemeClr val="accent2">
                    <a:lumMod val="75000"/>
                  </a:schemeClr>
                </a:solidFill>
              </a:rPr>
              <a:t>Job Search Assistance</a:t>
            </a:r>
          </a:p>
          <a:p>
            <a:r>
              <a:rPr lang="en-US" dirty="0">
                <a:solidFill>
                  <a:schemeClr val="accent2">
                    <a:lumMod val="75000"/>
                  </a:schemeClr>
                </a:solidFill>
              </a:rPr>
              <a:t>Labor Market Information</a:t>
            </a:r>
          </a:p>
          <a:p>
            <a:r>
              <a:rPr lang="en-US" dirty="0">
                <a:solidFill>
                  <a:schemeClr val="accent2">
                    <a:lumMod val="75000"/>
                  </a:schemeClr>
                </a:solidFill>
              </a:rPr>
              <a:t>Employer Incentives</a:t>
            </a:r>
          </a:p>
          <a:p>
            <a:endParaRPr lang="en-US" dirty="0">
              <a:solidFill>
                <a:schemeClr val="accent2">
                  <a:lumMod val="75000"/>
                </a:schemeClr>
              </a:solidFill>
            </a:endParaRPr>
          </a:p>
        </p:txBody>
      </p:sp>
      <p:sp>
        <p:nvSpPr>
          <p:cNvPr id="4" name="TextBox 3">
            <a:extLst>
              <a:ext uri="{FF2B5EF4-FFF2-40B4-BE49-F238E27FC236}">
                <a16:creationId xmlns:a16="http://schemas.microsoft.com/office/drawing/2014/main" id="{8C982463-C81B-4E56-AED8-AEDD02C050EE}"/>
              </a:ext>
            </a:extLst>
          </p:cNvPr>
          <p:cNvSpPr txBox="1"/>
          <p:nvPr/>
        </p:nvSpPr>
        <p:spPr>
          <a:xfrm>
            <a:off x="609600" y="5903893"/>
            <a:ext cx="11087100" cy="954107"/>
          </a:xfrm>
          <a:prstGeom prst="rect">
            <a:avLst/>
          </a:prstGeom>
          <a:noFill/>
        </p:spPr>
        <p:txBody>
          <a:bodyPr wrap="square" rtlCol="0">
            <a:spAutoFit/>
          </a:bodyPr>
          <a:lstStyle/>
          <a:p>
            <a:pPr algn="ctr"/>
            <a:r>
              <a:rPr lang="en-US" sz="800" dirty="0"/>
              <a:t>This workforce product was funded by a grant awarded by the U.S. Department of Labor's Employment and Training Administration. The product was created by the grantee and does not necessarily reflect the official position of the U.S. Department of Labor. The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a:t>
            </a:r>
          </a:p>
          <a:p>
            <a:pPr algn="ctr"/>
            <a:endParaRPr lang="en-US" sz="800" dirty="0"/>
          </a:p>
          <a:p>
            <a:pPr algn="ctr"/>
            <a:r>
              <a:rPr lang="en-US" sz="800" dirty="0"/>
              <a:t>The Illinois workNet Center System, an American Job Center, is an equal opportunity employer/program. Auxiliary aids and services are available upon request to individuals with disabilities. All voice telephone numbers on this website may be reached by persons using TTY/TDD equipment by calling TTY (800) 526-0844 or 711. – February 2019</a:t>
            </a:r>
          </a:p>
        </p:txBody>
      </p:sp>
      <p:pic>
        <p:nvPicPr>
          <p:cNvPr id="5" name="Picture 4"/>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822590" y="341098"/>
            <a:ext cx="2266950" cy="1133475"/>
          </a:xfrm>
          <a:prstGeom prst="rect">
            <a:avLst/>
          </a:prstGeom>
        </p:spPr>
      </p:pic>
    </p:spTree>
    <p:extLst>
      <p:ext uri="{BB962C8B-B14F-4D97-AF65-F5344CB8AC3E}">
        <p14:creationId xmlns:p14="http://schemas.microsoft.com/office/powerpoint/2010/main" val="702642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390" y="848913"/>
            <a:ext cx="7982507" cy="561049"/>
          </a:xfrm>
        </p:spPr>
        <p:txBody>
          <a:bodyPr>
            <a:normAutofit fontScale="90000"/>
          </a:bodyPr>
          <a:lstStyle/>
          <a:p>
            <a:pPr algn="ctr"/>
            <a:r>
              <a:rPr lang="en-US" dirty="0"/>
              <a:t>Unemployment Insurance Benefits </a:t>
            </a:r>
            <a:br>
              <a:rPr lang="en-US" dirty="0"/>
            </a:br>
            <a:r>
              <a:rPr lang="en-US" dirty="0"/>
              <a:t>(UI)</a:t>
            </a:r>
          </a:p>
        </p:txBody>
      </p:sp>
      <p:sp>
        <p:nvSpPr>
          <p:cNvPr id="3" name="Content Placeholder 2"/>
          <p:cNvSpPr>
            <a:spLocks noGrp="1"/>
          </p:cNvSpPr>
          <p:nvPr>
            <p:ph idx="1"/>
          </p:nvPr>
        </p:nvSpPr>
        <p:spPr>
          <a:xfrm>
            <a:off x="1050482" y="1980879"/>
            <a:ext cx="8885222" cy="4093998"/>
          </a:xfrm>
        </p:spPr>
        <p:txBody>
          <a:bodyPr>
            <a:normAutofit fontScale="92500"/>
          </a:bodyPr>
          <a:lstStyle/>
          <a:p>
            <a:r>
              <a:rPr lang="en-US" sz="3200" dirty="0">
                <a:solidFill>
                  <a:schemeClr val="accent1"/>
                </a:solidFill>
              </a:rPr>
              <a:t>Last for up to 26 weeks </a:t>
            </a:r>
          </a:p>
          <a:p>
            <a:pPr lvl="1"/>
            <a:r>
              <a:rPr lang="en-US" sz="3200" dirty="0">
                <a:solidFill>
                  <a:schemeClr val="accent2"/>
                </a:solidFill>
              </a:rPr>
              <a:t>(approximately 6 months in a 52 week period) </a:t>
            </a:r>
          </a:p>
          <a:p>
            <a:pPr lvl="1"/>
            <a:r>
              <a:rPr lang="en-US" sz="3200" dirty="0">
                <a:solidFill>
                  <a:schemeClr val="accent2"/>
                </a:solidFill>
              </a:rPr>
              <a:t>Currently no extensions</a:t>
            </a:r>
          </a:p>
          <a:p>
            <a:r>
              <a:rPr lang="en-US" sz="3200" dirty="0">
                <a:solidFill>
                  <a:schemeClr val="accent1"/>
                </a:solidFill>
              </a:rPr>
              <a:t>Compensation while searching for new employment</a:t>
            </a:r>
          </a:p>
          <a:p>
            <a:r>
              <a:rPr lang="en-US" sz="3200" dirty="0">
                <a:solidFill>
                  <a:schemeClr val="accent1"/>
                </a:solidFill>
              </a:rPr>
              <a:t>File claim </a:t>
            </a:r>
            <a:r>
              <a:rPr lang="en-US" sz="3200" u="sng" dirty="0">
                <a:solidFill>
                  <a:schemeClr val="accent1"/>
                </a:solidFill>
              </a:rPr>
              <a:t>after </a:t>
            </a:r>
            <a:r>
              <a:rPr lang="en-US" sz="3200" dirty="0">
                <a:solidFill>
                  <a:schemeClr val="accent1"/>
                </a:solidFill>
              </a:rPr>
              <a:t>last day of work.</a:t>
            </a:r>
          </a:p>
          <a:p>
            <a:r>
              <a:rPr lang="en-US" sz="3200" dirty="0">
                <a:solidFill>
                  <a:schemeClr val="accent1"/>
                </a:solidFill>
              </a:rPr>
              <a:t>Certify bi-weekly to request payments.</a:t>
            </a:r>
          </a:p>
          <a:p>
            <a:r>
              <a:rPr lang="en-US" sz="3200" dirty="0">
                <a:solidFill>
                  <a:schemeClr val="accent1"/>
                </a:solidFill>
              </a:rPr>
              <a:t>Must have written proof of job search, employer contacts</a:t>
            </a:r>
          </a:p>
          <a:p>
            <a:pPr marL="914400" lvl="2" indent="0">
              <a:buNone/>
            </a:pPr>
            <a:endParaRPr lang="en-US" dirty="0">
              <a:solidFill>
                <a:schemeClr val="tx2"/>
              </a:solidFill>
            </a:endParaRPr>
          </a:p>
          <a:p>
            <a:endParaRPr lang="en-US" dirty="0"/>
          </a:p>
          <a:p>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935704" y="362509"/>
            <a:ext cx="2266950" cy="1133475"/>
          </a:xfrm>
          <a:prstGeom prst="rect">
            <a:avLst/>
          </a:prstGeom>
        </p:spPr>
      </p:pic>
    </p:spTree>
    <p:extLst>
      <p:ext uri="{BB962C8B-B14F-4D97-AF65-F5344CB8AC3E}">
        <p14:creationId xmlns:p14="http://schemas.microsoft.com/office/powerpoint/2010/main" val="221184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ILogin</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22590" y="341098"/>
            <a:ext cx="2266950" cy="1133475"/>
          </a:xfrm>
          <a:prstGeom prst="rect">
            <a:avLst/>
          </a:prstGeom>
        </p:spPr>
      </p:pic>
      <p:pic>
        <p:nvPicPr>
          <p:cNvPr id="1026" name="Picture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1" y="1540937"/>
            <a:ext cx="10515600" cy="5027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767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0641" y="891389"/>
            <a:ext cx="7616143" cy="561049"/>
          </a:xfrm>
        </p:spPr>
        <p:txBody>
          <a:bodyPr>
            <a:normAutofit fontScale="90000"/>
          </a:bodyPr>
          <a:lstStyle/>
          <a:p>
            <a:r>
              <a:rPr lang="en-US" dirty="0"/>
              <a:t>Unemployment Insurance Benefits</a:t>
            </a:r>
          </a:p>
        </p:txBody>
      </p:sp>
      <p:sp>
        <p:nvSpPr>
          <p:cNvPr id="3" name="Content Placeholder 2"/>
          <p:cNvSpPr>
            <a:spLocks noGrp="1"/>
          </p:cNvSpPr>
          <p:nvPr>
            <p:ph idx="1"/>
          </p:nvPr>
        </p:nvSpPr>
        <p:spPr>
          <a:xfrm>
            <a:off x="838200" y="2379424"/>
            <a:ext cx="10515600" cy="4058796"/>
          </a:xfrm>
        </p:spPr>
        <p:txBody>
          <a:bodyPr>
            <a:normAutofit/>
          </a:bodyPr>
          <a:lstStyle/>
          <a:p>
            <a:pPr marL="0" indent="0" algn="ctr">
              <a:buNone/>
            </a:pPr>
            <a:r>
              <a:rPr lang="en-US" sz="5400" b="1" u="sng" dirty="0">
                <a:solidFill>
                  <a:schemeClr val="tx2"/>
                </a:solidFill>
              </a:rPr>
              <a:t>3 </a:t>
            </a:r>
            <a:r>
              <a:rPr lang="en-US" sz="5400" b="1" u="sng" dirty="0"/>
              <a:t>“</a:t>
            </a:r>
            <a:r>
              <a:rPr lang="en-US" sz="5400" b="1" u="sng" dirty="0">
                <a:solidFill>
                  <a:schemeClr val="accent2">
                    <a:lumMod val="75000"/>
                  </a:schemeClr>
                </a:solidFill>
              </a:rPr>
              <a:t>A</a:t>
            </a:r>
            <a:r>
              <a:rPr lang="en-US" sz="5400" b="1" u="sng" dirty="0"/>
              <a:t>”s</a:t>
            </a:r>
          </a:p>
          <a:p>
            <a:pPr marL="0" indent="0">
              <a:buNone/>
            </a:pPr>
            <a:r>
              <a:rPr lang="en-US" sz="5400" dirty="0"/>
              <a:t>You </a:t>
            </a:r>
            <a:r>
              <a:rPr lang="en-US" sz="5400" b="1" dirty="0">
                <a:solidFill>
                  <a:schemeClr val="accent2"/>
                </a:solidFill>
              </a:rPr>
              <a:t>Must</a:t>
            </a:r>
            <a:r>
              <a:rPr lang="en-US" sz="5400" dirty="0">
                <a:solidFill>
                  <a:schemeClr val="accent1">
                    <a:lumMod val="50000"/>
                  </a:schemeClr>
                </a:solidFill>
              </a:rPr>
              <a:t> </a:t>
            </a:r>
            <a:r>
              <a:rPr lang="en-US" sz="5400" dirty="0"/>
              <a:t>be  </a:t>
            </a:r>
            <a:r>
              <a:rPr lang="en-US" sz="5400" b="1" u="sng" dirty="0">
                <a:solidFill>
                  <a:schemeClr val="accent2">
                    <a:lumMod val="75000"/>
                  </a:schemeClr>
                </a:solidFill>
              </a:rPr>
              <a:t>A</a:t>
            </a:r>
            <a:r>
              <a:rPr lang="en-US" sz="5400" b="1" u="sng" dirty="0">
                <a:solidFill>
                  <a:schemeClr val="accent1"/>
                </a:solidFill>
              </a:rPr>
              <a:t>ble</a:t>
            </a:r>
            <a:r>
              <a:rPr lang="en-US" sz="5400" dirty="0"/>
              <a:t>  </a:t>
            </a:r>
            <a:r>
              <a:rPr lang="en-US" sz="5400" dirty="0">
                <a:solidFill>
                  <a:schemeClr val="tx2"/>
                </a:solidFill>
              </a:rPr>
              <a:t>to work</a:t>
            </a:r>
          </a:p>
          <a:p>
            <a:pPr marL="0" indent="0">
              <a:buNone/>
            </a:pPr>
            <a:r>
              <a:rPr lang="en-US" sz="5400" dirty="0"/>
              <a:t>You </a:t>
            </a:r>
            <a:r>
              <a:rPr lang="en-US" sz="5400" b="1" dirty="0">
                <a:solidFill>
                  <a:schemeClr val="accent2"/>
                </a:solidFill>
              </a:rPr>
              <a:t>Must</a:t>
            </a:r>
            <a:r>
              <a:rPr lang="en-US" sz="5400" dirty="0"/>
              <a:t> be  </a:t>
            </a:r>
            <a:r>
              <a:rPr lang="en-US" sz="5400" b="1" u="sng" dirty="0">
                <a:solidFill>
                  <a:schemeClr val="accent2">
                    <a:lumMod val="75000"/>
                  </a:schemeClr>
                </a:solidFill>
              </a:rPr>
              <a:t>A</a:t>
            </a:r>
            <a:r>
              <a:rPr lang="en-US" sz="5400" b="1" u="sng" dirty="0">
                <a:solidFill>
                  <a:schemeClr val="accent1"/>
                </a:solidFill>
              </a:rPr>
              <a:t>vailable</a:t>
            </a:r>
            <a:r>
              <a:rPr lang="en-US" sz="5400" dirty="0">
                <a:solidFill>
                  <a:schemeClr val="tx2"/>
                </a:solidFill>
              </a:rPr>
              <a:t>  </a:t>
            </a:r>
            <a:r>
              <a:rPr lang="en-US" sz="5400" dirty="0"/>
              <a:t>to work</a:t>
            </a:r>
          </a:p>
          <a:p>
            <a:pPr marL="0" indent="0">
              <a:buNone/>
            </a:pPr>
            <a:r>
              <a:rPr lang="en-US" sz="5400" dirty="0"/>
              <a:t>You </a:t>
            </a:r>
            <a:r>
              <a:rPr lang="en-US" sz="5400" b="1" dirty="0">
                <a:solidFill>
                  <a:schemeClr val="accent2"/>
                </a:solidFill>
              </a:rPr>
              <a:t>Must</a:t>
            </a:r>
            <a:r>
              <a:rPr lang="en-US" sz="5400" dirty="0"/>
              <a:t> be  </a:t>
            </a:r>
            <a:r>
              <a:rPr lang="en-US" sz="5400" b="1" u="sng" dirty="0">
                <a:solidFill>
                  <a:schemeClr val="accent2">
                    <a:lumMod val="75000"/>
                  </a:schemeClr>
                </a:solidFill>
              </a:rPr>
              <a:t>A</a:t>
            </a:r>
            <a:r>
              <a:rPr lang="en-US" sz="5400" b="1" u="sng" dirty="0">
                <a:solidFill>
                  <a:schemeClr val="accent1"/>
                </a:solidFill>
              </a:rPr>
              <a:t>ctively</a:t>
            </a:r>
            <a:r>
              <a:rPr lang="en-US" sz="5400" dirty="0">
                <a:solidFill>
                  <a:schemeClr val="accent1"/>
                </a:solidFill>
              </a:rPr>
              <a:t> </a:t>
            </a:r>
            <a:r>
              <a:rPr lang="en-US" sz="5400" b="1" u="sng" dirty="0">
                <a:solidFill>
                  <a:schemeClr val="accent1"/>
                </a:solidFill>
              </a:rPr>
              <a:t>Seeking</a:t>
            </a:r>
            <a:r>
              <a:rPr lang="en-US" sz="5400" dirty="0">
                <a:solidFill>
                  <a:schemeClr val="accent1"/>
                </a:solidFill>
              </a:rPr>
              <a:t> </a:t>
            </a:r>
            <a:r>
              <a:rPr lang="en-US" sz="5400" dirty="0"/>
              <a:t>work</a:t>
            </a:r>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766106" y="331549"/>
            <a:ext cx="2266950" cy="1133475"/>
          </a:xfrm>
          <a:prstGeom prst="rect">
            <a:avLst/>
          </a:prstGeom>
        </p:spPr>
      </p:pic>
    </p:spTree>
    <p:extLst>
      <p:ext uri="{BB962C8B-B14F-4D97-AF65-F5344CB8AC3E}">
        <p14:creationId xmlns:p14="http://schemas.microsoft.com/office/powerpoint/2010/main" val="1204093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4ED8AE78758348A59FE468D09F8A21" ma:contentTypeVersion="20" ma:contentTypeDescription="Create a new document." ma:contentTypeScope="" ma:versionID="52f7b08f9a1d53d4600c8999a5e1cfa5">
  <xsd:schema xmlns:xsd="http://www.w3.org/2001/XMLSchema" xmlns:xs="http://www.w3.org/2001/XMLSchema" xmlns:p="http://schemas.microsoft.com/office/2006/metadata/properties" xmlns:ns2="96f30d93-5c76-4ce5-84f7-1cbff20c2e0a" xmlns:ns3="b232027f-f793-4d4e-bdc9-80b80d69b2b2" targetNamespace="http://schemas.microsoft.com/office/2006/metadata/properties" ma:root="true" ma:fieldsID="191a8e7948cf85b61f71ef31eaf3ba76" ns2:_="" ns3:_="">
    <xsd:import namespace="96f30d93-5c76-4ce5-84f7-1cbff20c2e0a"/>
    <xsd:import namespace="b232027f-f793-4d4e-bdc9-80b80d69b2b2"/>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KeywordTaxHTField"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f30d93-5c76-4ce5-84f7-1cbff20c2e0a" elementFormDefault="qualified">
    <xsd:import namespace="http://schemas.microsoft.com/office/2006/documentManagement/types"/>
    <xsd:import namespace="http://schemas.microsoft.com/office/infopath/2007/PartnerControls"/>
    <xsd:element name="Description0" ma:index="8" ma:displayName="Description" ma:internalName="Description0">
      <xsd:simpleType>
        <xsd:restriction base="dms:Text">
          <xsd:maxLength value="255"/>
        </xsd:restriction>
      </xsd:simpleType>
    </xsd:element>
    <xsd:element name="MainCategory" ma:index="9" ma:displayName="MainCategory" ma:list="{5cfb34f2-ca77-451d-9dfd-41bdfd217265}" ma:internalName="MainCategory" ma:readOnly="false" ma:showField="Title" ma:web="b232027f-f793-4d4e-bdc9-80b80d69b2b2">
      <xsd:simpleType>
        <xsd:restriction base="dms:Lookup"/>
      </xsd:simpleType>
    </xsd:element>
    <xsd:element name="SubCategory" ma:index="10" ma:displayName="SubCategory" ma:list="{9dd50bd8-9c8c-4c35-bd3f-05614f8a53f4}" ma:internalName="SubCategory" ma:readOnly="false" ma:showField="Title" ma:web="b232027f-f793-4d4e-bdc9-80b80d69b2b2">
      <xsd:simpleType>
        <xsd:restriction base="dms:Lookup"/>
      </xsd:simpleType>
    </xsd:element>
    <xsd:element name="Audience" ma:index="11" nillable="true" ma:displayName="Audience" ma:list="{47590be8-d3c8-45ce-ab6f-37b03cb665a8}" ma:internalName="Audience" ma:readOnly="false" ma:showField="Title" ma:web="b232027f-f793-4d4e-bdc9-80b80d69b2b2"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dc93429e-fc67-463e-a449-7bf4ddd6e259}" ma:internalName="SubAudience" ma:readOnly="false" ma:showField="Title" ma:web="b232027f-f793-4d4e-bdc9-80b80d69b2b2">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1318110-23fe-4bf0-8eb3-d4cbbeecb8c6}" ma:internalName="Site" ma:showField="Title" ma:web="b232027f-f793-4d4e-bdc9-80b80d69b2b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232027f-f793-4d4e-bdc9-80b80d69b2b2" elementFormDefault="qualified">
    <xsd:import namespace="http://schemas.microsoft.com/office/2006/documentManagement/types"/>
    <xsd:import namespace="http://schemas.microsoft.com/office/infopath/2007/PartnerControls"/>
    <xsd:element name="TaxKeywordTaxHTField" ma:index="19" nillable="true" ma:taxonomy="true" ma:internalName="TaxKeywordTaxHTField" ma:taxonomyFieldName="TaxKeyword" ma:displayName="Enterprise Keywords" ma:fieldId="{23f27201-bee3-471e-b2e7-b64fd8b7ca38}" ma:taxonomyMulti="true" ma:sspId="5d458c02-4425-43f4-b306-8a875df05ab6" ma:termSetId="00000000-0000-0000-0000-000000000000" ma:anchorId="00000000-0000-0000-0000-000000000000" ma:open="true" ma:isKeyword="true">
      <xsd:complexType>
        <xsd:sequence>
          <xsd:element ref="pc:Terms" minOccurs="0" maxOccurs="1"/>
        </xsd:sequence>
      </xsd:complexType>
    </xsd:element>
    <xsd:element name="TaxCatchAll" ma:index="20" nillable="true" ma:displayName="Taxonomy Catch All Column" ma:hidden="true" ma:list="{b7fb26ae-a753-4a51-94ba-056edd835fc9}" ma:internalName="TaxCatchAll" ma:showField="CatchAllData" ma:web="b232027f-f793-4d4e-bdc9-80b80d69b2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killLevel xmlns="96f30d93-5c76-4ce5-84f7-1cbff20c2e0a">
      <Value>All Levels</Value>
    </SkillLevel>
    <SubAudience xmlns="96f30d93-5c76-4ce5-84f7-1cbff20c2e0a"/>
    <Language xmlns="96f30d93-5c76-4ce5-84f7-1cbff20c2e0a">English</Language>
    <Description0 xmlns="96f30d93-5c76-4ce5-84f7-1cbff20c2e0a">This WIOA Works PowerPoint template can be used for WIOA presentation needs.</Description0>
    <DocumentType xmlns="96f30d93-5c76-4ce5-84f7-1cbff20c2e0a">
      <Value>Marketing/Outreach</Value>
    </DocumentType>
    <MainCategory xmlns="96f30d93-5c76-4ce5-84f7-1cbff20c2e0a">8</MainCategory>
    <GradeLevel xmlns="96f30d93-5c76-4ce5-84f7-1cbff20c2e0a">
      <Value>&gt;12 Postsecondary</Value>
    </GradeLevel>
    <TaxCatchAll xmlns="b232027f-f793-4d4e-bdc9-80b80d69b2b2"/>
    <Site xmlns="96f30d93-5c76-4ce5-84f7-1cbff20c2e0a">
      <Value>1</Value>
    </Site>
    <TaxKeywordTaxHTField xmlns="b232027f-f793-4d4e-bdc9-80b80d69b2b2">
      <Terms xmlns="http://schemas.microsoft.com/office/infopath/2007/PartnerControls"/>
    </TaxKeywordTaxHTField>
    <SubCategory xmlns="96f30d93-5c76-4ce5-84f7-1cbff20c2e0a">64</SubCategory>
    <Audience xmlns="96f30d93-5c76-4ce5-84f7-1cbff20c2e0a">
      <Value>3</Value>
    </Audie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66902E-A8E8-41A3-9534-9D1A4CD97D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f30d93-5c76-4ce5-84f7-1cbff20c2e0a"/>
    <ds:schemaRef ds:uri="b232027f-f793-4d4e-bdc9-80b80d69b2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BAD6B7-5C4E-4D39-9B95-8D9B14F09D0F}">
  <ds:schemaRefs>
    <ds:schemaRef ds:uri="b232027f-f793-4d4e-bdc9-80b80d69b2b2"/>
    <ds:schemaRef ds:uri="http://purl.org/dc/terms/"/>
    <ds:schemaRef ds:uri="http://schemas.microsoft.com/office/2006/documentManagement/types"/>
    <ds:schemaRef ds:uri="http://schemas.microsoft.com/office/infopath/2007/PartnerControls"/>
    <ds:schemaRef ds:uri="http://purl.org/dc/dcmitype/"/>
    <ds:schemaRef ds:uri="http://purl.org/dc/elements/1.1/"/>
    <ds:schemaRef ds:uri="http://schemas.microsoft.com/office/2006/metadata/properties"/>
    <ds:schemaRef ds:uri="http://schemas.openxmlformats.org/package/2006/metadata/core-properties"/>
    <ds:schemaRef ds:uri="96f30d93-5c76-4ce5-84f7-1cbff20c2e0a"/>
    <ds:schemaRef ds:uri="http://www.w3.org/XML/1998/namespace"/>
  </ds:schemaRefs>
</ds:datastoreItem>
</file>

<file path=customXml/itemProps3.xml><?xml version="1.0" encoding="utf-8"?>
<ds:datastoreItem xmlns:ds="http://schemas.openxmlformats.org/officeDocument/2006/customXml" ds:itemID="{BF4FB8C0-2B81-4902-8145-BCEF942FBD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5309</TotalTime>
  <Words>4097</Words>
  <Application>Microsoft Office PowerPoint</Application>
  <PresentationFormat>Widescreen</PresentationFormat>
  <Paragraphs>348</Paragraphs>
  <Slides>38</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Calibri Light</vt:lpstr>
      <vt:lpstr>Myriad Pro</vt:lpstr>
      <vt:lpstr>Symbol</vt:lpstr>
      <vt:lpstr>Times New Roman</vt:lpstr>
      <vt:lpstr>Wingdings</vt:lpstr>
      <vt:lpstr>Office Theme</vt:lpstr>
      <vt:lpstr>  Illinois workNet Partner Orientation</vt:lpstr>
      <vt:lpstr>Workforce Innovation and Opportunity Act (WIOA)</vt:lpstr>
      <vt:lpstr>Career /Resource Room Services</vt:lpstr>
      <vt:lpstr>workNet Partner Organizations and Services</vt:lpstr>
      <vt:lpstr>Capital Area Career Center (CACC)</vt:lpstr>
      <vt:lpstr>Illinois Department of  Employment Security</vt:lpstr>
      <vt:lpstr>Unemployment Insurance Benefits  (UI)</vt:lpstr>
      <vt:lpstr>                       ILogin</vt:lpstr>
      <vt:lpstr>Unemployment Insurance Benefits</vt:lpstr>
      <vt:lpstr>Registration in Illinois JobLink</vt:lpstr>
      <vt:lpstr>Division of Rehabilitation Services  (DRS)</vt:lpstr>
      <vt:lpstr>     Division of Rehabilitation </vt:lpstr>
      <vt:lpstr>Workforce Innovation and Opportunity Act  </vt:lpstr>
      <vt:lpstr>PowerPoint Presentation</vt:lpstr>
      <vt:lpstr>  Workforce Innovation and Opportunity Act (WIOA) </vt:lpstr>
      <vt:lpstr>               WIOA Eligibility</vt:lpstr>
      <vt:lpstr>    On the Job Training (OJT)</vt:lpstr>
      <vt:lpstr>  Dislocated Workers            </vt:lpstr>
      <vt:lpstr> Dislocated Workers  500c5 -Receiving UI and Attending Training</vt:lpstr>
      <vt:lpstr>DWG (QUEST) Grant eligible Quality Jobs, Equity, Strategy, Training</vt:lpstr>
      <vt:lpstr>Low Income Adults   18 and older</vt:lpstr>
      <vt:lpstr>Low Income Youth   16 to 24 for Out-of-School youth      14 to 21 for In-School youth  </vt:lpstr>
      <vt:lpstr>PowerPoint Presentation</vt:lpstr>
      <vt:lpstr>WIOA Title I can pay up to $8000.00 a year for tuition for a maximum of two years. </vt:lpstr>
      <vt:lpstr>Next Steps</vt:lpstr>
      <vt:lpstr>.</vt:lpstr>
      <vt:lpstr>Lawrence Education Center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Senior Community Service Employment Program (SCSEP) </vt:lpstr>
      <vt:lpstr>Sangamon County Department of Community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Board WIOA Update</dc:title>
  <dc:creator>Jessica Betz</dc:creator>
  <cp:lastModifiedBy>Kyle Minert</cp:lastModifiedBy>
  <cp:revision>190</cp:revision>
  <cp:lastPrinted>2023-04-04T17:55:10Z</cp:lastPrinted>
  <dcterms:created xsi:type="dcterms:W3CDTF">2017-04-24T20:34:09Z</dcterms:created>
  <dcterms:modified xsi:type="dcterms:W3CDTF">2023-04-04T21:20:00Z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0x0101005C4ED8AE78758348A59FE468D09F8A21</vt:lpwstr>
  </property>
</Properties>
</file>