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7"/>
  </p:notesMasterIdLst>
  <p:handoutMasterIdLst>
    <p:handoutMasterId r:id="rId28"/>
  </p:handoutMasterIdLst>
  <p:sldIdLst>
    <p:sldId id="261" r:id="rId5"/>
    <p:sldId id="259" r:id="rId6"/>
    <p:sldId id="257" r:id="rId7"/>
    <p:sldId id="294" r:id="rId8"/>
    <p:sldId id="266" r:id="rId9"/>
    <p:sldId id="267" r:id="rId10"/>
    <p:sldId id="298" r:id="rId11"/>
    <p:sldId id="297" r:id="rId12"/>
    <p:sldId id="312" r:id="rId13"/>
    <p:sldId id="303" r:id="rId14"/>
    <p:sldId id="304" r:id="rId15"/>
    <p:sldId id="305" r:id="rId16"/>
    <p:sldId id="293" r:id="rId17"/>
    <p:sldId id="269" r:id="rId18"/>
    <p:sldId id="282" r:id="rId19"/>
    <p:sldId id="285" r:id="rId20"/>
    <p:sldId id="286" r:id="rId21"/>
    <p:sldId id="289" r:id="rId22"/>
    <p:sldId id="291" r:id="rId23"/>
    <p:sldId id="268" r:id="rId24"/>
    <p:sldId id="307" r:id="rId25"/>
    <p:sldId id="314"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169"/>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2E10B0-807B-46B1-BBD7-355FA9648A9C}" v="28" dt="2019-07-31T14:08:21.9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16"/>
    <p:restoredTop sz="94592" autoAdjust="0"/>
  </p:normalViewPr>
  <p:slideViewPr>
    <p:cSldViewPr snapToGrid="0" snapToObjects="1">
      <p:cViewPr varScale="1">
        <p:scale>
          <a:sx n="84" d="100"/>
          <a:sy n="84" d="100"/>
        </p:scale>
        <p:origin x="11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50"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5" cy="464980"/>
          </a:xfrm>
          <a:prstGeom prst="rect">
            <a:avLst/>
          </a:prstGeom>
        </p:spPr>
        <p:txBody>
          <a:bodyPr vert="horz" lIns="91440" tIns="45720" rIns="91440" bIns="45720" rtlCol="0"/>
          <a:lstStyle>
            <a:lvl1pPr algn="r">
              <a:defRPr sz="1200"/>
            </a:lvl1pPr>
          </a:lstStyle>
          <a:p>
            <a:fld id="{BC6FD5F7-8376-47E9-AFFA-FB2EC1B3CF9B}" type="datetime1">
              <a:rPr lang="en-US" smtClean="0"/>
              <a:t>12/20/2023</a:t>
            </a:fld>
            <a:endParaRPr lang="en-US" dirty="0"/>
          </a:p>
        </p:txBody>
      </p:sp>
      <p:sp>
        <p:nvSpPr>
          <p:cNvPr id="4" name="Footer Placeholder 3"/>
          <p:cNvSpPr>
            <a:spLocks noGrp="1"/>
          </p:cNvSpPr>
          <p:nvPr>
            <p:ph type="ftr" sz="quarter" idx="2"/>
          </p:nvPr>
        </p:nvSpPr>
        <p:spPr>
          <a:xfrm>
            <a:off x="1" y="8829823"/>
            <a:ext cx="3038475" cy="464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823"/>
            <a:ext cx="3038475" cy="464980"/>
          </a:xfrm>
          <a:prstGeom prst="rect">
            <a:avLst/>
          </a:prstGeom>
        </p:spPr>
        <p:txBody>
          <a:bodyPr vert="horz" lIns="91440" tIns="45720" rIns="91440" bIns="45720" rtlCol="0" anchor="b"/>
          <a:lstStyle>
            <a:lvl1pPr algn="r">
              <a:defRPr sz="1200"/>
            </a:lvl1pPr>
          </a:lstStyle>
          <a:p>
            <a:fld id="{5E4D813B-9C52-4C19-99B6-CED60B1C75A3}" type="slidenum">
              <a:rPr lang="en-US" smtClean="0"/>
              <a:t>‹#›</a:t>
            </a:fld>
            <a:endParaRPr lang="en-US" dirty="0"/>
          </a:p>
        </p:txBody>
      </p:sp>
    </p:spTree>
    <p:extLst>
      <p:ext uri="{BB962C8B-B14F-4D97-AF65-F5344CB8AC3E}">
        <p14:creationId xmlns:p14="http://schemas.microsoft.com/office/powerpoint/2010/main" val="13367541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1"/>
            <a:ext cx="3037840" cy="466725"/>
          </a:xfrm>
          <a:prstGeom prst="rect">
            <a:avLst/>
          </a:prstGeom>
        </p:spPr>
        <p:txBody>
          <a:bodyPr vert="horz" lIns="91440" tIns="45720" rIns="91440" bIns="45720" rtlCol="0"/>
          <a:lstStyle>
            <a:lvl1pPr algn="r">
              <a:defRPr sz="1200"/>
            </a:lvl1pPr>
          </a:lstStyle>
          <a:p>
            <a:fld id="{94D0C5C7-6AFE-4D47-9D49-64FA64B91EB6}" type="datetime1">
              <a:rPr lang="en-US" smtClean="0"/>
              <a:t>12/20/2023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73576"/>
            <a:ext cx="560832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6"/>
            <a:ext cx="3037840"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676"/>
            <a:ext cx="3037840" cy="466725"/>
          </a:xfrm>
          <a:prstGeom prst="rect">
            <a:avLst/>
          </a:prstGeom>
        </p:spPr>
        <p:txBody>
          <a:bodyPr vert="horz" lIns="91440" tIns="45720" rIns="91440" bIns="45720" rtlCol="0" anchor="b"/>
          <a:lstStyle>
            <a:lvl1pPr algn="r">
              <a:defRPr sz="1200"/>
            </a:lvl1pPr>
          </a:lstStyle>
          <a:p>
            <a:fld id="{69941173-91BB-4640-ACC4-BE9E737E634E}" type="slidenum">
              <a:rPr lang="en-US" smtClean="0"/>
              <a:t>‹#›</a:t>
            </a:fld>
            <a:endParaRPr lang="en-US" dirty="0"/>
          </a:p>
        </p:txBody>
      </p:sp>
    </p:spTree>
    <p:extLst>
      <p:ext uri="{BB962C8B-B14F-4D97-AF65-F5344CB8AC3E}">
        <p14:creationId xmlns:p14="http://schemas.microsoft.com/office/powerpoint/2010/main" val="86482436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the Illinois</a:t>
            </a:r>
            <a:r>
              <a:rPr lang="en-US" baseline="0" dirty="0" smtClean="0"/>
              <a:t> workNet WIOA Partner Orientation.  WIOA stands for Workforce Innovation and Opportunity Act.  WIOA partners all work together under the WIOA umbrella to provide various services to help customers achieve the same common goal which is Employment.  Today you will receive a general overview of the partners/services and hear from a few of the WIOA Core Partners. </a:t>
            </a:r>
            <a:endParaRPr lang="en-US" dirty="0"/>
          </a:p>
        </p:txBody>
      </p:sp>
    </p:spTree>
    <p:extLst>
      <p:ext uri="{BB962C8B-B14F-4D97-AF65-F5344CB8AC3E}">
        <p14:creationId xmlns:p14="http://schemas.microsoft.com/office/powerpoint/2010/main" val="2544057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WIOA is not an entitle</a:t>
            </a:r>
            <a:r>
              <a:rPr lang="en-US" baseline="0" dirty="0" smtClean="0"/>
              <a:t>ment program.  Program Suitability is also considered.  Of course we want everyone to successfully complete their training programs.  However, the ultimate goal is for participants to not only complete training programs and certification, but to be able to and become employed in a training-related occupation.  </a:t>
            </a:r>
            <a:endParaRPr lang="en-US" dirty="0"/>
          </a:p>
        </p:txBody>
      </p:sp>
    </p:spTree>
    <p:extLst>
      <p:ext uri="{BB962C8B-B14F-4D97-AF65-F5344CB8AC3E}">
        <p14:creationId xmlns:p14="http://schemas.microsoft.com/office/powerpoint/2010/main" val="41427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TABE-</a:t>
            </a:r>
            <a:r>
              <a:rPr lang="en-US" baseline="0" dirty="0" smtClean="0"/>
              <a:t> Test of Adult Basic Education.  Exceptions to TABE such as associates degree or higher, individuals who have taken entrance/placement tests with passing scores within the past year. Adults &amp; Dislocated Workers who are only entering OJT or Work Experience </a:t>
            </a:r>
            <a:endParaRPr lang="en-US" dirty="0"/>
          </a:p>
        </p:txBody>
      </p:sp>
    </p:spTree>
    <p:extLst>
      <p:ext uri="{BB962C8B-B14F-4D97-AF65-F5344CB8AC3E}">
        <p14:creationId xmlns:p14="http://schemas.microsoft.com/office/powerpoint/2010/main" val="420248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Lawrence Education Center provides Adult Basic Education, Adult</a:t>
            </a:r>
            <a:r>
              <a:rPr lang="en-US" dirty="0" smtClean="0"/>
              <a:t/>
            </a:r>
            <a:br>
              <a:rPr lang="en-US" dirty="0" smtClean="0"/>
            </a:br>
            <a:r>
              <a:rPr lang="en-US" sz="1200" kern="1200" dirty="0" smtClean="0">
                <a:solidFill>
                  <a:schemeClr val="tx1"/>
                </a:solidFill>
                <a:effectLst/>
                <a:latin typeface="+mn-lt"/>
                <a:ea typeface="+mn-ea"/>
                <a:cs typeface="+mn-cs"/>
              </a:rPr>
              <a:t>Secondary Education, High School Equivalency preparation, Adult High</a:t>
            </a:r>
            <a:r>
              <a:rPr lang="en-US" dirty="0" smtClean="0"/>
              <a:t/>
            </a:r>
            <a:br>
              <a:rPr lang="en-US" dirty="0" smtClean="0"/>
            </a:br>
            <a:r>
              <a:rPr lang="en-US" sz="1200" kern="1200" dirty="0" smtClean="0">
                <a:solidFill>
                  <a:schemeClr val="tx1"/>
                </a:solidFill>
                <a:effectLst/>
                <a:latin typeface="+mn-lt"/>
                <a:ea typeface="+mn-ea"/>
                <a:cs typeface="+mn-cs"/>
              </a:rPr>
              <a:t>School Diploma, Vocational Skills education and training, along with career</a:t>
            </a:r>
            <a:r>
              <a:rPr lang="en-US" dirty="0" smtClean="0"/>
              <a:t/>
            </a:r>
            <a:br>
              <a:rPr lang="en-US" dirty="0" smtClean="0"/>
            </a:br>
            <a:r>
              <a:rPr lang="en-US" sz="1200" kern="1200" dirty="0" smtClean="0">
                <a:solidFill>
                  <a:schemeClr val="tx1"/>
                </a:solidFill>
                <a:effectLst/>
                <a:latin typeface="+mn-lt"/>
                <a:ea typeface="+mn-ea"/>
                <a:cs typeface="+mn-cs"/>
              </a:rPr>
              <a:t>exploration and transitional activities for students age 16 and older. Students</a:t>
            </a:r>
            <a:r>
              <a:rPr lang="en-US" dirty="0" smtClean="0"/>
              <a:t/>
            </a:r>
            <a:br>
              <a:rPr lang="en-US" dirty="0" smtClean="0"/>
            </a:br>
            <a:r>
              <a:rPr lang="en-US" sz="1200" kern="1200" dirty="0" smtClean="0">
                <a:solidFill>
                  <a:schemeClr val="tx1"/>
                </a:solidFill>
                <a:effectLst/>
                <a:latin typeface="+mn-lt"/>
                <a:ea typeface="+mn-ea"/>
                <a:cs typeface="+mn-cs"/>
              </a:rPr>
              <a:t>have opportunities to explore careers and career pathways, learn</a:t>
            </a:r>
            <a:r>
              <a:rPr lang="en-US" dirty="0" smtClean="0"/>
              <a:t/>
            </a:r>
            <a:br>
              <a:rPr lang="en-US" dirty="0" smtClean="0"/>
            </a:br>
            <a:r>
              <a:rPr lang="en-US" sz="1200" kern="1200" dirty="0" smtClean="0">
                <a:solidFill>
                  <a:schemeClr val="tx1"/>
                </a:solidFill>
                <a:effectLst/>
                <a:latin typeface="+mn-lt"/>
                <a:ea typeface="+mn-ea"/>
                <a:cs typeface="+mn-cs"/>
              </a:rPr>
              <a:t>employability and job survival skills, develop leadership skills, learn</a:t>
            </a:r>
            <a:r>
              <a:rPr lang="en-US" dirty="0" smtClean="0"/>
              <a:t/>
            </a:r>
            <a:br>
              <a:rPr lang="en-US" dirty="0" smtClean="0"/>
            </a:br>
            <a:r>
              <a:rPr lang="en-US" sz="1200" kern="1200" dirty="0" smtClean="0">
                <a:solidFill>
                  <a:schemeClr val="tx1"/>
                </a:solidFill>
                <a:effectLst/>
                <a:latin typeface="+mn-lt"/>
                <a:ea typeface="+mn-ea"/>
                <a:cs typeface="+mn-cs"/>
              </a:rPr>
              <a:t>financial literacy skills, and earn skills leading to a certificate or credential. The Land of Lincoln Workforce</a:t>
            </a:r>
            <a:r>
              <a:rPr lang="en-US" sz="1200" kern="1200" baseline="0" dirty="0" smtClean="0">
                <a:solidFill>
                  <a:schemeClr val="tx1"/>
                </a:solidFill>
                <a:effectLst/>
                <a:latin typeface="+mn-lt"/>
                <a:ea typeface="+mn-ea"/>
                <a:cs typeface="+mn-cs"/>
              </a:rPr>
              <a:t> Alliance oversees and funds the Prepare Youth To Work Program. </a:t>
            </a:r>
            <a:endParaRPr lang="en-US" dirty="0"/>
          </a:p>
        </p:txBody>
      </p:sp>
    </p:spTree>
    <p:extLst>
      <p:ext uri="{BB962C8B-B14F-4D97-AF65-F5344CB8AC3E}">
        <p14:creationId xmlns:p14="http://schemas.microsoft.com/office/powerpoint/2010/main" val="305664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Senior Community Service Employment Program (SCSEP) is a community service and work-based job training program for older Americans. Authorized by the Older Americans Act, the program provides training for low-income, unemployed seniors. Participants also have access to employment assistance through your local American Job Centers.</a:t>
            </a:r>
            <a:endParaRPr lang="en-US" dirty="0"/>
          </a:p>
        </p:txBody>
      </p:sp>
    </p:spTree>
    <p:extLst>
      <p:ext uri="{BB962C8B-B14F-4D97-AF65-F5344CB8AC3E}">
        <p14:creationId xmlns:p14="http://schemas.microsoft.com/office/powerpoint/2010/main" val="1811571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a resident of Sangamon County, The Department of Community Resources offers programs, services, and referrals</a:t>
            </a:r>
            <a:r>
              <a:rPr lang="en-US" baseline="0" dirty="0" smtClean="0"/>
              <a:t> that help promote economic stability. You may have heard of the Low Income Home Energy Assistance Program (LIHEAP), Home Weatherization Services, and several services that they provide through a Community Services Block Grant Program (CSBG). </a:t>
            </a:r>
            <a:endParaRPr lang="en-US" dirty="0"/>
          </a:p>
        </p:txBody>
      </p:sp>
    </p:spTree>
    <p:extLst>
      <p:ext uri="{BB962C8B-B14F-4D97-AF65-F5344CB8AC3E}">
        <p14:creationId xmlns:p14="http://schemas.microsoft.com/office/powerpoint/2010/main" val="8224590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 anyone have any questions</a:t>
            </a:r>
            <a:r>
              <a:rPr lang="en-US" baseline="0" dirty="0" smtClean="0"/>
              <a:t> for any of today’s presenters?  Specific Questions – please feel free to stay after.</a:t>
            </a:r>
            <a:endParaRPr lang="en-US" dirty="0"/>
          </a:p>
        </p:txBody>
      </p:sp>
    </p:spTree>
    <p:extLst>
      <p:ext uri="{BB962C8B-B14F-4D97-AF65-F5344CB8AC3E}">
        <p14:creationId xmlns:p14="http://schemas.microsoft.com/office/powerpoint/2010/main" val="3194467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 anyone have any questions</a:t>
            </a:r>
            <a:r>
              <a:rPr lang="en-US" baseline="0" dirty="0" smtClean="0"/>
              <a:t> for any of today’s presenters?  Specific Questions – please feel free to stay after.</a:t>
            </a:r>
            <a:endParaRPr lang="en-US" dirty="0"/>
          </a:p>
        </p:txBody>
      </p:sp>
    </p:spTree>
    <p:extLst>
      <p:ext uri="{BB962C8B-B14F-4D97-AF65-F5344CB8AC3E}">
        <p14:creationId xmlns:p14="http://schemas.microsoft.com/office/powerpoint/2010/main" val="131339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at the workNet Center we have over 40</a:t>
            </a:r>
            <a:r>
              <a:rPr lang="en-US" baseline="0" dirty="0" smtClean="0"/>
              <a:t> computers available to the public to work on your resume, conduct your job search, research labor market information and training programs, and to complete online job applications.  We provide a direct linkage phone to all partners not physically here at the Center.  We also periodically schedule various work shops and employer hiring events.  </a:t>
            </a:r>
            <a:endParaRPr lang="en-US" dirty="0"/>
          </a:p>
        </p:txBody>
      </p:sp>
    </p:spTree>
    <p:extLst>
      <p:ext uri="{BB962C8B-B14F-4D97-AF65-F5344CB8AC3E}">
        <p14:creationId xmlns:p14="http://schemas.microsoft.com/office/powerpoint/2010/main" val="4278845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workNet</a:t>
            </a:r>
            <a:r>
              <a:rPr lang="en-US" baseline="0" dirty="0" smtClean="0"/>
              <a:t> Center serves as a One Stop for an array of services individuals may need. </a:t>
            </a:r>
            <a:r>
              <a:rPr lang="en-US" dirty="0" smtClean="0"/>
              <a:t>Here is a quick overview of all of our partners.</a:t>
            </a:r>
            <a:r>
              <a:rPr lang="en-US" baseline="0" dirty="0" smtClean="0"/>
              <a:t>  A few of which you will also hear from today such as IDES, LLCC, and Lawrence Education Center.  </a:t>
            </a:r>
            <a:endParaRPr lang="en-US" dirty="0"/>
          </a:p>
        </p:txBody>
      </p:sp>
    </p:spTree>
    <p:extLst>
      <p:ext uri="{BB962C8B-B14F-4D97-AF65-F5344CB8AC3E}">
        <p14:creationId xmlns:p14="http://schemas.microsoft.com/office/powerpoint/2010/main" val="386800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CACC serves students from 22 high schools</a:t>
            </a:r>
            <a:r>
              <a:rPr lang="en-US" baseline="0" dirty="0" smtClean="0"/>
              <a:t> in Springfield and in surrounding communities.  They also house an Adult C NA training program and the LPN training program through the Capital Area School of Practical Nursing.  In addition, the Land of Lincoln Workforce Alliance oversees and provides funding for the STEP youth program .  STEP is a pre-apprenticeship program that exposes youth participants to the Trades and also provides a paid on-the-job training component. </a:t>
            </a:r>
            <a:endParaRPr lang="en-US" dirty="0"/>
          </a:p>
        </p:txBody>
      </p:sp>
    </p:spTree>
    <p:extLst>
      <p:ext uri="{BB962C8B-B14F-4D97-AF65-F5344CB8AC3E}">
        <p14:creationId xmlns:p14="http://schemas.microsoft.com/office/powerpoint/2010/main" val="3478604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DHS's Division of Rehabilitation Services is the state's lead agency serving individuals with disabilities. DRS works in partnership with people with disabilities and their families to assist them in making informed choices to achieve full community participation through employment, education, and independent living opportunities.</a:t>
            </a:r>
            <a:endParaRPr lang="en-US" dirty="0"/>
          </a:p>
        </p:txBody>
      </p:sp>
    </p:spTree>
    <p:extLst>
      <p:ext uri="{BB962C8B-B14F-4D97-AF65-F5344CB8AC3E}">
        <p14:creationId xmlns:p14="http://schemas.microsoft.com/office/powerpoint/2010/main" val="3714783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DRS staff provide services to people with disabilities in 47 local offices located in communities throughout the state.  They also have funding available for those who</a:t>
            </a:r>
            <a:r>
              <a:rPr lang="en-US" baseline="0" dirty="0" smtClean="0"/>
              <a:t> qualify for education and training.  They have an online Web Referral available on their website where you may refer yourself or staff here at the Center can also provide a referral for you. https://wr.dhs.illinois.gov/wrpublic/wr/dynamic/referral.jsf</a:t>
            </a:r>
          </a:p>
          <a:p>
            <a:endParaRPr lang="en-US" dirty="0"/>
          </a:p>
        </p:txBody>
      </p:sp>
    </p:spTree>
    <p:extLst>
      <p:ext uri="{BB962C8B-B14F-4D97-AF65-F5344CB8AC3E}">
        <p14:creationId xmlns:p14="http://schemas.microsoft.com/office/powerpoint/2010/main" val="2084911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ETPL – Eligible</a:t>
            </a:r>
            <a:r>
              <a:rPr lang="en-US" baseline="0" dirty="0" smtClean="0"/>
              <a:t> Training Provider List-- </a:t>
            </a:r>
            <a:r>
              <a:rPr lang="en-US" dirty="0" smtClean="0"/>
              <a:t>Under WIOA local workforce areas are required to fund only areas of study that have a high probability of resulting in employment of a self-sufficient wage. Local WIOA staff review training providers and programs on a regular basis to ensure only those programs which have been determined to lead to long-term self-sufficient employment are available for funding.  Programs</a:t>
            </a:r>
            <a:r>
              <a:rPr lang="en-US" baseline="0" dirty="0" smtClean="0"/>
              <a:t> must also result in occupations that are on the Statewide Approved Demand Occupation Training List.  </a:t>
            </a:r>
            <a:endParaRPr lang="en-US" dirty="0"/>
          </a:p>
        </p:txBody>
      </p:sp>
    </p:spTree>
    <p:extLst>
      <p:ext uri="{BB962C8B-B14F-4D97-AF65-F5344CB8AC3E}">
        <p14:creationId xmlns:p14="http://schemas.microsoft.com/office/powerpoint/2010/main" val="2079160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Land of Lincoln Workforce</a:t>
            </a:r>
            <a:r>
              <a:rPr lang="en-US" baseline="0" dirty="0" smtClean="0"/>
              <a:t> Alliance administers WIOA Title I funding for education and training. </a:t>
            </a:r>
            <a:r>
              <a:rPr lang="en-US" dirty="0" smtClean="0"/>
              <a:t>The Workforce Investment Act of 1998 (WIOA) established a “customer choice” approach to services through a system of Individual Training Accounts (ITAs). WIOA funding is available to eligible and suitable customers who require additional skills in order to obtain self-sufficient employment.</a:t>
            </a:r>
            <a:endParaRPr lang="en-US" dirty="0"/>
          </a:p>
        </p:txBody>
      </p:sp>
    </p:spTree>
    <p:extLst>
      <p:ext uri="{BB962C8B-B14F-4D97-AF65-F5344CB8AC3E}">
        <p14:creationId xmlns:p14="http://schemas.microsoft.com/office/powerpoint/2010/main" val="3157541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Programs on the Statewide ETPL may be funded.</a:t>
            </a:r>
            <a:r>
              <a:rPr lang="en-US" baseline="0" dirty="0" smtClean="0"/>
              <a:t> </a:t>
            </a:r>
            <a:r>
              <a:rPr lang="en-US" dirty="0" smtClean="0"/>
              <a:t> </a:t>
            </a:r>
            <a:endParaRPr lang="en-US" dirty="0"/>
          </a:p>
        </p:txBody>
      </p:sp>
    </p:spTree>
    <p:extLst>
      <p:ext uri="{BB962C8B-B14F-4D97-AF65-F5344CB8AC3E}">
        <p14:creationId xmlns:p14="http://schemas.microsoft.com/office/powerpoint/2010/main" val="34675679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sp>
        <p:nvSpPr>
          <p:cNvPr id="2" name="Title 1"/>
          <p:cNvSpPr>
            <a:spLocks noGrp="1"/>
          </p:cNvSpPr>
          <p:nvPr>
            <p:ph type="ctrTitle"/>
          </p:nvPr>
        </p:nvSpPr>
        <p:spPr>
          <a:xfrm>
            <a:off x="6516546" y="844570"/>
            <a:ext cx="5208608" cy="2387600"/>
          </a:xfrm>
        </p:spPr>
        <p:txBody>
          <a:bodyPr anchor="b"/>
          <a:lstStyle>
            <a:lvl1pPr algn="l">
              <a:defRPr sz="6000" b="1">
                <a:solidFill>
                  <a:srgbClr val="172169"/>
                </a:solidFill>
              </a:defRPr>
            </a:lvl1pPr>
          </a:lstStyle>
          <a:p>
            <a:r>
              <a:rPr lang="en-US" dirty="0"/>
              <a:t>Click to edit Master title</a:t>
            </a:r>
          </a:p>
        </p:txBody>
      </p:sp>
      <p:sp>
        <p:nvSpPr>
          <p:cNvPr id="3" name="Subtitle 2"/>
          <p:cNvSpPr>
            <a:spLocks noGrp="1"/>
          </p:cNvSpPr>
          <p:nvPr>
            <p:ph type="subTitle" idx="1" hasCustomPrompt="1"/>
          </p:nvPr>
        </p:nvSpPr>
        <p:spPr>
          <a:xfrm>
            <a:off x="6516546" y="3833532"/>
            <a:ext cx="5208608" cy="750043"/>
          </a:xfrm>
        </p:spPr>
        <p:txBody>
          <a:bodyPr/>
          <a:lstStyle>
            <a:lvl1pPr marL="0" indent="0" algn="l">
              <a:buNone/>
              <a:defRPr sz="2400">
                <a:solidFill>
                  <a:srgbClr val="5859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 PLACEHOLDER</a:t>
            </a:r>
          </a:p>
        </p:txBody>
      </p:sp>
      <p:sp>
        <p:nvSpPr>
          <p:cNvPr id="5" name="Footer Placeholder 4"/>
          <p:cNvSpPr>
            <a:spLocks noGrp="1"/>
          </p:cNvSpPr>
          <p:nvPr>
            <p:ph type="ftr" sz="quarter" idx="11"/>
          </p:nvPr>
        </p:nvSpPr>
        <p:spPr>
          <a:xfrm>
            <a:off x="6446135" y="6263750"/>
            <a:ext cx="4114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10984374" y="6263750"/>
            <a:ext cx="728241" cy="365125"/>
          </a:xfrm>
        </p:spPr>
        <p:txBody>
          <a:bodyPr/>
          <a:lstStyle>
            <a:lvl1pPr>
              <a:defRPr>
                <a:solidFill>
                  <a:schemeClr val="bg1"/>
                </a:solidFill>
              </a:defRPr>
            </a:lvl1pPr>
          </a:lstStyle>
          <a:p>
            <a:fld id="{4C252FB9-B173-B746-BC64-1AB9D36BCBA0}" type="slidenum">
              <a:rPr lang="en-US" smtClean="0"/>
              <a:pPr/>
              <a:t>‹#›</a:t>
            </a:fld>
            <a:endParaRPr lang="en-US" dirty="0"/>
          </a:p>
        </p:txBody>
      </p:sp>
      <p:sp>
        <p:nvSpPr>
          <p:cNvPr id="9" name="Title 1"/>
          <p:cNvSpPr txBox="1">
            <a:spLocks/>
          </p:cNvSpPr>
          <p:nvPr userDrawn="1"/>
        </p:nvSpPr>
        <p:spPr>
          <a:xfrm>
            <a:off x="405113" y="5144777"/>
            <a:ext cx="11307501" cy="88680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kern="1200">
                <a:solidFill>
                  <a:srgbClr val="172169"/>
                </a:solidFill>
                <a:latin typeface="+mj-lt"/>
                <a:ea typeface="+mj-ea"/>
                <a:cs typeface="+mj-cs"/>
              </a:defRPr>
            </a:lvl1pPr>
          </a:lstStyle>
          <a:p>
            <a:r>
              <a:rPr lang="en-US" sz="3600" i="1" dirty="0">
                <a:solidFill>
                  <a:schemeClr val="bg1"/>
                </a:solidFill>
              </a:rPr>
              <a:t>Click to edit Master sub title</a:t>
            </a:r>
          </a:p>
        </p:txBody>
      </p:sp>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304431" y="1855490"/>
            <a:ext cx="2441311"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 y="209570"/>
            <a:ext cx="2989287" cy="1645920"/>
          </a:xfrm>
          <a:prstGeom prst="rect">
            <a:avLst/>
          </a:prstGeom>
        </p:spPr>
      </p:pic>
    </p:spTree>
    <p:extLst>
      <p:ext uri="{BB962C8B-B14F-4D97-AF65-F5344CB8AC3E}">
        <p14:creationId xmlns:p14="http://schemas.microsoft.com/office/powerpoint/2010/main" val="136190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sp>
        <p:nvSpPr>
          <p:cNvPr id="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3" name="Content Placeholder 2"/>
          <p:cNvSpPr>
            <a:spLocks noGrp="1"/>
          </p:cNvSpPr>
          <p:nvPr>
            <p:ph idx="1"/>
          </p:nvPr>
        </p:nvSpPr>
        <p:spPr>
          <a:xfrm>
            <a:off x="838200" y="2118167"/>
            <a:ext cx="10515600" cy="4058796"/>
          </a:xfrm>
        </p:spPr>
        <p:txBody>
          <a:bodyPr/>
          <a:lstStyle>
            <a:lvl1pPr>
              <a:defRPr>
                <a:solidFill>
                  <a:srgbClr val="58595B"/>
                </a:solidFill>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7315200" cy="365125"/>
          </a:xfrm>
        </p:spPr>
        <p:txBody>
          <a:bodyPr/>
          <a:lstStyle>
            <a:lvl1pPr algn="l">
              <a:defRPr>
                <a:solidFill>
                  <a:schemeClr val="bg1">
                    <a:lumMod val="50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fld id="{62E03C93-A8B5-5E4D-ADDE-FACFC10B3CD1}" type="slidenum">
              <a:rPr lang="en-US" smtClean="0"/>
              <a:pPr/>
              <a:t>‹#›</a:t>
            </a:fld>
            <a:endParaRPr lang="en-US" dirty="0"/>
          </a:p>
        </p:txBody>
      </p:sp>
      <p:pic>
        <p:nvPicPr>
          <p:cNvPr id="9" name="Picture 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Tree>
    <p:extLst>
      <p:ext uri="{BB962C8B-B14F-4D97-AF65-F5344CB8AC3E}">
        <p14:creationId xmlns:p14="http://schemas.microsoft.com/office/powerpoint/2010/main" val="170793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pic>
        <p:nvPicPr>
          <p:cNvPr id="13" name="Picture 1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
        <p:nvSpPr>
          <p:cNvPr id="11" name="Title 1"/>
          <p:cNvSpPr txBox="1">
            <a:spLocks/>
          </p:cNvSpPr>
          <p:nvPr userDrawn="1"/>
        </p:nvSpPr>
        <p:spPr>
          <a:xfrm>
            <a:off x="3211010" y="610865"/>
            <a:ext cx="7616143" cy="561049"/>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dirty="0"/>
              <a:t>Click to edit Master title style</a:t>
            </a:r>
          </a:p>
        </p:txBody>
      </p:sp>
      <p:sp>
        <p:nvSpPr>
          <p:cNvPr id="12"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2" name="Title 1"/>
          <p:cNvSpPr>
            <a:spLocks noGrp="1"/>
          </p:cNvSpPr>
          <p:nvPr>
            <p:ph type="title" hasCustomPrompt="1"/>
          </p:nvPr>
        </p:nvSpPr>
        <p:spPr>
          <a:xfrm>
            <a:off x="831850" y="1709738"/>
            <a:ext cx="10515600" cy="2852737"/>
          </a:xfrm>
        </p:spPr>
        <p:txBody>
          <a:bodyPr anchor="b"/>
          <a:lstStyle>
            <a:lvl1pPr>
              <a:defRPr sz="6000">
                <a:solidFill>
                  <a:srgbClr val="172169"/>
                </a:solidFill>
              </a:defRPr>
            </a:lvl1pPr>
          </a:lstStyle>
          <a:p>
            <a:r>
              <a:rPr lang="en-US" dirty="0"/>
              <a:t>Click to edit sub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2031489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pic>
        <p:nvPicPr>
          <p:cNvPr id="10" name="Picture 9"/>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
        <p:nvSpPr>
          <p:cNvPr id="1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3"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Content Placeholder 2"/>
          <p:cNvSpPr>
            <a:spLocks noGrp="1"/>
          </p:cNvSpPr>
          <p:nvPr>
            <p:ph sz="half" idx="1"/>
          </p:nvPr>
        </p:nvSpPr>
        <p:spPr>
          <a:xfrm>
            <a:off x="838200" y="2157699"/>
            <a:ext cx="5181600" cy="40192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40174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pic>
        <p:nvPicPr>
          <p:cNvPr id="12" name="Picture 1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
        <p:nvSpPr>
          <p:cNvPr id="14"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5"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Text Placeholder 2"/>
          <p:cNvSpPr>
            <a:spLocks noGrp="1"/>
          </p:cNvSpPr>
          <p:nvPr>
            <p:ph type="body" idx="1"/>
          </p:nvPr>
        </p:nvSpPr>
        <p:spPr>
          <a:xfrm>
            <a:off x="839788" y="200525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829169"/>
            <a:ext cx="5157787"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200525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829169"/>
            <a:ext cx="5183188"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37808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
        <p:nvSpPr>
          <p:cNvPr id="10"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1"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133061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52FB9-B173-B746-BC64-1AB9D36BCBA0}" type="slidenum">
              <a:rPr lang="en-US" smtClean="0"/>
              <a:t>‹#›</a:t>
            </a:fld>
            <a:endParaRPr lang="en-US" dirty="0"/>
          </a:p>
        </p:txBody>
      </p:sp>
    </p:spTree>
    <p:extLst>
      <p:ext uri="{BB962C8B-B14F-4D97-AF65-F5344CB8AC3E}">
        <p14:creationId xmlns:p14="http://schemas.microsoft.com/office/powerpoint/2010/main" val="1313716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4childcare.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worknet20.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llinoisworknet.com/" TargetMode="External"/><Relationship Id="rId4" Type="http://schemas.openxmlformats.org/officeDocument/2006/relationships/hyperlink" Target="http://www.illinoisjoblink.co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llcc.edu/wp-content/uploads/2014/09/LLCC-District-526-map.jpg" TargetMode="External"/><Relationship Id="rId2" Type="http://schemas.openxmlformats.org/officeDocument/2006/relationships/hyperlink" Target="http://www.llcc.edu/" TargetMode="External"/><Relationship Id="rId1" Type="http://schemas.openxmlformats.org/officeDocument/2006/relationships/slideLayout" Target="../slideLayouts/slideLayout2.xml"/><Relationship Id="rId5" Type="http://schemas.openxmlformats.org/officeDocument/2006/relationships/image" Target="../media/image18.jpg"/><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3" Type="http://schemas.openxmlformats.org/officeDocument/2006/relationships/hyperlink" Target="http://www.llcc.edu/getting-started" TargetMode="External"/><Relationship Id="rId2" Type="http://schemas.openxmlformats.org/officeDocument/2006/relationships/hyperlink" Target="http://www.llcc.edu/" TargetMode="External"/><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16.xml.rels><?xml version="1.0" encoding="UTF-8" standalone="yes"?>
<Relationships xmlns="http://schemas.openxmlformats.org/package/2006/relationships"><Relationship Id="rId3" Type="http://schemas.openxmlformats.org/officeDocument/2006/relationships/hyperlink" Target="http://www.llcc.edu/truck-driver-training/" TargetMode="External"/><Relationship Id="rId2" Type="http://schemas.openxmlformats.org/officeDocument/2006/relationships/hyperlink" Target="mailto:curt.Robinson@llcc.edu" TargetMode="External"/><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17.xml.rels><?xml version="1.0" encoding="UTF-8" standalone="yes"?>
<Relationships xmlns="http://schemas.openxmlformats.org/package/2006/relationships"><Relationship Id="rId3" Type="http://schemas.openxmlformats.org/officeDocument/2006/relationships/hyperlink" Target="mailto:thomas.spears@llcc.edu" TargetMode="External"/><Relationship Id="rId2" Type="http://schemas.openxmlformats.org/officeDocument/2006/relationships/hyperlink" Target="http://www.llcc.edu/highway-construction-careers-training" TargetMode="External"/><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18.xml.rels><?xml version="1.0" encoding="UTF-8" standalone="yes"?>
<Relationships xmlns="http://schemas.openxmlformats.org/package/2006/relationships"><Relationship Id="rId3" Type="http://schemas.openxmlformats.org/officeDocument/2006/relationships/hyperlink" Target="https://www.llcc.edu/visit-llcc" TargetMode="External"/><Relationship Id="rId2" Type="http://schemas.openxmlformats.org/officeDocument/2006/relationships/hyperlink" Target="mailto:Mac.Warren@llcc.edu" TargetMode="External"/><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19.png"/><Relationship Id="rId4" Type="http://schemas.openxmlformats.org/officeDocument/2006/relationships/hyperlink" Target="https://www.nationalable.org/abou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angamonil.gov/communityresource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1.xml.rels><?xml version="1.0" encoding="UTF-8" standalone="yes"?>
<Relationships xmlns="http://schemas.openxmlformats.org/package/2006/relationships"><Relationship Id="rId3" Type="http://schemas.openxmlformats.org/officeDocument/2006/relationships/hyperlink" Target="http://www.illinoisworknet.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orknet20.org/contact-u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worknet20@worknet20.org"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6.png"/><Relationship Id="rId7" Type="http://schemas.openxmlformats.org/officeDocument/2006/relationships/image" Target="../media/image10.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10" Type="http://schemas.openxmlformats.org/officeDocument/2006/relationships/image" Target="../media/image13.jpg"/><Relationship Id="rId4" Type="http://schemas.openxmlformats.org/officeDocument/2006/relationships/image" Target="../media/image7.png"/><Relationship Id="rId9" Type="http://schemas.openxmlformats.org/officeDocument/2006/relationships/image" Target="../media/image12.jpg"/></Relationships>
</file>

<file path=ppt/slides/_rels/slide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llinoisworknet.com/wioatrainingsearch"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596" y="1251588"/>
            <a:ext cx="10515599" cy="1344059"/>
          </a:xfrm>
        </p:spPr>
        <p:txBody>
          <a:bodyPr>
            <a:normAutofit/>
          </a:bodyPr>
          <a:lstStyle/>
          <a:p>
            <a:pPr algn="ctr"/>
            <a:r>
              <a:rPr lang="en-US" dirty="0" smtClean="0"/>
              <a:t>Illinois </a:t>
            </a:r>
            <a:r>
              <a:rPr lang="en-US" dirty="0"/>
              <a:t>workNet </a:t>
            </a:r>
            <a:r>
              <a:rPr lang="en-US" dirty="0" smtClean="0"/>
              <a:t>Partner Orientation</a:t>
            </a:r>
            <a:endParaRPr lang="en-US" dirty="0"/>
          </a:p>
        </p:txBody>
      </p:sp>
      <p:sp>
        <p:nvSpPr>
          <p:cNvPr id="4" name="TextBox 3"/>
          <p:cNvSpPr txBox="1"/>
          <p:nvPr/>
        </p:nvSpPr>
        <p:spPr>
          <a:xfrm>
            <a:off x="967596" y="3407506"/>
            <a:ext cx="10269245" cy="1200329"/>
          </a:xfrm>
          <a:prstGeom prst="rect">
            <a:avLst/>
          </a:prstGeom>
          <a:noFill/>
        </p:spPr>
        <p:txBody>
          <a:bodyPr wrap="square" rtlCol="0">
            <a:spAutoFit/>
          </a:bodyPr>
          <a:lstStyle/>
          <a:p>
            <a:pPr algn="ctr"/>
            <a:r>
              <a:rPr lang="en-US" sz="2400" dirty="0" smtClean="0"/>
              <a:t>One-Stop Center</a:t>
            </a:r>
          </a:p>
          <a:p>
            <a:pPr algn="ctr"/>
            <a:r>
              <a:rPr lang="en-US" sz="2400" dirty="0" smtClean="0"/>
              <a:t>1300 South 9</a:t>
            </a:r>
            <a:r>
              <a:rPr lang="en-US" sz="2400" baseline="30000" dirty="0" smtClean="0"/>
              <a:t>th</a:t>
            </a:r>
            <a:r>
              <a:rPr lang="en-US" sz="2400" dirty="0" smtClean="0"/>
              <a:t> St.</a:t>
            </a:r>
          </a:p>
          <a:p>
            <a:pPr algn="ctr"/>
            <a:r>
              <a:rPr lang="en-US" sz="2400" dirty="0" smtClean="0"/>
              <a:t> </a:t>
            </a:r>
            <a:r>
              <a:rPr lang="en-US" sz="2400" dirty="0"/>
              <a:t>Springfield, IL  62703</a:t>
            </a:r>
          </a:p>
        </p:txBody>
      </p:sp>
      <p:sp>
        <p:nvSpPr>
          <p:cNvPr id="5" name="Rectangle 4"/>
          <p:cNvSpPr/>
          <p:nvPr/>
        </p:nvSpPr>
        <p:spPr>
          <a:xfrm>
            <a:off x="967596" y="5287992"/>
            <a:ext cx="10515600" cy="127024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Land of Lincoln Workforce Alliance is an equal opportunity employer/program.  Auxiliary aids and services are available upon request to individuals with disabilities. No individual shall be excluded from participation in, denied the benefit of, subjected to discrimination under, or denied employment in the administration of or in connection with any such program because of race, religion, sex (including pregnancy, gender identity, and sexual orientation) parental status, national origin, age, disability or political affiliation or belief or military service. </a:t>
            </a:r>
            <a:endParaRPr lang="en-US" sz="1400" i="1" dirty="0"/>
          </a:p>
        </p:txBody>
      </p:sp>
    </p:spTree>
    <p:extLst>
      <p:ext uri="{BB962C8B-B14F-4D97-AF65-F5344CB8AC3E}">
        <p14:creationId xmlns:p14="http://schemas.microsoft.com/office/powerpoint/2010/main" val="1103292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2560" y="2321367"/>
            <a:ext cx="10515600" cy="4058796"/>
          </a:xfrm>
        </p:spPr>
        <p:txBody>
          <a:bodyPr/>
          <a:lstStyle/>
          <a:p>
            <a:pPr marL="0" indent="0" defTabSz="457200">
              <a:lnSpc>
                <a:spcPct val="115000"/>
              </a:lnSpc>
              <a:spcAft>
                <a:spcPts val="1000"/>
              </a:spcAft>
              <a:buNone/>
            </a:pPr>
            <a:r>
              <a:rPr lang="en-US" sz="4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So, if approved for WIOA……….. </a:t>
            </a:r>
          </a:p>
          <a:p>
            <a:pPr marL="0" indent="0" defTabSz="457200">
              <a:lnSpc>
                <a:spcPct val="115000"/>
              </a:lnSpc>
              <a:spcAft>
                <a:spcPts val="1000"/>
              </a:spcAft>
              <a:buNone/>
            </a:pPr>
            <a:r>
              <a:rPr lang="en-US" sz="4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What can it fund?</a:t>
            </a:r>
            <a:endParaRPr lang="en-US" sz="4400" b="1" u="sng"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7562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1440" y="1709518"/>
            <a:ext cx="8585200" cy="561049"/>
          </a:xfrm>
        </p:spPr>
        <p:txBody>
          <a:bodyPr>
            <a:noAutofit/>
          </a:bodyPr>
          <a:lstStyle/>
          <a:p>
            <a:r>
              <a:rPr lang="en-US" sz="3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WIOA </a:t>
            </a:r>
            <a:r>
              <a:rPr lang="en-US" sz="32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Title I can </a:t>
            </a:r>
            <a:r>
              <a:rPr lang="en-US" sz="3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pay up to </a:t>
            </a:r>
            <a:r>
              <a:rPr lang="en-US" sz="36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$8000.00 </a:t>
            </a:r>
            <a:r>
              <a:rPr lang="en-US" sz="3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 year for tuition </a:t>
            </a:r>
            <a:r>
              <a:rPr lang="en-US" sz="28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for a maximum of two years.</a:t>
            </a:r>
            <a:r>
              <a:rPr lang="en-US" sz="2800" dirty="0">
                <a:solidFill>
                  <a:schemeClr val="accent1">
                    <a:lumMod val="75000"/>
                  </a:schemeClr>
                </a:solidFill>
              </a:rPr>
              <a:t/>
            </a:r>
            <a:br>
              <a:rPr lang="en-US" sz="2800" dirty="0">
                <a:solidFill>
                  <a:schemeClr val="accent1">
                    <a:lumMod val="75000"/>
                  </a:schemeClr>
                </a:solidFill>
              </a:rPr>
            </a:br>
            <a:endParaRPr lang="en-US" sz="3200" dirty="0">
              <a:solidFill>
                <a:schemeClr val="accent1">
                  <a:lumMod val="75000"/>
                </a:schemeClr>
              </a:solidFill>
            </a:endParaRPr>
          </a:p>
        </p:txBody>
      </p:sp>
      <p:sp>
        <p:nvSpPr>
          <p:cNvPr id="3" name="Content Placeholder 2"/>
          <p:cNvSpPr>
            <a:spLocks noGrp="1"/>
          </p:cNvSpPr>
          <p:nvPr>
            <p:ph idx="1"/>
          </p:nvPr>
        </p:nvSpPr>
        <p:spPr>
          <a:xfrm>
            <a:off x="1193801" y="2377055"/>
            <a:ext cx="9810898" cy="3226303"/>
          </a:xfrm>
        </p:spPr>
        <p:txBody>
          <a:bodyPr>
            <a:normAutofit fontScale="85000" lnSpcReduction="20000"/>
          </a:bodyPr>
          <a:lstStyle/>
          <a:p>
            <a:pPr marL="0" indent="0" defTabSz="457200">
              <a:lnSpc>
                <a:spcPct val="115000"/>
              </a:lnSpc>
              <a:spcAft>
                <a:spcPts val="1000"/>
              </a:spcAft>
              <a:buNone/>
            </a:pPr>
            <a:r>
              <a:rPr lang="en-US" sz="2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In addition to tuition assistance, WIOA can pay for </a:t>
            </a:r>
            <a:r>
              <a:rPr lang="en-US" sz="22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additional items such as: </a:t>
            </a:r>
            <a:endParaRPr lang="en-US" sz="22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defTabSz="457200">
              <a:lnSpc>
                <a:spcPct val="100000"/>
              </a:lnSpc>
              <a:spcAft>
                <a:spcPts val="1000"/>
              </a:spcAft>
              <a:buFont typeface="Wingdings" panose="05000000000000000000" pitchFamily="2" charset="2"/>
              <a:buChar char="v"/>
            </a:pPr>
            <a:r>
              <a:rPr lang="en-US" sz="2200" b="1"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Required Fees/Required Books/Certification Exams</a:t>
            </a:r>
            <a:endPar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defTabSz="457200">
              <a:lnSpc>
                <a:spcPct val="100000"/>
              </a:lnSpc>
              <a:spcAft>
                <a:spcPts val="1000"/>
              </a:spcAft>
              <a:buFont typeface="Wingdings" panose="05000000000000000000" pitchFamily="2" charset="2"/>
              <a:buChar char="v"/>
            </a:pPr>
            <a:r>
              <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Required Tools 	  </a:t>
            </a:r>
          </a:p>
          <a:p>
            <a:pPr marL="342900" indent="-342900" defTabSz="457200">
              <a:lnSpc>
                <a:spcPct val="100000"/>
              </a:lnSpc>
              <a:spcAft>
                <a:spcPts val="1000"/>
              </a:spcAft>
              <a:buFont typeface="Wingdings" panose="05000000000000000000" pitchFamily="2" charset="2"/>
              <a:buChar char="v"/>
            </a:pPr>
            <a:r>
              <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Required Uniforms / </a:t>
            </a:r>
            <a:r>
              <a:rPr lang="en-US" sz="2200" b="1"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Supplies</a:t>
            </a:r>
            <a:endPar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defTabSz="457200">
              <a:lnSpc>
                <a:spcPct val="100000"/>
              </a:lnSpc>
              <a:spcAft>
                <a:spcPts val="1000"/>
              </a:spcAft>
              <a:buFont typeface="Wingdings" panose="05000000000000000000" pitchFamily="2" charset="2"/>
              <a:buChar char="v"/>
            </a:pPr>
            <a:r>
              <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Mileage </a:t>
            </a:r>
            <a:r>
              <a:rPr lang="en-US" sz="2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t>
            </a:r>
            <a:r>
              <a:rPr lang="en-US" sz="2200" i="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if traveling over 5 miles</a:t>
            </a:r>
            <a:r>
              <a:rPr lang="en-US" sz="2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round trip to class)</a:t>
            </a:r>
          </a:p>
          <a:p>
            <a:pPr marL="342900" indent="-342900" defTabSz="457200">
              <a:lnSpc>
                <a:spcPct val="100000"/>
              </a:lnSpc>
              <a:spcAft>
                <a:spcPts val="1000"/>
              </a:spcAft>
              <a:buFont typeface="Wingdings" panose="05000000000000000000" pitchFamily="2" charset="2"/>
              <a:buChar char="v"/>
            </a:pPr>
            <a:r>
              <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Daycare costs </a:t>
            </a:r>
            <a:r>
              <a:rPr lang="en-US" sz="2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t>
            </a:r>
            <a:r>
              <a:rPr lang="en-US" sz="2200" i="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must first ask for assistance through </a:t>
            </a:r>
            <a:r>
              <a:rPr lang="en-US" sz="2200" b="1" i="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Community Child Care Connection 														</a:t>
            </a:r>
            <a:r>
              <a:rPr lang="en-US" sz="2000" b="1" dirty="0">
                <a:solidFill>
                  <a:schemeClr val="accent2"/>
                </a:solidFill>
                <a:hlinkClick r:id="rId3"/>
              </a:rPr>
              <a:t>https://www.4childcare.org</a:t>
            </a:r>
            <a:endParaRPr lang="en-US" sz="2000" b="1" dirty="0">
              <a:solidFill>
                <a:schemeClr val="accent2"/>
              </a:solidFill>
            </a:endParaRPr>
          </a:p>
          <a:p>
            <a:endParaRPr lang="en-US" dirty="0">
              <a:solidFill>
                <a:schemeClr val="tx1"/>
              </a:solidFill>
            </a:endParaRPr>
          </a:p>
        </p:txBody>
      </p:sp>
    </p:spTree>
    <p:extLst>
      <p:ext uri="{BB962C8B-B14F-4D97-AF65-F5344CB8AC3E}">
        <p14:creationId xmlns:p14="http://schemas.microsoft.com/office/powerpoint/2010/main" val="1673861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latin typeface="+mn-lt"/>
              </a:rPr>
              <a:t>Next Steps</a:t>
            </a:r>
          </a:p>
        </p:txBody>
      </p:sp>
      <p:sp>
        <p:nvSpPr>
          <p:cNvPr id="3" name="Content Placeholder 2"/>
          <p:cNvSpPr>
            <a:spLocks noGrp="1"/>
          </p:cNvSpPr>
          <p:nvPr>
            <p:ph idx="1"/>
          </p:nvPr>
        </p:nvSpPr>
        <p:spPr>
          <a:xfrm>
            <a:off x="3870960" y="1461742"/>
            <a:ext cx="3606800" cy="4058796"/>
          </a:xfrm>
        </p:spPr>
        <p:txBody>
          <a:bodyPr>
            <a:normAutofit fontScale="92500" lnSpcReduction="10000"/>
          </a:bodyPr>
          <a:lstStyle/>
          <a:p>
            <a:pPr marL="0" indent="0">
              <a:buNone/>
            </a:pPr>
            <a:r>
              <a:rPr lang="en-US" sz="4300" b="1" dirty="0">
                <a:solidFill>
                  <a:srgbClr val="C00000"/>
                </a:solidFill>
              </a:rPr>
              <a:t>    2</a:t>
            </a:r>
            <a:r>
              <a:rPr lang="en-US" sz="5200" b="1" dirty="0">
                <a:solidFill>
                  <a:srgbClr val="C00000"/>
                </a:solidFill>
              </a:rPr>
              <a:t>. </a:t>
            </a:r>
          </a:p>
          <a:p>
            <a:pPr marL="0" indent="0">
              <a:lnSpc>
                <a:spcPct val="110000"/>
              </a:lnSpc>
              <a:spcBef>
                <a:spcPts val="0"/>
              </a:spcBef>
              <a:buNone/>
            </a:pPr>
            <a:r>
              <a:rPr lang="en-US" sz="2200" b="1" dirty="0">
                <a:solidFill>
                  <a:srgbClr val="C00000"/>
                </a:solidFill>
              </a:rPr>
              <a:t>       Meet with the school   </a:t>
            </a:r>
            <a:endParaRPr lang="en-US" sz="2200" dirty="0">
              <a:solidFill>
                <a:srgbClr val="C00000"/>
              </a:solidFill>
            </a:endParaRPr>
          </a:p>
          <a:p>
            <a:pPr marL="342900" indent="-342900">
              <a:buFont typeface="Arial" panose="020B0604020202020204" pitchFamily="34" charset="0"/>
              <a:buChar char="•"/>
            </a:pPr>
            <a:endParaRPr lang="en-US" sz="2200" dirty="0">
              <a:solidFill>
                <a:srgbClr val="C00000"/>
              </a:solidFill>
            </a:endParaRPr>
          </a:p>
          <a:p>
            <a:pPr marL="800100" lvl="1" indent="-342900">
              <a:buFont typeface="Arial" panose="020B0604020202020204" pitchFamily="34" charset="0"/>
              <a:buChar char="•"/>
            </a:pPr>
            <a:r>
              <a:rPr lang="en-US" sz="1900" dirty="0">
                <a:solidFill>
                  <a:srgbClr val="C00000"/>
                </a:solidFill>
              </a:rPr>
              <a:t>Acceptance Letter</a:t>
            </a:r>
          </a:p>
          <a:p>
            <a:pPr marL="800100" lvl="1" indent="-342900">
              <a:buFont typeface="Arial" panose="020B0604020202020204" pitchFamily="34" charset="0"/>
              <a:buChar char="•"/>
            </a:pPr>
            <a:endParaRPr lang="en-US" sz="1900" dirty="0">
              <a:solidFill>
                <a:srgbClr val="C00000"/>
              </a:solidFill>
            </a:endParaRPr>
          </a:p>
          <a:p>
            <a:pPr marL="800100" lvl="1" indent="-342900">
              <a:buFont typeface="Arial" panose="020B0604020202020204" pitchFamily="34" charset="0"/>
              <a:buChar char="•"/>
            </a:pPr>
            <a:endParaRPr lang="en-US" sz="1900" dirty="0">
              <a:solidFill>
                <a:srgbClr val="C00000"/>
              </a:solidFill>
            </a:endParaRPr>
          </a:p>
          <a:p>
            <a:pPr marL="800100" lvl="1" indent="-342900">
              <a:buFont typeface="Arial" panose="020B0604020202020204" pitchFamily="34" charset="0"/>
              <a:buChar char="•"/>
            </a:pPr>
            <a:r>
              <a:rPr lang="en-US" sz="1900" dirty="0">
                <a:solidFill>
                  <a:srgbClr val="C00000"/>
                </a:solidFill>
              </a:rPr>
              <a:t>Financial Aid Letter    </a:t>
            </a:r>
          </a:p>
          <a:p>
            <a:pPr marL="457200" lvl="1" indent="0">
              <a:buNone/>
            </a:pPr>
            <a:r>
              <a:rPr lang="en-US" sz="1900" dirty="0">
                <a:solidFill>
                  <a:srgbClr val="C00000"/>
                </a:solidFill>
              </a:rPr>
              <a:t>      </a:t>
            </a:r>
            <a:r>
              <a:rPr lang="en-US" sz="1500" dirty="0">
                <a:solidFill>
                  <a:srgbClr val="C00000"/>
                </a:solidFill>
              </a:rPr>
              <a:t>Can’t be default on previous federal      </a:t>
            </a:r>
          </a:p>
          <a:p>
            <a:pPr marL="457200" lvl="1" indent="0">
              <a:buNone/>
            </a:pPr>
            <a:r>
              <a:rPr lang="en-US" sz="1500" dirty="0">
                <a:solidFill>
                  <a:srgbClr val="C00000"/>
                </a:solidFill>
              </a:rPr>
              <a:t>        student loan</a:t>
            </a:r>
            <a:endParaRPr lang="en-US" sz="1900" dirty="0">
              <a:solidFill>
                <a:srgbClr val="C00000"/>
              </a:solidFill>
            </a:endParaRPr>
          </a:p>
          <a:p>
            <a:pPr lvl="1"/>
            <a:endParaRPr lang="en-US" sz="1900" dirty="0">
              <a:solidFill>
                <a:srgbClr val="C00000"/>
              </a:solidFill>
            </a:endParaRPr>
          </a:p>
          <a:p>
            <a:pPr marL="800100" lvl="1" indent="-342900">
              <a:lnSpc>
                <a:spcPct val="100000"/>
              </a:lnSpc>
              <a:buFont typeface="Arial" panose="020B0604020202020204" pitchFamily="34" charset="0"/>
              <a:buChar char="•"/>
            </a:pPr>
            <a:r>
              <a:rPr lang="en-US" sz="1900" dirty="0">
                <a:solidFill>
                  <a:srgbClr val="C00000"/>
                </a:solidFill>
              </a:rPr>
              <a:t>Class Schedule            </a:t>
            </a:r>
          </a:p>
          <a:p>
            <a:pPr marL="457200" lvl="1" indent="0">
              <a:lnSpc>
                <a:spcPct val="100000"/>
              </a:lnSpc>
              <a:buNone/>
            </a:pPr>
            <a:r>
              <a:rPr lang="en-US" sz="1900" dirty="0">
                <a:solidFill>
                  <a:srgbClr val="C00000"/>
                </a:solidFill>
              </a:rPr>
              <a:t>      </a:t>
            </a:r>
            <a:r>
              <a:rPr lang="en-US" sz="1500" dirty="0">
                <a:solidFill>
                  <a:srgbClr val="C00000"/>
                </a:solidFill>
              </a:rPr>
              <a:t>start date </a:t>
            </a:r>
          </a:p>
          <a:p>
            <a:endParaRPr lang="en-US" dirty="0"/>
          </a:p>
        </p:txBody>
      </p:sp>
      <p:sp>
        <p:nvSpPr>
          <p:cNvPr id="6" name="TextBox 5"/>
          <p:cNvSpPr txBox="1"/>
          <p:nvPr/>
        </p:nvSpPr>
        <p:spPr>
          <a:xfrm>
            <a:off x="174196" y="1385014"/>
            <a:ext cx="3911600" cy="4124206"/>
          </a:xfrm>
          <a:prstGeom prst="rect">
            <a:avLst/>
          </a:prstGeom>
          <a:noFill/>
        </p:spPr>
        <p:txBody>
          <a:bodyPr wrap="square" rtlCol="0">
            <a:spAutoFit/>
          </a:bodyPr>
          <a:lstStyle/>
          <a:p>
            <a:r>
              <a:rPr lang="en-US" sz="4000" b="1" dirty="0">
                <a:solidFill>
                  <a:schemeClr val="accent2">
                    <a:lumMod val="50000"/>
                  </a:schemeClr>
                </a:solidFill>
              </a:rPr>
              <a:t>1. </a:t>
            </a:r>
          </a:p>
          <a:p>
            <a:r>
              <a:rPr lang="en-US" sz="2000" b="1" dirty="0">
                <a:solidFill>
                  <a:schemeClr val="accent2">
                    <a:lumMod val="50000"/>
                  </a:schemeClr>
                </a:solidFill>
              </a:rPr>
              <a:t>Apply / register on websites</a:t>
            </a:r>
          </a:p>
          <a:p>
            <a:endParaRPr lang="en-US" sz="2000" dirty="0">
              <a:solidFill>
                <a:schemeClr val="accent2">
                  <a:lumMod val="50000"/>
                </a:schemeClr>
              </a:solidFill>
            </a:endParaRPr>
          </a:p>
          <a:p>
            <a:pPr marL="342900" indent="-342900">
              <a:buFont typeface="Arial" panose="020B0604020202020204" pitchFamily="34" charset="0"/>
              <a:buChar char="•"/>
            </a:pPr>
            <a:r>
              <a:rPr lang="en-US" sz="2000" u="sng" dirty="0">
                <a:solidFill>
                  <a:schemeClr val="accent2">
                    <a:lumMod val="50000"/>
                  </a:schemeClr>
                </a:solidFill>
                <a:hlinkClick r:id="rId3"/>
              </a:rPr>
              <a:t>www.worknet20.org</a:t>
            </a:r>
            <a:endParaRPr lang="en-US" sz="2000" u="sng" dirty="0">
              <a:solidFill>
                <a:schemeClr val="accent2">
                  <a:lumMod val="50000"/>
                </a:schemeClr>
              </a:solidFill>
            </a:endParaRPr>
          </a:p>
          <a:p>
            <a:pPr marL="342900" indent="-342900">
              <a:buFont typeface="Arial" panose="020B0604020202020204" pitchFamily="34" charset="0"/>
              <a:buChar char="•"/>
            </a:pPr>
            <a:endParaRPr lang="en-US" sz="2000" u="sng" dirty="0">
              <a:solidFill>
                <a:schemeClr val="accent2">
                  <a:lumMod val="50000"/>
                </a:schemeClr>
              </a:solidFill>
            </a:endParaRPr>
          </a:p>
          <a:p>
            <a:pPr marL="342900" indent="-342900">
              <a:buFont typeface="Arial" panose="020B0604020202020204" pitchFamily="34" charset="0"/>
              <a:buChar char="•"/>
            </a:pPr>
            <a:endParaRPr lang="en-US" sz="2000" u="sng" dirty="0">
              <a:solidFill>
                <a:schemeClr val="accent2">
                  <a:lumMod val="50000"/>
                </a:schemeClr>
              </a:solidFill>
            </a:endParaRPr>
          </a:p>
          <a:p>
            <a:pPr marL="342900" indent="-342900">
              <a:buFont typeface="Arial" panose="020B0604020202020204" pitchFamily="34" charset="0"/>
              <a:buChar char="•"/>
            </a:pPr>
            <a:r>
              <a:rPr lang="en-US" sz="2000" u="sng" dirty="0">
                <a:solidFill>
                  <a:schemeClr val="accent2">
                    <a:lumMod val="50000"/>
                  </a:schemeClr>
                </a:solidFill>
                <a:hlinkClick r:id="rId4"/>
              </a:rPr>
              <a:t>www.illinoisjoblink.com</a:t>
            </a:r>
            <a:r>
              <a:rPr lang="en-US" sz="2000" u="sng" dirty="0">
                <a:solidFill>
                  <a:schemeClr val="accent2">
                    <a:lumMod val="50000"/>
                  </a:schemeClr>
                </a:solidFill>
              </a:rPr>
              <a:t> </a:t>
            </a:r>
            <a:r>
              <a:rPr lang="en-US" sz="2000" dirty="0">
                <a:solidFill>
                  <a:schemeClr val="accent2">
                    <a:lumMod val="50000"/>
                  </a:schemeClr>
                </a:solidFill>
              </a:rPr>
              <a:t>   </a:t>
            </a:r>
          </a:p>
          <a:p>
            <a:r>
              <a:rPr lang="en-US" sz="2000" b="1" dirty="0">
                <a:solidFill>
                  <a:schemeClr val="accent2">
                    <a:lumMod val="50000"/>
                  </a:schemeClr>
                </a:solidFill>
              </a:rPr>
              <a:t>     </a:t>
            </a:r>
            <a:r>
              <a:rPr lang="en-US" sz="1400" b="1" dirty="0">
                <a:solidFill>
                  <a:schemeClr val="accent2">
                    <a:lumMod val="50000"/>
                  </a:schemeClr>
                </a:solidFill>
              </a:rPr>
              <a:t>Must include a resume with current</a:t>
            </a:r>
          </a:p>
          <a:p>
            <a:r>
              <a:rPr lang="en-US" sz="1400" b="1" dirty="0">
                <a:solidFill>
                  <a:schemeClr val="accent2">
                    <a:lumMod val="50000"/>
                  </a:schemeClr>
                </a:solidFill>
              </a:rPr>
              <a:t>       skills, </a:t>
            </a:r>
            <a:r>
              <a:rPr lang="en-US" sz="1400" dirty="0">
                <a:solidFill>
                  <a:schemeClr val="accent2">
                    <a:lumMod val="50000"/>
                  </a:schemeClr>
                </a:solidFill>
              </a:rPr>
              <a:t>not the job skills you are planning to get</a:t>
            </a:r>
          </a:p>
          <a:p>
            <a:endParaRPr lang="en-US" sz="1400" dirty="0">
              <a:solidFill>
                <a:schemeClr val="accent2">
                  <a:lumMod val="50000"/>
                </a:schemeClr>
              </a:solidFill>
            </a:endParaRPr>
          </a:p>
          <a:p>
            <a:pPr marL="342900" indent="-342900">
              <a:buFont typeface="Arial" panose="020B0604020202020204" pitchFamily="34" charset="0"/>
              <a:buChar char="•"/>
            </a:pPr>
            <a:r>
              <a:rPr lang="en-US" sz="2000" u="sng" dirty="0">
                <a:solidFill>
                  <a:schemeClr val="accent2">
                    <a:lumMod val="50000"/>
                  </a:schemeClr>
                </a:solidFill>
                <a:hlinkClick r:id="rId5"/>
              </a:rPr>
              <a:t>www.illinoisworknet.com</a:t>
            </a:r>
            <a:r>
              <a:rPr lang="en-US" sz="2000" dirty="0">
                <a:solidFill>
                  <a:schemeClr val="accent2">
                    <a:lumMod val="50000"/>
                  </a:schemeClr>
                </a:solidFill>
              </a:rPr>
              <a:t>  </a:t>
            </a:r>
          </a:p>
          <a:p>
            <a:r>
              <a:rPr lang="en-US" sz="2000" dirty="0">
                <a:solidFill>
                  <a:schemeClr val="accent2">
                    <a:lumMod val="50000"/>
                  </a:schemeClr>
                </a:solidFill>
              </a:rPr>
              <a:t>     </a:t>
            </a:r>
            <a:r>
              <a:rPr lang="en-US" sz="1400" dirty="0">
                <a:solidFill>
                  <a:schemeClr val="accent2">
                    <a:lumMod val="50000"/>
                  </a:schemeClr>
                </a:solidFill>
              </a:rPr>
              <a:t>Please verify your e-mail to fully register an    </a:t>
            </a:r>
          </a:p>
          <a:p>
            <a:r>
              <a:rPr lang="en-US" sz="1400" dirty="0">
                <a:solidFill>
                  <a:schemeClr val="accent2">
                    <a:lumMod val="50000"/>
                  </a:schemeClr>
                </a:solidFill>
              </a:rPr>
              <a:t>        account </a:t>
            </a:r>
          </a:p>
        </p:txBody>
      </p:sp>
      <p:sp>
        <p:nvSpPr>
          <p:cNvPr id="7" name="TextBox 6"/>
          <p:cNvSpPr txBox="1"/>
          <p:nvPr/>
        </p:nvSpPr>
        <p:spPr>
          <a:xfrm>
            <a:off x="7701280" y="1461742"/>
            <a:ext cx="4287520" cy="3416320"/>
          </a:xfrm>
          <a:prstGeom prst="rect">
            <a:avLst/>
          </a:prstGeom>
          <a:noFill/>
        </p:spPr>
        <p:txBody>
          <a:bodyPr wrap="square" rtlCol="0">
            <a:spAutoFit/>
          </a:bodyPr>
          <a:lstStyle/>
          <a:p>
            <a:r>
              <a:rPr lang="en-US" sz="4000" b="1" dirty="0">
                <a:solidFill>
                  <a:schemeClr val="accent2"/>
                </a:solidFill>
              </a:rPr>
              <a:t>3. </a:t>
            </a:r>
          </a:p>
          <a:p>
            <a:r>
              <a:rPr lang="en-US" sz="2000" b="1" dirty="0">
                <a:solidFill>
                  <a:schemeClr val="accent2"/>
                </a:solidFill>
              </a:rPr>
              <a:t> </a:t>
            </a:r>
            <a:r>
              <a:rPr lang="en-US" sz="2000" b="1" dirty="0" smtClean="0">
                <a:solidFill>
                  <a:schemeClr val="accent2"/>
                </a:solidFill>
              </a:rPr>
              <a:t>  Take TABE test</a:t>
            </a:r>
            <a:endParaRPr lang="en-US" sz="2000" dirty="0">
              <a:solidFill>
                <a:schemeClr val="accent2"/>
              </a:solidFill>
            </a:endParaRPr>
          </a:p>
          <a:p>
            <a:pPr marL="628650" lvl="1" indent="-171450">
              <a:buFont typeface="Arial" panose="020B0604020202020204" pitchFamily="34" charset="0"/>
              <a:buChar char="•"/>
            </a:pPr>
            <a:endParaRPr lang="en-US" sz="1600" dirty="0">
              <a:solidFill>
                <a:schemeClr val="accent2"/>
              </a:solidFill>
            </a:endParaRPr>
          </a:p>
          <a:p>
            <a:pPr marL="628650" lvl="1" indent="-171450">
              <a:buFont typeface="Arial" panose="020B0604020202020204" pitchFamily="34" charset="0"/>
              <a:buChar char="•"/>
            </a:pPr>
            <a:r>
              <a:rPr lang="en-US" dirty="0">
                <a:solidFill>
                  <a:schemeClr val="accent2"/>
                </a:solidFill>
              </a:rPr>
              <a:t>Have </a:t>
            </a:r>
            <a:r>
              <a:rPr lang="en-US" b="1" dirty="0">
                <a:solidFill>
                  <a:schemeClr val="accent2"/>
                </a:solidFill>
              </a:rPr>
              <a:t>eligibility documents </a:t>
            </a:r>
            <a:r>
              <a:rPr lang="en-US" dirty="0">
                <a:solidFill>
                  <a:schemeClr val="accent2"/>
                </a:solidFill>
              </a:rPr>
              <a:t>copied and give to Career Planner</a:t>
            </a:r>
          </a:p>
          <a:p>
            <a:pPr lvl="1"/>
            <a:endParaRPr lang="en-US" dirty="0">
              <a:solidFill>
                <a:schemeClr val="accent2"/>
              </a:solidFill>
            </a:endParaRPr>
          </a:p>
          <a:p>
            <a:pPr marL="628650" lvl="1" indent="-171450">
              <a:buFont typeface="Arial" panose="020B0604020202020204" pitchFamily="34" charset="0"/>
              <a:buChar char="•"/>
            </a:pPr>
            <a:r>
              <a:rPr lang="en-US" dirty="0">
                <a:solidFill>
                  <a:schemeClr val="accent2"/>
                </a:solidFill>
              </a:rPr>
              <a:t>The TABE assessment has </a:t>
            </a:r>
            <a:r>
              <a:rPr lang="en-US" b="1" dirty="0">
                <a:solidFill>
                  <a:schemeClr val="accent2"/>
                </a:solidFill>
              </a:rPr>
              <a:t>3 parts</a:t>
            </a:r>
            <a:r>
              <a:rPr lang="en-US" dirty="0">
                <a:solidFill>
                  <a:schemeClr val="accent2"/>
                </a:solidFill>
              </a:rPr>
              <a:t>. The Locator, Reading, and Math</a:t>
            </a:r>
          </a:p>
          <a:p>
            <a:pPr lvl="1"/>
            <a:endParaRPr lang="en-US" dirty="0">
              <a:solidFill>
                <a:schemeClr val="accent2"/>
              </a:solidFill>
            </a:endParaRPr>
          </a:p>
          <a:p>
            <a:pPr lvl="1"/>
            <a:r>
              <a:rPr lang="en-US" sz="1600" dirty="0">
                <a:solidFill>
                  <a:schemeClr val="accent2"/>
                </a:solidFill>
              </a:rPr>
              <a:t>     </a:t>
            </a:r>
          </a:p>
          <a:p>
            <a:pPr lvl="1"/>
            <a:r>
              <a:rPr lang="en-US" sz="1600" dirty="0">
                <a:solidFill>
                  <a:schemeClr val="accent2"/>
                </a:solidFill>
              </a:rPr>
              <a:t>     </a:t>
            </a:r>
            <a:endParaRPr lang="en-US" sz="1400" dirty="0">
              <a:solidFill>
                <a:schemeClr val="accent2"/>
              </a:solidFill>
            </a:endParaRPr>
          </a:p>
        </p:txBody>
      </p:sp>
      <p:cxnSp>
        <p:nvCxnSpPr>
          <p:cNvPr id="9" name="Straight Connector 8"/>
          <p:cNvCxnSpPr/>
          <p:nvPr/>
        </p:nvCxnSpPr>
        <p:spPr>
          <a:xfrm>
            <a:off x="4075636" y="1689169"/>
            <a:ext cx="10160" cy="4033151"/>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701280" y="1664538"/>
            <a:ext cx="9705" cy="3971987"/>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0264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1011" y="610865"/>
            <a:ext cx="6095828" cy="561049"/>
          </a:xfrm>
        </p:spPr>
        <p:txBody>
          <a:bodyPr>
            <a:normAutofit fontScale="90000"/>
          </a:bodyPr>
          <a:lstStyle/>
          <a:p>
            <a:r>
              <a:rPr lang="en-US" dirty="0"/>
              <a:t>Lawrence Education Center</a:t>
            </a:r>
          </a:p>
        </p:txBody>
      </p:sp>
      <p:sp>
        <p:nvSpPr>
          <p:cNvPr id="3" name="Content Placeholder 2"/>
          <p:cNvSpPr>
            <a:spLocks noGrp="1"/>
          </p:cNvSpPr>
          <p:nvPr>
            <p:ph idx="1"/>
          </p:nvPr>
        </p:nvSpPr>
        <p:spPr>
          <a:xfrm>
            <a:off x="838200" y="1531570"/>
            <a:ext cx="10515600" cy="4886483"/>
          </a:xfrm>
        </p:spPr>
        <p:txBody>
          <a:bodyPr>
            <a:normAutofit fontScale="92500"/>
          </a:bodyPr>
          <a:lstStyle/>
          <a:p>
            <a:r>
              <a:rPr lang="en-US" dirty="0">
                <a:solidFill>
                  <a:schemeClr val="accent1"/>
                </a:solidFill>
              </a:rPr>
              <a:t>High school credit courses leading to a diploma</a:t>
            </a:r>
          </a:p>
          <a:p>
            <a:r>
              <a:rPr lang="en-US" dirty="0">
                <a:solidFill>
                  <a:schemeClr val="accent1"/>
                </a:solidFill>
              </a:rPr>
              <a:t>High School Equivalency Exam prep</a:t>
            </a:r>
          </a:p>
          <a:p>
            <a:r>
              <a:rPr lang="en-US" dirty="0">
                <a:solidFill>
                  <a:schemeClr val="accent1"/>
                </a:solidFill>
              </a:rPr>
              <a:t>Career Exploration courses. </a:t>
            </a:r>
          </a:p>
          <a:p>
            <a:r>
              <a:rPr lang="en-US" dirty="0">
                <a:solidFill>
                  <a:schemeClr val="accent1"/>
                </a:solidFill>
              </a:rPr>
              <a:t>PYTW- Prepare Youth to Work Program</a:t>
            </a:r>
          </a:p>
          <a:p>
            <a:pPr lvl="1">
              <a:buFont typeface="Wingdings" panose="05000000000000000000" pitchFamily="2" charset="2"/>
              <a:buChar char="v"/>
            </a:pPr>
            <a:r>
              <a:rPr lang="en-US" dirty="0">
                <a:solidFill>
                  <a:schemeClr val="accent2"/>
                </a:solidFill>
              </a:rPr>
              <a:t>Students must turn 17 before May 1 in order to enroll in the HSE Exam prep courses.</a:t>
            </a:r>
          </a:p>
          <a:p>
            <a:pPr lvl="1">
              <a:buFont typeface="Wingdings" panose="05000000000000000000" pitchFamily="2" charset="2"/>
              <a:buChar char="v"/>
            </a:pPr>
            <a:r>
              <a:rPr lang="en-US" dirty="0">
                <a:solidFill>
                  <a:schemeClr val="accent2"/>
                </a:solidFill>
              </a:rPr>
              <a:t>Academic and vocational components in an open entry enrollment setting</a:t>
            </a:r>
            <a:r>
              <a:rPr lang="en-US" dirty="0"/>
              <a:t> </a:t>
            </a:r>
          </a:p>
          <a:p>
            <a:pPr lvl="2"/>
            <a:r>
              <a:rPr lang="en-US" dirty="0">
                <a:solidFill>
                  <a:schemeClr val="accent1"/>
                </a:solidFill>
              </a:rPr>
              <a:t>Allowing students to enroll and begin their classes at almost any point during the school year</a:t>
            </a:r>
          </a:p>
          <a:p>
            <a:pPr lvl="2"/>
            <a:r>
              <a:rPr lang="en-US" dirty="0">
                <a:solidFill>
                  <a:schemeClr val="accent1"/>
                </a:solidFill>
              </a:rPr>
              <a:t>High School Equivalency test prep students complete lessons preparing them for the GED test, which they may take once the instructor determines they are good candidates for </a:t>
            </a:r>
            <a:r>
              <a:rPr lang="en-US" dirty="0" smtClean="0">
                <a:solidFill>
                  <a:schemeClr val="accent1"/>
                </a:solidFill>
              </a:rPr>
              <a:t>success.</a:t>
            </a:r>
          </a:p>
          <a:p>
            <a:pPr marL="0" lvl="2" indent="0" algn="ctr">
              <a:buNone/>
            </a:pPr>
            <a:endParaRPr lang="en-US" dirty="0" smtClean="0">
              <a:solidFill>
                <a:schemeClr val="accent1"/>
              </a:solidFill>
            </a:endParaRPr>
          </a:p>
          <a:p>
            <a:pPr marL="0" lvl="2" indent="0" algn="ctr">
              <a:buNone/>
            </a:pPr>
            <a:r>
              <a:rPr lang="en-US" dirty="0" smtClean="0">
                <a:solidFill>
                  <a:schemeClr val="accent1"/>
                </a:solidFill>
              </a:rPr>
              <a:t>2501 Wabash Ave, Suite B15A, Springfield, IL</a:t>
            </a:r>
          </a:p>
          <a:p>
            <a:pPr marL="0" lvl="2" indent="0" algn="ctr">
              <a:buNone/>
            </a:pPr>
            <a:r>
              <a:rPr lang="en-US" dirty="0" smtClean="0">
                <a:solidFill>
                  <a:schemeClr val="accent1"/>
                </a:solidFill>
              </a:rPr>
              <a:t>217-525-3233</a:t>
            </a:r>
            <a:endParaRPr lang="en-US" dirty="0">
              <a:solidFill>
                <a:schemeClr val="accent1"/>
              </a:solidFill>
            </a:endParaRPr>
          </a:p>
        </p:txBody>
      </p:sp>
      <p:pic>
        <p:nvPicPr>
          <p:cNvPr id="1026" name="Picture 2" descr="Image preview"/>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894570" y="381707"/>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415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a:extLst>
              <a:ext uri="{FF2B5EF4-FFF2-40B4-BE49-F238E27FC236}">
                <a16:creationId xmlns:a16="http://schemas.microsoft.com/office/drawing/2014/main" id="{575161E3-8E93-4D10-98F3-41F4537B2110}"/>
              </a:ext>
            </a:extLst>
          </p:cNvPr>
          <p:cNvSpPr>
            <a:spLocks noChangeArrowheads="1"/>
          </p:cNvSpPr>
          <p:nvPr/>
        </p:nvSpPr>
        <p:spPr bwMode="auto">
          <a:xfrm>
            <a:off x="7019081" y="2265625"/>
            <a:ext cx="3449031" cy="303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accent2"/>
                </a:solidFill>
                <a:effectLst/>
              </a:rPr>
              <a:t>District 526</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accent2"/>
                </a:solidFill>
                <a:effectLst/>
              </a:rPr>
              <a:t>The LLCC District is composed of all or parts of 15 central Illinois counties: Bond, Cass, Christian, DeWitt, Fayette, Greene, Logan, Macon, Macoupin, Mason, Menard, Montgomery, Morgan, Sangamon and Scott.</a:t>
            </a:r>
            <a:br>
              <a:rPr kumimoji="0" lang="en-US" altLang="en-US" b="0" i="0" u="none" strike="noStrike" cap="none" normalizeH="0" baseline="0" dirty="0">
                <a:ln>
                  <a:noFill/>
                </a:ln>
                <a:solidFill>
                  <a:schemeClr val="accent2"/>
                </a:solidFill>
                <a:effectLst/>
              </a:rPr>
            </a:br>
            <a:r>
              <a:rPr kumimoji="0" lang="en-US" altLang="en-US" b="0" i="0" u="none" strike="noStrike" cap="none" normalizeH="0" baseline="0" dirty="0">
                <a:ln>
                  <a:noFill/>
                </a:ln>
                <a:solidFill>
                  <a:schemeClr val="tx1"/>
                </a:solidFill>
                <a:effectLst/>
                <a:latin typeface="Arial" panose="020B0604020202020204" pitchFamily="34" charset="0"/>
              </a:rPr>
              <a:t/>
            </a:r>
            <a:br>
              <a:rPr kumimoji="0" lang="en-US" altLang="en-US" b="0" i="0" u="none" strike="noStrike" cap="none" normalizeH="0" baseline="0" dirty="0">
                <a:ln>
                  <a:noFill/>
                </a:ln>
                <a:solidFill>
                  <a:schemeClr val="tx1"/>
                </a:solidFill>
                <a:effectLst/>
                <a:latin typeface="Arial" panose="020B0604020202020204" pitchFamily="34" charset="0"/>
              </a:rPr>
            </a:br>
            <a:r>
              <a:rPr kumimoji="0" lang="en-US" altLang="en-US" b="0" i="0" u="none" strike="noStrike" cap="none" normalizeH="0" baseline="0" dirty="0">
                <a:ln>
                  <a:noFill/>
                </a:ln>
                <a:solidFill>
                  <a:schemeClr val="tx1"/>
                </a:solidFill>
                <a:effectLst/>
                <a:hlinkClick r:id="rId2"/>
              </a:rPr>
              <a:t>www.llcc.edu</a:t>
            </a:r>
            <a:r>
              <a:rPr kumimoji="0" lang="en-US" altLang="en-US" sz="1500" b="0" i="0" u="none" strike="noStrike" cap="none" normalizeH="0" baseline="0" dirty="0">
                <a:ln>
                  <a:noFill/>
                </a:ln>
                <a:solidFill>
                  <a:schemeClr val="tx1"/>
                </a:solidFill>
                <a:effectLst/>
                <a:latin typeface="Arial" panose="020B0604020202020204" pitchFamily="34" charset="0"/>
              </a:rPr>
              <a:t>	</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    </a:t>
            </a:r>
          </a:p>
        </p:txBody>
      </p:sp>
      <p:pic>
        <p:nvPicPr>
          <p:cNvPr id="1030" name="Picture 6" descr="District Map">
            <a:hlinkClick r:id="rId3"/>
            <a:extLst>
              <a:ext uri="{FF2B5EF4-FFF2-40B4-BE49-F238E27FC236}">
                <a16:creationId xmlns:a16="http://schemas.microsoft.com/office/drawing/2014/main" id="{A56B883C-B70E-4E7B-B1DA-58FD004D5ACB}"/>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203440" y="1171914"/>
            <a:ext cx="4703197" cy="559518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a16="http://schemas.microsoft.com/office/drawing/2014/main" id="{00D1E2E2-078B-4265-8174-8E54D5AC3672}"/>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3483098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DCB1A58-5BA9-4DF0-96BC-15D9E866842D}"/>
              </a:ext>
            </a:extLst>
          </p:cNvPr>
          <p:cNvSpPr>
            <a:spLocks noGrp="1"/>
          </p:cNvSpPr>
          <p:nvPr>
            <p:ph idx="1"/>
          </p:nvPr>
        </p:nvSpPr>
        <p:spPr/>
        <p:txBody>
          <a:bodyPr/>
          <a:lstStyle/>
          <a:p>
            <a:pPr marL="0" lvl="0" indent="0">
              <a:spcBef>
                <a:spcPts val="0"/>
              </a:spcBef>
              <a:buNone/>
              <a:defRPr/>
            </a:pPr>
            <a:r>
              <a:rPr lang="en-US" sz="3500" b="1" u="sng" dirty="0">
                <a:solidFill>
                  <a:schemeClr val="accent1"/>
                </a:solidFill>
                <a:cs typeface="Arial" panose="020B0604020202020204" pitchFamily="34" charset="0"/>
              </a:rPr>
              <a:t>Getting Started at LLCC</a:t>
            </a:r>
          </a:p>
          <a:p>
            <a:pPr marL="0" lvl="0" indent="0">
              <a:spcBef>
                <a:spcPts val="0"/>
              </a:spcBef>
              <a:buNone/>
              <a:defRPr/>
            </a:pPr>
            <a:endParaRPr lang="en-US" sz="3500" b="1" dirty="0">
              <a:solidFill>
                <a:prstClr val="black"/>
              </a:solidFill>
              <a:cs typeface="Arial" panose="020B0604020202020204" pitchFamily="34" charset="0"/>
            </a:endParaRPr>
          </a:p>
          <a:p>
            <a:pPr>
              <a:spcBef>
                <a:spcPts val="0"/>
              </a:spcBef>
              <a:defRPr/>
            </a:pPr>
            <a:r>
              <a:rPr lang="en-US" sz="2500" dirty="0">
                <a:solidFill>
                  <a:schemeClr val="accent2">
                    <a:lumMod val="75000"/>
                  </a:schemeClr>
                </a:solidFill>
                <a:cs typeface="Arial" panose="020B0604020202020204" pitchFamily="34" charset="0"/>
              </a:rPr>
              <a:t>Complete the Application (free) – </a:t>
            </a:r>
            <a:r>
              <a:rPr lang="en-US" sz="2500" dirty="0">
                <a:solidFill>
                  <a:schemeClr val="accent2">
                    <a:lumMod val="75000"/>
                  </a:schemeClr>
                </a:solidFill>
                <a:cs typeface="Arial" panose="020B0604020202020204" pitchFamily="34" charset="0"/>
                <a:hlinkClick r:id="rId2"/>
              </a:rPr>
              <a:t>www.llcc.edu</a:t>
            </a:r>
            <a:r>
              <a:rPr lang="en-US" sz="2500" dirty="0">
                <a:solidFill>
                  <a:schemeClr val="accent2">
                    <a:lumMod val="75000"/>
                  </a:schemeClr>
                </a:solidFill>
                <a:cs typeface="Arial" panose="020B0604020202020204" pitchFamily="34" charset="0"/>
              </a:rPr>
              <a:t> </a:t>
            </a:r>
          </a:p>
          <a:p>
            <a:pPr>
              <a:spcBef>
                <a:spcPts val="0"/>
              </a:spcBef>
              <a:defRPr/>
            </a:pPr>
            <a:r>
              <a:rPr lang="en-US" sz="2500" dirty="0">
                <a:solidFill>
                  <a:schemeClr val="accent2">
                    <a:lumMod val="75000"/>
                  </a:schemeClr>
                </a:solidFill>
                <a:cs typeface="Arial" panose="020B0604020202020204" pitchFamily="34" charset="0"/>
              </a:rPr>
              <a:t>Attend New Student Orientation (free) – In person or online!</a:t>
            </a:r>
          </a:p>
          <a:p>
            <a:pPr>
              <a:spcBef>
                <a:spcPts val="0"/>
              </a:spcBef>
              <a:defRPr/>
            </a:pPr>
            <a:r>
              <a:rPr lang="en-US" sz="2500" dirty="0">
                <a:solidFill>
                  <a:schemeClr val="accent2">
                    <a:lumMod val="75000"/>
                  </a:schemeClr>
                </a:solidFill>
                <a:cs typeface="Arial" panose="020B0604020202020204" pitchFamily="34" charset="0"/>
              </a:rPr>
              <a:t>Meet with your Advisor/Success Coach (free) In person, online or walk in hours</a:t>
            </a:r>
          </a:p>
          <a:p>
            <a:pPr>
              <a:spcBef>
                <a:spcPts val="0"/>
              </a:spcBef>
              <a:defRPr/>
            </a:pPr>
            <a:endParaRPr lang="en-US" sz="3500" dirty="0">
              <a:solidFill>
                <a:schemeClr val="accent2">
                  <a:lumMod val="75000"/>
                </a:schemeClr>
              </a:solidFill>
              <a:cs typeface="Arial" panose="020B0604020202020204" pitchFamily="34" charset="0"/>
            </a:endParaRPr>
          </a:p>
          <a:p>
            <a:pPr marL="0" indent="0">
              <a:spcBef>
                <a:spcPts val="0"/>
              </a:spcBef>
              <a:buNone/>
              <a:defRPr/>
            </a:pPr>
            <a:r>
              <a:rPr lang="en-US" sz="3500" b="1" dirty="0">
                <a:solidFill>
                  <a:schemeClr val="accent2"/>
                </a:solidFill>
                <a:cs typeface="Arial" panose="020B0604020202020204" pitchFamily="34" charset="0"/>
              </a:rPr>
              <a:t>Visit</a:t>
            </a:r>
            <a:r>
              <a:rPr lang="en-US" sz="3500" b="1" dirty="0">
                <a:solidFill>
                  <a:prstClr val="black"/>
                </a:solidFill>
                <a:cs typeface="Arial" panose="020B0604020202020204" pitchFamily="34" charset="0"/>
              </a:rPr>
              <a:t> </a:t>
            </a:r>
            <a:r>
              <a:rPr lang="en-US" sz="3500" b="1" dirty="0">
                <a:solidFill>
                  <a:prstClr val="black"/>
                </a:solidFill>
                <a:cs typeface="Arial" panose="020B0604020202020204" pitchFamily="34" charset="0"/>
                <a:hlinkClick r:id="rId3"/>
              </a:rPr>
              <a:t>www.llcc.edu/getting-started</a:t>
            </a:r>
            <a:r>
              <a:rPr lang="en-US" sz="3500" b="1" dirty="0">
                <a:solidFill>
                  <a:prstClr val="black"/>
                </a:solidFill>
                <a:cs typeface="Arial" panose="020B0604020202020204" pitchFamily="34" charset="0"/>
              </a:rPr>
              <a:t> </a:t>
            </a:r>
            <a:r>
              <a:rPr lang="en-US" sz="3500" b="1" dirty="0">
                <a:solidFill>
                  <a:schemeClr val="accent2"/>
                </a:solidFill>
                <a:cs typeface="Arial" panose="020B0604020202020204" pitchFamily="34" charset="0"/>
              </a:rPr>
              <a:t>for details!</a:t>
            </a:r>
            <a:endParaRPr lang="en-US" sz="3500" dirty="0">
              <a:solidFill>
                <a:schemeClr val="accent2"/>
              </a:solidFill>
              <a:cs typeface="Arial" panose="020B0604020202020204" pitchFamily="34" charset="0"/>
            </a:endParaRPr>
          </a:p>
          <a:p>
            <a:endParaRPr lang="en-US" dirty="0"/>
          </a:p>
        </p:txBody>
      </p:sp>
      <p:pic>
        <p:nvPicPr>
          <p:cNvPr id="6" name="Picture 5">
            <a:extLst>
              <a:ext uri="{FF2B5EF4-FFF2-40B4-BE49-F238E27FC236}">
                <a16:creationId xmlns:a16="http://schemas.microsoft.com/office/drawing/2014/main" id="{1F092D3D-4781-4365-A256-2EACC8509874}"/>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18332680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DCB1A58-5BA9-4DF0-96BC-15D9E866842D}"/>
              </a:ext>
            </a:extLst>
          </p:cNvPr>
          <p:cNvSpPr>
            <a:spLocks noGrp="1"/>
          </p:cNvSpPr>
          <p:nvPr>
            <p:ph idx="1"/>
          </p:nvPr>
        </p:nvSpPr>
        <p:spPr>
          <a:xfrm>
            <a:off x="838200" y="2118167"/>
            <a:ext cx="10515600" cy="4058796"/>
          </a:xfrm>
        </p:spPr>
        <p:txBody>
          <a:bodyPr>
            <a:normAutofit fontScale="55000" lnSpcReduction="20000"/>
          </a:bodyPr>
          <a:lstStyle/>
          <a:p>
            <a:pPr marL="0" lvl="0" indent="0">
              <a:spcBef>
                <a:spcPts val="0"/>
              </a:spcBef>
              <a:buNone/>
              <a:defRPr/>
            </a:pPr>
            <a:r>
              <a:rPr lang="en-US" sz="5500" b="1" dirty="0">
                <a:solidFill>
                  <a:schemeClr val="accent1"/>
                </a:solidFill>
                <a:cs typeface="Arial" panose="020B0604020202020204" pitchFamily="34" charset="0"/>
              </a:rPr>
              <a:t>TRUCK DRIVER TRAINING (CDL)</a:t>
            </a:r>
          </a:p>
          <a:p>
            <a:pPr marL="0" lvl="0" indent="0">
              <a:spcBef>
                <a:spcPts val="0"/>
              </a:spcBef>
              <a:buNone/>
              <a:defRPr/>
            </a:pPr>
            <a:r>
              <a:rPr lang="en-US" sz="3500" b="1" dirty="0">
                <a:solidFill>
                  <a:schemeClr val="accent1"/>
                </a:solidFill>
                <a:cs typeface="Arial" panose="020B0604020202020204" pitchFamily="34" charset="0"/>
              </a:rPr>
              <a:t>Transportation Center of Excellence</a:t>
            </a:r>
          </a:p>
          <a:p>
            <a:pPr marL="0" lvl="0" indent="0">
              <a:spcBef>
                <a:spcPts val="0"/>
              </a:spcBef>
              <a:buNone/>
              <a:defRPr/>
            </a:pPr>
            <a:endParaRPr lang="en-US" sz="4000" b="1"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Certificate Program - successfully equip you for a career in the trucking industry:</a:t>
            </a:r>
            <a:br>
              <a:rPr lang="en-US" sz="4000" dirty="0">
                <a:solidFill>
                  <a:schemeClr val="accent2"/>
                </a:solidFill>
                <a:cs typeface="Arial" panose="020B0604020202020204" pitchFamily="34" charset="0"/>
              </a:rPr>
            </a:br>
            <a:endParaRPr lang="en-US" sz="4000"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Truck Driver Training CDL Basic, Certificate of Completion</a:t>
            </a:r>
          </a:p>
          <a:p>
            <a:pPr>
              <a:spcBef>
                <a:spcPts val="0"/>
              </a:spcBef>
              <a:defRPr/>
            </a:pPr>
            <a:endParaRPr lang="en-US" sz="4000"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Time to completion: 4 weeks (day) or 6 weeks (night)</a:t>
            </a:r>
          </a:p>
          <a:p>
            <a:pPr>
              <a:spcBef>
                <a:spcPts val="0"/>
              </a:spcBef>
              <a:defRPr/>
            </a:pPr>
            <a:endParaRPr lang="en-US" sz="4000"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The program has four 2004 and one 2016 Freightliner tractors with straight 10 speeds and 53′ box trailers. </a:t>
            </a:r>
          </a:p>
          <a:p>
            <a:pPr>
              <a:spcBef>
                <a:spcPts val="0"/>
              </a:spcBef>
              <a:defRPr/>
            </a:pPr>
            <a:endParaRPr lang="en-US" sz="4000"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For more information or to schedule an appointment, please contact </a:t>
            </a:r>
            <a:br>
              <a:rPr lang="en-US" sz="4000" dirty="0">
                <a:solidFill>
                  <a:schemeClr val="accent2"/>
                </a:solidFill>
                <a:cs typeface="Arial" panose="020B0604020202020204" pitchFamily="34" charset="0"/>
              </a:rPr>
            </a:br>
            <a:r>
              <a:rPr lang="en-US" sz="4000" b="1" dirty="0">
                <a:solidFill>
                  <a:schemeClr val="accent1"/>
                </a:solidFill>
                <a:cs typeface="Arial" panose="020B0604020202020204" pitchFamily="34" charset="0"/>
              </a:rPr>
              <a:t>Curt Robinson </a:t>
            </a:r>
            <a:r>
              <a:rPr lang="en-US" sz="4000" dirty="0">
                <a:solidFill>
                  <a:schemeClr val="accent2"/>
                </a:solidFill>
                <a:cs typeface="Arial" panose="020B0604020202020204" pitchFamily="34" charset="0"/>
              </a:rPr>
              <a:t>at 217-786-2565, 217-786-4539 or </a:t>
            </a:r>
            <a:r>
              <a:rPr lang="en-US" sz="4000" u="sng" dirty="0">
                <a:solidFill>
                  <a:schemeClr val="accent1">
                    <a:lumMod val="75000"/>
                  </a:schemeClr>
                </a:solidFill>
                <a:cs typeface="Arial" panose="020B0604020202020204" pitchFamily="34" charset="0"/>
              </a:rPr>
              <a:t>C</a:t>
            </a:r>
            <a:r>
              <a:rPr lang="en-US" sz="4000" u="sng" dirty="0">
                <a:solidFill>
                  <a:schemeClr val="accent1">
                    <a:lumMod val="75000"/>
                  </a:schemeClr>
                </a:solidFill>
                <a:cs typeface="Arial" panose="020B0604020202020204" pitchFamily="34" charset="0"/>
                <a:hlinkClick r:id="rId2"/>
              </a:rPr>
              <a:t>urt.Robinson@llcc.</a:t>
            </a:r>
            <a:r>
              <a:rPr lang="en-US" sz="4000" dirty="0">
                <a:solidFill>
                  <a:schemeClr val="accent1">
                    <a:lumMod val="75000"/>
                  </a:schemeClr>
                </a:solidFill>
                <a:cs typeface="Arial" panose="020B0604020202020204" pitchFamily="34" charset="0"/>
                <a:hlinkClick r:id="rId2"/>
              </a:rPr>
              <a:t>edu</a:t>
            </a:r>
            <a:r>
              <a:rPr lang="en-US" sz="4000" dirty="0">
                <a:cs typeface="Arial" panose="020B0604020202020204" pitchFamily="34" charset="0"/>
              </a:rPr>
              <a:t>	</a:t>
            </a:r>
            <a:endParaRPr lang="en-US" sz="4000" dirty="0">
              <a:solidFill>
                <a:prstClr val="black"/>
              </a:solidFill>
              <a:cs typeface="Arial" panose="020B0604020202020204" pitchFamily="34" charset="0"/>
            </a:endParaRPr>
          </a:p>
          <a:p>
            <a:pPr marL="0" lvl="0" indent="0">
              <a:spcBef>
                <a:spcPts val="0"/>
              </a:spcBef>
              <a:buNone/>
              <a:defRPr/>
            </a:pPr>
            <a:endParaRPr lang="en-US" sz="4000" b="1" dirty="0">
              <a:solidFill>
                <a:prstClr val="black"/>
              </a:solidFill>
              <a:cs typeface="Arial" panose="020B0604020202020204" pitchFamily="34" charset="0"/>
            </a:endParaRPr>
          </a:p>
          <a:p>
            <a:pPr marL="0" lvl="0" indent="0">
              <a:spcBef>
                <a:spcPts val="0"/>
              </a:spcBef>
              <a:buNone/>
              <a:defRPr/>
            </a:pPr>
            <a:r>
              <a:rPr lang="en-US" sz="4000" dirty="0">
                <a:solidFill>
                  <a:srgbClr val="4F81BD">
                    <a:lumMod val="75000"/>
                  </a:srgbClr>
                </a:solidFill>
                <a:cs typeface="Arial" panose="020B0604020202020204" pitchFamily="34" charset="0"/>
                <a:hlinkClick r:id="rId3"/>
              </a:rPr>
              <a:t>www.llcc.edu/truck-driver-training/</a:t>
            </a:r>
            <a:r>
              <a:rPr lang="en-US" sz="4000" dirty="0">
                <a:solidFill>
                  <a:srgbClr val="4F81BD">
                    <a:lumMod val="75000"/>
                  </a:srgbClr>
                </a:solidFill>
                <a:cs typeface="Arial" panose="020B0604020202020204" pitchFamily="34" charset="0"/>
              </a:rPr>
              <a:t> </a:t>
            </a:r>
          </a:p>
        </p:txBody>
      </p:sp>
      <p:pic>
        <p:nvPicPr>
          <p:cNvPr id="6" name="Picture 5">
            <a:extLst>
              <a:ext uri="{FF2B5EF4-FFF2-40B4-BE49-F238E27FC236}">
                <a16:creationId xmlns:a16="http://schemas.microsoft.com/office/drawing/2014/main" id="{F67199A2-A86A-4F67-87DC-65662F9E809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1489678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DCB1A58-5BA9-4DF0-96BC-15D9E866842D}"/>
              </a:ext>
            </a:extLst>
          </p:cNvPr>
          <p:cNvSpPr>
            <a:spLocks noGrp="1"/>
          </p:cNvSpPr>
          <p:nvPr>
            <p:ph idx="1"/>
          </p:nvPr>
        </p:nvSpPr>
        <p:spPr>
          <a:xfrm>
            <a:off x="838200" y="1600200"/>
            <a:ext cx="10515600" cy="4576763"/>
          </a:xfrm>
        </p:spPr>
        <p:txBody>
          <a:bodyPr>
            <a:normAutofit fontScale="32500" lnSpcReduction="20000"/>
          </a:bodyPr>
          <a:lstStyle/>
          <a:p>
            <a:pPr marL="0" lvl="0" indent="0">
              <a:spcBef>
                <a:spcPts val="0"/>
              </a:spcBef>
              <a:buNone/>
              <a:defRPr/>
            </a:pPr>
            <a:r>
              <a:rPr lang="en-US" sz="7400" b="1" dirty="0">
                <a:solidFill>
                  <a:schemeClr val="accent2"/>
                </a:solidFill>
                <a:cs typeface="Arial" panose="020B0604020202020204" pitchFamily="34" charset="0"/>
              </a:rPr>
              <a:t>Highway Construction Careers Training – </a:t>
            </a:r>
          </a:p>
          <a:p>
            <a:pPr marL="0" lvl="0" indent="0">
              <a:spcBef>
                <a:spcPts val="0"/>
              </a:spcBef>
              <a:buNone/>
              <a:defRPr/>
            </a:pPr>
            <a:r>
              <a:rPr lang="en-US" sz="6200" dirty="0">
                <a:solidFill>
                  <a:srgbClr val="4F81BD">
                    <a:lumMod val="75000"/>
                  </a:srgbClr>
                </a:solidFill>
                <a:cs typeface="Arial" panose="020B0604020202020204" pitchFamily="34" charset="0"/>
                <a:hlinkClick r:id="rId2"/>
              </a:rPr>
              <a:t>www.llcc.edu/highway-construction-careers-training</a:t>
            </a:r>
            <a:r>
              <a:rPr lang="en-US" sz="6200" dirty="0">
                <a:solidFill>
                  <a:srgbClr val="4F81BD">
                    <a:lumMod val="75000"/>
                  </a:srgbClr>
                </a:solidFill>
                <a:cs typeface="Arial" panose="020B0604020202020204" pitchFamily="34" charset="0"/>
              </a:rPr>
              <a:t> </a:t>
            </a:r>
            <a:endParaRPr lang="en-US" sz="6200" b="1" dirty="0">
              <a:solidFill>
                <a:prstClr val="black"/>
              </a:solidFill>
              <a:cs typeface="Arial" panose="020B0604020202020204" pitchFamily="34" charset="0"/>
            </a:endParaRPr>
          </a:p>
          <a:p>
            <a:pPr>
              <a:spcBef>
                <a:spcPts val="0"/>
              </a:spcBef>
              <a:defRPr/>
            </a:pPr>
            <a:endParaRPr lang="en-US" sz="6800" b="1" dirty="0">
              <a:solidFill>
                <a:prstClr val="black"/>
              </a:solidFill>
              <a:cs typeface="Arial" panose="020B0604020202020204" pitchFamily="34" charset="0"/>
            </a:endParaRPr>
          </a:p>
          <a:p>
            <a:pPr>
              <a:spcBef>
                <a:spcPts val="0"/>
              </a:spcBef>
              <a:defRPr/>
            </a:pPr>
            <a:r>
              <a:rPr lang="en-US" sz="6800" dirty="0">
                <a:solidFill>
                  <a:schemeClr val="accent2"/>
                </a:solidFill>
                <a:cs typeface="Arial" panose="020B0604020202020204" pitchFamily="34" charset="0"/>
              </a:rPr>
              <a:t>IDOT has funded this program to expand the number of people in historically underrepresented populations who enter a highway construction career.</a:t>
            </a:r>
          </a:p>
          <a:p>
            <a:pPr>
              <a:spcBef>
                <a:spcPts val="0"/>
              </a:spcBef>
              <a:defRPr/>
            </a:pPr>
            <a:endParaRPr lang="en-US" sz="6800" dirty="0">
              <a:solidFill>
                <a:schemeClr val="accent2"/>
              </a:solidFill>
              <a:cs typeface="Arial" panose="020B0604020202020204" pitchFamily="34" charset="0"/>
            </a:endParaRPr>
          </a:p>
          <a:p>
            <a:pPr>
              <a:spcBef>
                <a:spcPts val="0"/>
              </a:spcBef>
              <a:defRPr/>
            </a:pPr>
            <a:r>
              <a:rPr lang="en-US" sz="6800" dirty="0">
                <a:solidFill>
                  <a:schemeClr val="accent2"/>
                </a:solidFill>
                <a:cs typeface="Arial" panose="020B0604020202020204" pitchFamily="34" charset="0"/>
              </a:rPr>
              <a:t>This is an intensive program that addresses skills necessary for acceptance into a highway construction career: math for the trades, job readiness and technical skills coursework.</a:t>
            </a:r>
          </a:p>
          <a:p>
            <a:pPr>
              <a:spcBef>
                <a:spcPts val="0"/>
              </a:spcBef>
              <a:defRPr/>
            </a:pPr>
            <a:endParaRPr lang="en-US" sz="6800" dirty="0">
              <a:solidFill>
                <a:schemeClr val="accent2"/>
              </a:solidFill>
              <a:cs typeface="Arial" panose="020B0604020202020204" pitchFamily="34" charset="0"/>
            </a:endParaRPr>
          </a:p>
          <a:p>
            <a:pPr>
              <a:spcBef>
                <a:spcPts val="0"/>
              </a:spcBef>
              <a:defRPr/>
            </a:pPr>
            <a:r>
              <a:rPr lang="en-US" sz="6800" dirty="0">
                <a:solidFill>
                  <a:schemeClr val="accent2"/>
                </a:solidFill>
                <a:cs typeface="Arial" panose="020B0604020202020204" pitchFamily="34" charset="0"/>
              </a:rPr>
              <a:t>Students will leave the completed highway construction careers training with the following certifications: OSHA 10, Forklift, CPR/First Aid Training, Flagger and Scissor lift.</a:t>
            </a:r>
          </a:p>
          <a:p>
            <a:pPr>
              <a:spcBef>
                <a:spcPts val="0"/>
              </a:spcBef>
              <a:defRPr/>
            </a:pPr>
            <a:endParaRPr lang="en-US" sz="6800" dirty="0">
              <a:solidFill>
                <a:schemeClr val="accent2"/>
              </a:solidFill>
              <a:cs typeface="Arial" panose="020B0604020202020204" pitchFamily="34" charset="0"/>
            </a:endParaRPr>
          </a:p>
          <a:p>
            <a:pPr>
              <a:spcBef>
                <a:spcPts val="0"/>
              </a:spcBef>
              <a:defRPr/>
            </a:pPr>
            <a:r>
              <a:rPr lang="en-US" sz="6800" dirty="0">
                <a:solidFill>
                  <a:schemeClr val="accent2"/>
                </a:solidFill>
                <a:cs typeface="Arial" panose="020B0604020202020204" pitchFamily="34" charset="0"/>
              </a:rPr>
              <a:t>Students will have gained the opportunity to excel when applying for a new career with high wage earning potential.</a:t>
            </a:r>
          </a:p>
          <a:p>
            <a:pPr>
              <a:spcBef>
                <a:spcPts val="0"/>
              </a:spcBef>
              <a:defRPr/>
            </a:pPr>
            <a:endParaRPr lang="en-US" sz="6800" dirty="0">
              <a:solidFill>
                <a:schemeClr val="accent2"/>
              </a:solidFill>
            </a:endParaRPr>
          </a:p>
          <a:p>
            <a:pPr>
              <a:spcBef>
                <a:spcPts val="0"/>
              </a:spcBef>
              <a:defRPr/>
            </a:pPr>
            <a:r>
              <a:rPr lang="en-US" sz="6800" dirty="0">
                <a:solidFill>
                  <a:schemeClr val="accent2"/>
                </a:solidFill>
              </a:rPr>
              <a:t>For more information or to register for an orientation, please contact Thomas Spears at </a:t>
            </a:r>
            <a:br>
              <a:rPr lang="en-US" sz="6800" dirty="0">
                <a:solidFill>
                  <a:schemeClr val="accent2"/>
                </a:solidFill>
              </a:rPr>
            </a:br>
            <a:r>
              <a:rPr lang="en-US" sz="6800" dirty="0">
                <a:solidFill>
                  <a:schemeClr val="accent2"/>
                </a:solidFill>
              </a:rPr>
              <a:t>217-786-3675, 217-786-2407 or</a:t>
            </a:r>
            <a:r>
              <a:rPr lang="en-US" sz="6800" dirty="0">
                <a:solidFill>
                  <a:schemeClr val="tx1"/>
                </a:solidFill>
              </a:rPr>
              <a:t> </a:t>
            </a:r>
            <a:r>
              <a:rPr lang="en-US" sz="6800" dirty="0">
                <a:solidFill>
                  <a:srgbClr val="0070C0"/>
                </a:solidFill>
                <a:hlinkClick r:id="rId3">
                  <a:extLst>
                    <a:ext uri="{A12FA001-AC4F-418D-AE19-62706E023703}">
                      <ahyp:hlinkClr xmlns="" xmlns:ahyp="http://schemas.microsoft.com/office/drawing/2018/hyperlinkcolor" val="tx"/>
                    </a:ext>
                  </a:extLst>
                </a:hlinkClick>
              </a:rPr>
              <a:t>thomas.spears@llcc.edu</a:t>
            </a:r>
            <a:r>
              <a:rPr lang="en-US" sz="6800" dirty="0">
                <a:solidFill>
                  <a:srgbClr val="0070C0"/>
                </a:solidFill>
              </a:rPr>
              <a:t> </a:t>
            </a:r>
            <a:endParaRPr lang="en-US" dirty="0"/>
          </a:p>
        </p:txBody>
      </p:sp>
      <p:pic>
        <p:nvPicPr>
          <p:cNvPr id="6" name="Picture 5">
            <a:extLst>
              <a:ext uri="{FF2B5EF4-FFF2-40B4-BE49-F238E27FC236}">
                <a16:creationId xmlns:a16="http://schemas.microsoft.com/office/drawing/2014/main" id="{37BB8B1E-457F-44F5-9B4F-8C9DF307F17A}"/>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9976180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DCB1A58-5BA9-4DF0-96BC-15D9E866842D}"/>
              </a:ext>
            </a:extLst>
          </p:cNvPr>
          <p:cNvSpPr>
            <a:spLocks noGrp="1"/>
          </p:cNvSpPr>
          <p:nvPr>
            <p:ph idx="1"/>
          </p:nvPr>
        </p:nvSpPr>
        <p:spPr/>
        <p:txBody>
          <a:bodyPr>
            <a:normAutofit/>
          </a:bodyPr>
          <a:lstStyle/>
          <a:p>
            <a:pPr marL="0" lvl="0" indent="0">
              <a:spcBef>
                <a:spcPts val="0"/>
              </a:spcBef>
              <a:buNone/>
              <a:defRPr/>
            </a:pPr>
            <a:r>
              <a:rPr lang="en-US" sz="3500" dirty="0">
                <a:solidFill>
                  <a:schemeClr val="accent1"/>
                </a:solidFill>
                <a:cs typeface="Arial" panose="020B0604020202020204" pitchFamily="34" charset="0"/>
              </a:rPr>
              <a:t>Contact and visit information</a:t>
            </a:r>
          </a:p>
          <a:p>
            <a:pPr marL="0" lvl="0" indent="0" algn="ctr">
              <a:spcBef>
                <a:spcPts val="0"/>
              </a:spcBef>
              <a:buNone/>
              <a:defRPr/>
            </a:pPr>
            <a:r>
              <a:rPr lang="en-US" sz="3500" b="1" dirty="0">
                <a:solidFill>
                  <a:prstClr val="black"/>
                </a:solidFill>
                <a:cs typeface="Arial" panose="020B0604020202020204" pitchFamily="34" charset="0"/>
              </a:rPr>
              <a:t/>
            </a:r>
            <a:br>
              <a:rPr lang="en-US" sz="3500" b="1" dirty="0">
                <a:solidFill>
                  <a:prstClr val="black"/>
                </a:solidFill>
                <a:cs typeface="Arial" panose="020B0604020202020204" pitchFamily="34" charset="0"/>
              </a:rPr>
            </a:br>
            <a:r>
              <a:rPr lang="en-US" sz="3000" b="1" dirty="0">
                <a:solidFill>
                  <a:schemeClr val="accent2"/>
                </a:solidFill>
                <a:cs typeface="Arial" panose="020B0604020202020204" pitchFamily="34" charset="0"/>
              </a:rPr>
              <a:t>Mac Warren</a:t>
            </a:r>
            <a:br>
              <a:rPr lang="en-US" sz="3000" b="1" dirty="0">
                <a:solidFill>
                  <a:schemeClr val="accent2"/>
                </a:solidFill>
                <a:cs typeface="Arial" panose="020B0604020202020204" pitchFamily="34" charset="0"/>
              </a:rPr>
            </a:br>
            <a:r>
              <a:rPr lang="en-US" sz="3000" b="1" dirty="0">
                <a:solidFill>
                  <a:prstClr val="black"/>
                </a:solidFill>
                <a:cs typeface="Arial" panose="020B0604020202020204" pitchFamily="34" charset="0"/>
                <a:hlinkClick r:id="rId2"/>
              </a:rPr>
              <a:t>Mac.Warren@llcc.edu</a:t>
            </a:r>
            <a:r>
              <a:rPr lang="en-US" sz="3000" b="1" dirty="0">
                <a:solidFill>
                  <a:prstClr val="black"/>
                </a:solidFill>
                <a:cs typeface="Arial" panose="020B0604020202020204" pitchFamily="34" charset="0"/>
              </a:rPr>
              <a:t> </a:t>
            </a:r>
          </a:p>
          <a:p>
            <a:pPr marL="0" lvl="0" indent="0" algn="ctr">
              <a:spcBef>
                <a:spcPts val="0"/>
              </a:spcBef>
              <a:buNone/>
              <a:defRPr/>
            </a:pPr>
            <a:endParaRPr lang="en-US" sz="3500" b="1" dirty="0">
              <a:solidFill>
                <a:prstClr val="black"/>
              </a:solidFill>
              <a:cs typeface="Arial" panose="020B0604020202020204" pitchFamily="34" charset="0"/>
            </a:endParaRPr>
          </a:p>
          <a:p>
            <a:pPr marL="0" lvl="0" indent="0" algn="ctr">
              <a:spcBef>
                <a:spcPts val="0"/>
              </a:spcBef>
              <a:buNone/>
              <a:defRPr/>
            </a:pPr>
            <a:endParaRPr lang="en-US" sz="3500" b="1" dirty="0">
              <a:solidFill>
                <a:prstClr val="black"/>
              </a:solidFill>
              <a:cs typeface="Arial" panose="020B0604020202020204" pitchFamily="34" charset="0"/>
            </a:endParaRPr>
          </a:p>
          <a:p>
            <a:pPr marL="0" lvl="0" indent="0" algn="ctr">
              <a:spcBef>
                <a:spcPts val="0"/>
              </a:spcBef>
              <a:buNone/>
              <a:defRPr/>
            </a:pPr>
            <a:r>
              <a:rPr lang="en-US" sz="2200" dirty="0">
                <a:solidFill>
                  <a:schemeClr val="accent2"/>
                </a:solidFill>
                <a:cs typeface="Arial" panose="020B0604020202020204" pitchFamily="34" charset="0"/>
              </a:rPr>
              <a:t>Campus Visit Days and program expos are offered throughout the year.  </a:t>
            </a:r>
          </a:p>
          <a:p>
            <a:pPr marL="0" lvl="0" indent="0" algn="ctr">
              <a:spcBef>
                <a:spcPts val="0"/>
              </a:spcBef>
              <a:buNone/>
              <a:defRPr/>
            </a:pPr>
            <a:r>
              <a:rPr lang="en-US" sz="2200" dirty="0">
                <a:solidFill>
                  <a:schemeClr val="accent2"/>
                </a:solidFill>
                <a:cs typeface="Arial" panose="020B0604020202020204" pitchFamily="34" charset="0"/>
              </a:rPr>
              <a:t>For information on upcoming visit opportunities, </a:t>
            </a:r>
            <a:r>
              <a:rPr lang="en-US" dirty="0">
                <a:solidFill>
                  <a:srgbClr val="4F81BD">
                    <a:lumMod val="75000"/>
                  </a:srgbClr>
                </a:solidFill>
                <a:cs typeface="Arial" panose="020B0604020202020204" pitchFamily="34" charset="0"/>
                <a:hlinkClick r:id="rId3"/>
              </a:rPr>
              <a:t>https://www.llcc.edu/visit-llcc</a:t>
            </a:r>
            <a:r>
              <a:rPr lang="en-US" dirty="0">
                <a:solidFill>
                  <a:srgbClr val="4F81BD">
                    <a:lumMod val="75000"/>
                  </a:srgbClr>
                </a:solidFill>
                <a:cs typeface="Arial" panose="020B0604020202020204" pitchFamily="34" charset="0"/>
              </a:rPr>
              <a:t> </a:t>
            </a:r>
            <a:endParaRPr lang="en-US" dirty="0"/>
          </a:p>
        </p:txBody>
      </p:sp>
      <p:pic>
        <p:nvPicPr>
          <p:cNvPr id="6" name="Picture 5">
            <a:extLst>
              <a:ext uri="{FF2B5EF4-FFF2-40B4-BE49-F238E27FC236}">
                <a16:creationId xmlns:a16="http://schemas.microsoft.com/office/drawing/2014/main" id="{C138F79D-D664-4255-B19E-F8BEDE938C7C}"/>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1128540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771848" y="613548"/>
            <a:ext cx="9068844" cy="955468"/>
          </a:xfrm>
        </p:spPr>
        <p:txBody>
          <a:bodyPr>
            <a:noAutofit/>
          </a:bodyPr>
          <a:lstStyle/>
          <a:p>
            <a:r>
              <a:rPr lang="en-US" sz="2800" dirty="0"/>
              <a:t>Senior Community Service Employment Program (SCSEP) </a:t>
            </a:r>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a:ext>
            </a:extLst>
          </a:blip>
          <a:stretch>
            <a:fillRect/>
          </a:stretch>
        </p:blipFill>
        <p:spPr>
          <a:xfrm>
            <a:off x="1724772" y="2725794"/>
            <a:ext cx="2504328" cy="2003463"/>
          </a:xfrm>
        </p:spPr>
      </p:pic>
      <p:sp>
        <p:nvSpPr>
          <p:cNvPr id="7" name="Content Placeholder 6"/>
          <p:cNvSpPr>
            <a:spLocks noGrp="1"/>
          </p:cNvSpPr>
          <p:nvPr>
            <p:ph sz="half" idx="2"/>
          </p:nvPr>
        </p:nvSpPr>
        <p:spPr>
          <a:xfrm>
            <a:off x="6172200" y="1830716"/>
            <a:ext cx="5181600" cy="4717440"/>
          </a:xfrm>
        </p:spPr>
        <p:txBody>
          <a:bodyPr>
            <a:normAutofit lnSpcReduction="10000"/>
          </a:bodyPr>
          <a:lstStyle/>
          <a:p>
            <a:pPr marL="0" indent="0">
              <a:buNone/>
            </a:pPr>
            <a:r>
              <a:rPr lang="en-US" dirty="0"/>
              <a:t>	</a:t>
            </a:r>
            <a:r>
              <a:rPr lang="en-US" sz="2000" dirty="0">
                <a:solidFill>
                  <a:schemeClr val="accent2"/>
                </a:solidFill>
              </a:rPr>
              <a:t>You can JOIN US by applying online </a:t>
            </a:r>
            <a:r>
              <a:rPr lang="en-US" sz="2000" dirty="0"/>
              <a:t>	</a:t>
            </a:r>
            <a:r>
              <a:rPr lang="en-US" sz="2000" dirty="0">
                <a:solidFill>
                  <a:schemeClr val="accent2"/>
                </a:solidFill>
                <a:hlinkClick r:id="rId4"/>
              </a:rPr>
              <a:t>https://www.nationalable.org/about/</a:t>
            </a:r>
            <a:r>
              <a:rPr lang="en-US" sz="2000" dirty="0">
                <a:solidFill>
                  <a:schemeClr val="accent2"/>
                </a:solidFill>
              </a:rPr>
              <a:t> </a:t>
            </a:r>
            <a:r>
              <a:rPr lang="en-US" sz="2000" dirty="0"/>
              <a:t>	</a:t>
            </a:r>
            <a:r>
              <a:rPr lang="en-US" sz="2000" dirty="0">
                <a:solidFill>
                  <a:schemeClr val="accent1"/>
                </a:solidFill>
              </a:rPr>
              <a:t>or by calling 855-994-8300</a:t>
            </a:r>
          </a:p>
          <a:p>
            <a:r>
              <a:rPr lang="en-US" sz="2000" dirty="0">
                <a:solidFill>
                  <a:schemeClr val="accent2"/>
                </a:solidFill>
              </a:rPr>
              <a:t>Must be at least 55 years of age</a:t>
            </a:r>
          </a:p>
          <a:p>
            <a:r>
              <a:rPr lang="en-US" sz="2000" dirty="0">
                <a:solidFill>
                  <a:schemeClr val="accent2"/>
                </a:solidFill>
              </a:rPr>
              <a:t>Meet program income requirements</a:t>
            </a:r>
          </a:p>
          <a:p>
            <a:r>
              <a:rPr lang="en-US" sz="2000" dirty="0">
                <a:solidFill>
                  <a:schemeClr val="accent2"/>
                </a:solidFill>
              </a:rPr>
              <a:t>Are willing to improve your job skills and learn new skills</a:t>
            </a:r>
          </a:p>
          <a:p>
            <a:r>
              <a:rPr lang="en-US" sz="2000" dirty="0">
                <a:solidFill>
                  <a:schemeClr val="accent2"/>
                </a:solidFill>
              </a:rPr>
              <a:t>You will:</a:t>
            </a:r>
          </a:p>
          <a:p>
            <a:pPr lvl="1"/>
            <a:r>
              <a:rPr lang="en-US" sz="1600" dirty="0">
                <a:solidFill>
                  <a:schemeClr val="accent2"/>
                </a:solidFill>
              </a:rPr>
              <a:t>Receive interviewing and job-search assistance</a:t>
            </a:r>
          </a:p>
          <a:p>
            <a:pPr lvl="1"/>
            <a:r>
              <a:rPr lang="en-US" sz="1600" dirty="0">
                <a:solidFill>
                  <a:schemeClr val="accent2"/>
                </a:solidFill>
              </a:rPr>
              <a:t>Obtain computer and vocational training</a:t>
            </a:r>
          </a:p>
          <a:p>
            <a:pPr lvl="1"/>
            <a:r>
              <a:rPr lang="en-US" sz="1600" dirty="0">
                <a:solidFill>
                  <a:schemeClr val="accent2"/>
                </a:solidFill>
              </a:rPr>
              <a:t>Earn while you learn at a location in your community</a:t>
            </a:r>
          </a:p>
          <a:p>
            <a:pPr lvl="1"/>
            <a:r>
              <a:rPr lang="en-US" sz="1600" dirty="0">
                <a:solidFill>
                  <a:schemeClr val="accent2"/>
                </a:solidFill>
              </a:rPr>
              <a:t>Gain access to employers who want to hire experienced workers</a:t>
            </a:r>
          </a:p>
          <a:p>
            <a:pPr lvl="1"/>
            <a:r>
              <a:rPr lang="en-US" sz="1600" dirty="0">
                <a:solidFill>
                  <a:schemeClr val="accent2"/>
                </a:solidFill>
              </a:rPr>
              <a:t>Improve your employable skills</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3708" y="5740181"/>
            <a:ext cx="1869471" cy="934939"/>
          </a:xfrm>
          <a:prstGeom prst="rect">
            <a:avLst/>
          </a:prstGeom>
        </p:spPr>
      </p:pic>
    </p:spTree>
    <p:extLst>
      <p:ext uri="{BB962C8B-B14F-4D97-AF65-F5344CB8AC3E}">
        <p14:creationId xmlns:p14="http://schemas.microsoft.com/office/powerpoint/2010/main" val="2353123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9540" y="725165"/>
            <a:ext cx="7616143" cy="561049"/>
          </a:xfrm>
        </p:spPr>
        <p:txBody>
          <a:bodyPr>
            <a:normAutofit fontScale="90000"/>
          </a:bodyPr>
          <a:lstStyle/>
          <a:p>
            <a:pPr algn="ctr"/>
            <a:r>
              <a:rPr lang="en-US" dirty="0" smtClean="0"/>
              <a:t>One-Stop Center Services</a:t>
            </a:r>
            <a:endParaRPr lang="en-US" dirty="0"/>
          </a:p>
        </p:txBody>
      </p:sp>
      <p:sp>
        <p:nvSpPr>
          <p:cNvPr id="3" name="Content Placeholder 2"/>
          <p:cNvSpPr>
            <a:spLocks noGrp="1"/>
          </p:cNvSpPr>
          <p:nvPr>
            <p:ph idx="1"/>
          </p:nvPr>
        </p:nvSpPr>
        <p:spPr>
          <a:xfrm>
            <a:off x="1245606" y="2118167"/>
            <a:ext cx="10515600" cy="4058796"/>
          </a:xfrm>
        </p:spPr>
        <p:txBody>
          <a:bodyPr/>
          <a:lstStyle/>
          <a:p>
            <a:r>
              <a:rPr lang="en-US" dirty="0">
                <a:solidFill>
                  <a:schemeClr val="accent2">
                    <a:lumMod val="75000"/>
                  </a:schemeClr>
                </a:solidFill>
              </a:rPr>
              <a:t>Computer Access for Job Search/ Online Applications</a:t>
            </a:r>
          </a:p>
          <a:p>
            <a:r>
              <a:rPr lang="en-US" dirty="0" smtClean="0">
                <a:solidFill>
                  <a:schemeClr val="accent2">
                    <a:lumMod val="75000"/>
                  </a:schemeClr>
                </a:solidFill>
              </a:rPr>
              <a:t>Copier/Fax/Printers</a:t>
            </a:r>
            <a:endParaRPr lang="en-US" dirty="0">
              <a:solidFill>
                <a:schemeClr val="accent2">
                  <a:lumMod val="75000"/>
                </a:schemeClr>
              </a:solidFill>
            </a:endParaRPr>
          </a:p>
          <a:p>
            <a:r>
              <a:rPr lang="en-US" dirty="0">
                <a:solidFill>
                  <a:schemeClr val="accent2">
                    <a:lumMod val="75000"/>
                  </a:schemeClr>
                </a:solidFill>
              </a:rPr>
              <a:t>Direct Linkage to all workNet partners</a:t>
            </a:r>
          </a:p>
          <a:p>
            <a:r>
              <a:rPr lang="en-US" dirty="0">
                <a:solidFill>
                  <a:schemeClr val="accent2">
                    <a:lumMod val="75000"/>
                  </a:schemeClr>
                </a:solidFill>
              </a:rPr>
              <a:t>Scheduled Workshops</a:t>
            </a:r>
          </a:p>
          <a:p>
            <a:r>
              <a:rPr lang="en-US" dirty="0">
                <a:solidFill>
                  <a:schemeClr val="accent2">
                    <a:lumMod val="75000"/>
                  </a:schemeClr>
                </a:solidFill>
              </a:rPr>
              <a:t>Employer presentations and hiring events</a:t>
            </a:r>
          </a:p>
          <a:p>
            <a:r>
              <a:rPr lang="en-US" dirty="0">
                <a:solidFill>
                  <a:schemeClr val="accent2">
                    <a:lumMod val="75000"/>
                  </a:schemeClr>
                </a:solidFill>
              </a:rPr>
              <a:t>Partner Orientation of </a:t>
            </a:r>
            <a:r>
              <a:rPr lang="en-US" dirty="0" smtClean="0">
                <a:solidFill>
                  <a:schemeClr val="accent2">
                    <a:lumMod val="75000"/>
                  </a:schemeClr>
                </a:solidFill>
              </a:rPr>
              <a:t>Services </a:t>
            </a:r>
            <a:endParaRPr lang="en-US" dirty="0">
              <a:solidFill>
                <a:schemeClr val="accent2">
                  <a:lumMod val="75000"/>
                </a:schemeClr>
              </a:solidFill>
            </a:endParaRPr>
          </a:p>
          <a:p>
            <a:endParaRPr lang="en-US" dirty="0"/>
          </a:p>
          <a:p>
            <a:endParaRPr lang="en-US" dirty="0"/>
          </a:p>
        </p:txBody>
      </p:sp>
      <p:sp>
        <p:nvSpPr>
          <p:cNvPr id="4" name="TextBox 3"/>
          <p:cNvSpPr txBox="1"/>
          <p:nvPr/>
        </p:nvSpPr>
        <p:spPr>
          <a:xfrm>
            <a:off x="1602824" y="5899964"/>
            <a:ext cx="8220808"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600" dirty="0"/>
          </a:p>
        </p:txBody>
      </p:sp>
    </p:spTree>
    <p:extLst>
      <p:ext uri="{BB962C8B-B14F-4D97-AF65-F5344CB8AC3E}">
        <p14:creationId xmlns:p14="http://schemas.microsoft.com/office/powerpoint/2010/main" val="40509719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522" y="749326"/>
            <a:ext cx="7166221" cy="1042377"/>
          </a:xfrm>
        </p:spPr>
        <p:txBody>
          <a:bodyPr>
            <a:normAutofit/>
          </a:bodyPr>
          <a:lstStyle/>
          <a:p>
            <a:pPr algn="ctr"/>
            <a:r>
              <a:rPr lang="en-US" sz="2800" dirty="0"/>
              <a:t>Sangamon County Department of Community Resources</a:t>
            </a:r>
          </a:p>
        </p:txBody>
      </p:sp>
      <p:sp>
        <p:nvSpPr>
          <p:cNvPr id="3" name="Content Placeholder 2"/>
          <p:cNvSpPr>
            <a:spLocks noGrp="1"/>
          </p:cNvSpPr>
          <p:nvPr>
            <p:ph idx="1"/>
          </p:nvPr>
        </p:nvSpPr>
        <p:spPr>
          <a:xfrm>
            <a:off x="839465" y="1938312"/>
            <a:ext cx="10710333" cy="4583258"/>
          </a:xfrm>
        </p:spPr>
        <p:txBody>
          <a:bodyPr>
            <a:normAutofit fontScale="85000" lnSpcReduction="20000"/>
          </a:bodyPr>
          <a:lstStyle/>
          <a:p>
            <a:pPr marL="0" indent="0">
              <a:buNone/>
            </a:pPr>
            <a:r>
              <a:rPr lang="en-US" sz="1800" b="1" dirty="0">
                <a:solidFill>
                  <a:schemeClr val="accent1"/>
                </a:solidFill>
              </a:rPr>
              <a:t>Striving to improve the quality of life for people with low incomes in Sangamon County through department programs, services and referrals that promote stability and/or self-determination.</a:t>
            </a:r>
          </a:p>
          <a:p>
            <a:pPr marL="0" indent="0">
              <a:buNone/>
            </a:pPr>
            <a:r>
              <a:rPr lang="en-US" sz="2000" dirty="0">
                <a:solidFill>
                  <a:schemeClr val="accent2"/>
                </a:solidFill>
              </a:rPr>
              <a:t>*LIHEAP Utility Assistance		 	 	*Life Skills/Goal Setting</a:t>
            </a:r>
          </a:p>
          <a:p>
            <a:pPr marL="0" indent="0">
              <a:buNone/>
            </a:pPr>
            <a:r>
              <a:rPr lang="en-US" sz="2000" dirty="0">
                <a:solidFill>
                  <a:schemeClr val="accent2"/>
                </a:solidFill>
              </a:rPr>
              <a:t>*Weatherization Services Assistance			*Housing Counseling</a:t>
            </a:r>
            <a:br>
              <a:rPr lang="en-US" sz="2000" dirty="0">
                <a:solidFill>
                  <a:schemeClr val="accent2"/>
                </a:solidFill>
              </a:rPr>
            </a:br>
            <a:r>
              <a:rPr lang="en-US" sz="2000" dirty="0">
                <a:solidFill>
                  <a:schemeClr val="accent2"/>
                </a:solidFill>
              </a:rPr>
              <a:t>   for Macon &amp; Sangamon Counties			</a:t>
            </a:r>
            <a:br>
              <a:rPr lang="en-US" sz="2000" dirty="0">
                <a:solidFill>
                  <a:schemeClr val="accent2"/>
                </a:solidFill>
              </a:rPr>
            </a:br>
            <a:r>
              <a:rPr lang="en-US" sz="2000" dirty="0">
                <a:solidFill>
                  <a:schemeClr val="accent2"/>
                </a:solidFill>
              </a:rPr>
              <a:t>			</a:t>
            </a:r>
            <a:br>
              <a:rPr lang="en-US" sz="2000" dirty="0">
                <a:solidFill>
                  <a:schemeClr val="accent2"/>
                </a:solidFill>
              </a:rPr>
            </a:br>
            <a:r>
              <a:rPr lang="en-US" sz="2000" dirty="0">
                <a:solidFill>
                  <a:schemeClr val="accent2"/>
                </a:solidFill>
              </a:rPr>
              <a:t>*Community Services Block Grant including:		*Summer Youth Programs</a:t>
            </a:r>
          </a:p>
          <a:p>
            <a:pPr marL="0" indent="0">
              <a:buNone/>
            </a:pPr>
            <a:r>
              <a:rPr lang="en-US" sz="2000" dirty="0">
                <a:solidFill>
                  <a:schemeClr val="accent2"/>
                </a:solidFill>
              </a:rPr>
              <a:t>*Financial Literacy					*GED Test Financial Assistance 	</a:t>
            </a:r>
          </a:p>
          <a:p>
            <a:pPr marL="0" indent="0">
              <a:buNone/>
            </a:pPr>
            <a:r>
              <a:rPr lang="en-US" sz="2000" dirty="0">
                <a:solidFill>
                  <a:schemeClr val="accent2"/>
                </a:solidFill>
              </a:rPr>
              <a:t>*High School Summer School Tuition	 		*Rent/Mortgage Assistance</a:t>
            </a:r>
          </a:p>
          <a:p>
            <a:pPr marL="0" indent="0">
              <a:buNone/>
            </a:pPr>
            <a:r>
              <a:rPr lang="en-US" sz="2000" dirty="0">
                <a:solidFill>
                  <a:schemeClr val="accent2"/>
                </a:solidFill>
              </a:rPr>
              <a:t>*Rapid Re-housing</a:t>
            </a:r>
            <a:br>
              <a:rPr lang="en-US" sz="2000" dirty="0">
                <a:solidFill>
                  <a:schemeClr val="accent2"/>
                </a:solidFill>
              </a:rPr>
            </a:br>
            <a:r>
              <a:rPr lang="en-US" sz="2000" dirty="0">
                <a:solidFill>
                  <a:schemeClr val="accent2"/>
                </a:solidFill>
              </a:rPr>
              <a:t>  permanent housing for Shelter clients			*Children’s Programs </a:t>
            </a:r>
            <a:br>
              <a:rPr lang="en-US" sz="2000" dirty="0">
                <a:solidFill>
                  <a:schemeClr val="accent2"/>
                </a:solidFill>
              </a:rPr>
            </a:br>
            <a:r>
              <a:rPr lang="en-US" sz="2000" dirty="0">
                <a:solidFill>
                  <a:schemeClr val="accent2"/>
                </a:solidFill>
              </a:rPr>
              <a:t>   						</a:t>
            </a:r>
            <a:br>
              <a:rPr lang="en-US" sz="2000" dirty="0">
                <a:solidFill>
                  <a:schemeClr val="accent2"/>
                </a:solidFill>
              </a:rPr>
            </a:br>
            <a:r>
              <a:rPr lang="en-US" sz="2000" dirty="0">
                <a:solidFill>
                  <a:schemeClr val="accent2"/>
                </a:solidFill>
              </a:rPr>
              <a:t>*Personal Care Assistant 				*Water and Sewer Bill Assistance</a:t>
            </a:r>
            <a:br>
              <a:rPr lang="en-US" sz="2000" dirty="0">
                <a:solidFill>
                  <a:schemeClr val="accent2"/>
                </a:solidFill>
              </a:rPr>
            </a:br>
            <a:r>
              <a:rPr lang="en-US" sz="2000" dirty="0">
                <a:solidFill>
                  <a:schemeClr val="accent2"/>
                </a:solidFill>
              </a:rPr>
              <a:t>  and Certified Nursing Assistant Programs</a:t>
            </a:r>
          </a:p>
          <a:p>
            <a:pPr marL="0" indent="0">
              <a:buNone/>
            </a:pPr>
            <a:r>
              <a:rPr lang="en-US" sz="2000" dirty="0">
                <a:solidFill>
                  <a:schemeClr val="accent2"/>
                </a:solidFill>
              </a:rPr>
              <a:t>*Senior Food Boxes</a:t>
            </a:r>
          </a:p>
          <a:p>
            <a:pPr marL="0" indent="0" algn="ctr">
              <a:buNone/>
            </a:pPr>
            <a:endParaRPr lang="en-US" sz="1800" dirty="0">
              <a:solidFill>
                <a:schemeClr val="accent1"/>
              </a:solidFill>
            </a:endParaRPr>
          </a:p>
          <a:p>
            <a:pPr marL="0" indent="0" algn="ctr">
              <a:lnSpc>
                <a:spcPct val="120000"/>
              </a:lnSpc>
              <a:spcBef>
                <a:spcPts val="0"/>
              </a:spcBef>
              <a:buNone/>
            </a:pPr>
            <a:r>
              <a:rPr lang="en-US" sz="1800" dirty="0">
                <a:solidFill>
                  <a:schemeClr val="accent1"/>
                </a:solidFill>
              </a:rPr>
              <a:t>2833 S. Grand Ave. </a:t>
            </a:r>
            <a:r>
              <a:rPr lang="en-US" sz="1800" dirty="0" smtClean="0">
                <a:solidFill>
                  <a:schemeClr val="accent1"/>
                </a:solidFill>
              </a:rPr>
              <a:t>East, Suite </a:t>
            </a:r>
            <a:r>
              <a:rPr lang="en-US" sz="1800" dirty="0">
                <a:solidFill>
                  <a:schemeClr val="accent1"/>
                </a:solidFill>
              </a:rPr>
              <a:t>C100   </a:t>
            </a:r>
            <a:endParaRPr lang="en-US" sz="1800" dirty="0" smtClean="0">
              <a:solidFill>
                <a:schemeClr val="accent1"/>
              </a:solidFill>
            </a:endParaRPr>
          </a:p>
          <a:p>
            <a:pPr marL="0" indent="0" algn="ctr">
              <a:lnSpc>
                <a:spcPct val="120000"/>
              </a:lnSpc>
              <a:spcBef>
                <a:spcPts val="0"/>
              </a:spcBef>
              <a:buNone/>
            </a:pPr>
            <a:r>
              <a:rPr lang="en-US" sz="1800" dirty="0" smtClean="0">
                <a:solidFill>
                  <a:schemeClr val="accent1"/>
                </a:solidFill>
              </a:rPr>
              <a:t>217-535-3120</a:t>
            </a:r>
            <a:r>
              <a:rPr lang="en-US" sz="1800" dirty="0">
                <a:solidFill>
                  <a:schemeClr val="accent1"/>
                </a:solidFill>
              </a:rPr>
              <a:t/>
            </a:r>
            <a:br>
              <a:rPr lang="en-US" sz="1800" dirty="0">
                <a:solidFill>
                  <a:schemeClr val="accent1"/>
                </a:solidFill>
              </a:rPr>
            </a:br>
            <a:r>
              <a:rPr lang="en-US" sz="1600" u="sng" dirty="0">
                <a:hlinkClick r:id="rId3"/>
              </a:rPr>
              <a:t>https://sangamonil.gov/communityresources</a:t>
            </a:r>
            <a:endParaRPr lang="en-US" sz="2000" dirty="0">
              <a:solidFill>
                <a:schemeClr val="accent1"/>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0169" y="528834"/>
            <a:ext cx="1126731" cy="1126731"/>
          </a:xfrm>
          <a:prstGeom prst="rect">
            <a:avLst/>
          </a:prstGeom>
        </p:spPr>
      </p:pic>
    </p:spTree>
    <p:extLst>
      <p:ext uri="{BB962C8B-B14F-4D97-AF65-F5344CB8AC3E}">
        <p14:creationId xmlns:p14="http://schemas.microsoft.com/office/powerpoint/2010/main" val="25485272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smtClean="0">
                <a:solidFill>
                  <a:schemeClr val="accent1">
                    <a:lumMod val="75000"/>
                  </a:schemeClr>
                </a:solidFill>
                <a:hlinkClick r:id="rId3"/>
              </a:rPr>
              <a:t>www.illinoisworknet.com</a:t>
            </a:r>
            <a:endParaRPr lang="en-US" sz="6600" dirty="0" smtClean="0">
              <a:solidFill>
                <a:schemeClr val="accent1">
                  <a:lumMod val="75000"/>
                </a:schemeClr>
              </a:solidFill>
            </a:endParaRPr>
          </a:p>
          <a:p>
            <a:pPr marL="0" indent="0" algn="ctr">
              <a:buNone/>
            </a:pPr>
            <a:endParaRPr lang="en-US" sz="6600" dirty="0" smtClean="0">
              <a:solidFill>
                <a:schemeClr val="accent1">
                  <a:lumMod val="75000"/>
                </a:schemeClr>
              </a:solidFill>
            </a:endParaRPr>
          </a:p>
          <a:p>
            <a:pPr marL="0" indent="0" algn="ctr">
              <a:buNone/>
            </a:pPr>
            <a:r>
              <a:rPr lang="en-US" sz="4000" dirty="0" smtClean="0">
                <a:solidFill>
                  <a:schemeClr val="accent1">
                    <a:lumMod val="75000"/>
                  </a:schemeClr>
                </a:solidFill>
              </a:rPr>
              <a:t>All of the services discussed are offered throughout the state at many locations. </a:t>
            </a:r>
            <a:endParaRPr lang="en-US" sz="4000" dirty="0">
              <a:solidFill>
                <a:schemeClr val="accent1">
                  <a:lumMod val="75000"/>
                </a:schemeClr>
              </a:solidFill>
            </a:endParaRPr>
          </a:p>
          <a:p>
            <a:endParaRPr lang="en-US" sz="6600" dirty="0">
              <a:solidFill>
                <a:schemeClr val="accent1">
                  <a:lumMod val="75000"/>
                </a:schemeClr>
              </a:solidFill>
            </a:endParaRPr>
          </a:p>
          <a:p>
            <a:pPr marL="0" indent="0">
              <a:buNone/>
            </a:pPr>
            <a:endParaRPr lang="en-US" sz="6600" dirty="0">
              <a:solidFill>
                <a:schemeClr val="accent1">
                  <a:lumMod val="75000"/>
                </a:schemeClr>
              </a:solidFill>
            </a:endParaRPr>
          </a:p>
        </p:txBody>
      </p:sp>
    </p:spTree>
    <p:extLst>
      <p:ext uri="{BB962C8B-B14F-4D97-AF65-F5344CB8AC3E}">
        <p14:creationId xmlns:p14="http://schemas.microsoft.com/office/powerpoint/2010/main" val="20226395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6600" dirty="0">
                <a:solidFill>
                  <a:schemeClr val="accent1">
                    <a:lumMod val="75000"/>
                  </a:schemeClr>
                </a:solidFill>
              </a:rPr>
              <a:t> Questions? </a:t>
            </a:r>
          </a:p>
          <a:p>
            <a:pPr marL="0" indent="0" algn="ctr">
              <a:buNone/>
            </a:pPr>
            <a:r>
              <a:rPr lang="en-US" sz="2400" dirty="0" smtClean="0">
                <a:solidFill>
                  <a:schemeClr val="accent1">
                    <a:lumMod val="75000"/>
                  </a:schemeClr>
                </a:solidFill>
              </a:rPr>
              <a:t>Illinois WorkNet Center, 1300 S. 9</a:t>
            </a:r>
            <a:r>
              <a:rPr lang="en-US" sz="2400" baseline="30000" dirty="0" smtClean="0">
                <a:solidFill>
                  <a:schemeClr val="accent1">
                    <a:lumMod val="75000"/>
                  </a:schemeClr>
                </a:solidFill>
              </a:rPr>
              <a:t>th</a:t>
            </a:r>
            <a:r>
              <a:rPr lang="en-US" sz="2400" dirty="0" smtClean="0">
                <a:solidFill>
                  <a:schemeClr val="accent1">
                    <a:lumMod val="75000"/>
                  </a:schemeClr>
                </a:solidFill>
              </a:rPr>
              <a:t> Street</a:t>
            </a:r>
            <a:r>
              <a:rPr lang="en-US" sz="2400" dirty="0">
                <a:solidFill>
                  <a:schemeClr val="accent1">
                    <a:lumMod val="75000"/>
                  </a:schemeClr>
                </a:solidFill>
              </a:rPr>
              <a:t>, Springfield, IL 62703, 217-524-5996, </a:t>
            </a:r>
            <a:r>
              <a:rPr lang="en-US" sz="2400" dirty="0">
                <a:solidFill>
                  <a:schemeClr val="accent1">
                    <a:lumMod val="75000"/>
                  </a:schemeClr>
                </a:solidFill>
                <a:hlinkClick r:id="rId3"/>
              </a:rPr>
              <a:t>https://worknet20.org/contact-us</a:t>
            </a:r>
            <a:r>
              <a:rPr lang="en-US" sz="2400" dirty="0" smtClean="0">
                <a:solidFill>
                  <a:schemeClr val="accent1">
                    <a:lumMod val="75000"/>
                  </a:schemeClr>
                </a:solidFill>
                <a:hlinkClick r:id="rId3"/>
              </a:rPr>
              <a:t>/</a:t>
            </a:r>
            <a:endParaRPr lang="en-US" sz="2400" dirty="0" smtClean="0">
              <a:solidFill>
                <a:schemeClr val="accent1">
                  <a:lumMod val="75000"/>
                </a:schemeClr>
              </a:solidFill>
            </a:endParaRPr>
          </a:p>
          <a:p>
            <a:pPr marL="0" indent="0" algn="ctr">
              <a:buNone/>
            </a:pPr>
            <a:r>
              <a:rPr lang="en-US" sz="2400" dirty="0" smtClean="0">
                <a:solidFill>
                  <a:schemeClr val="accent1">
                    <a:lumMod val="75000"/>
                  </a:schemeClr>
                </a:solidFill>
              </a:rPr>
              <a:t>Email us at </a:t>
            </a:r>
            <a:r>
              <a:rPr lang="en-US" sz="2400" dirty="0" smtClean="0">
                <a:solidFill>
                  <a:schemeClr val="accent1">
                    <a:lumMod val="75000"/>
                  </a:schemeClr>
                </a:solidFill>
                <a:hlinkClick r:id="rId4"/>
              </a:rPr>
              <a:t>worknet20@worknet20.org</a:t>
            </a:r>
            <a:endParaRPr lang="en-US" sz="2400" dirty="0" smtClean="0">
              <a:solidFill>
                <a:schemeClr val="accent1">
                  <a:lumMod val="75000"/>
                </a:schemeClr>
              </a:solidFill>
            </a:endParaRPr>
          </a:p>
          <a:p>
            <a:endParaRPr lang="en-US" sz="3200" dirty="0">
              <a:solidFill>
                <a:schemeClr val="accent1">
                  <a:lumMod val="75000"/>
                </a:schemeClr>
              </a:solidFill>
            </a:endParaRPr>
          </a:p>
          <a:p>
            <a:pPr marL="0" indent="0">
              <a:buNone/>
            </a:pPr>
            <a:endParaRPr lang="en-US" sz="6600" dirty="0">
              <a:solidFill>
                <a:schemeClr val="accent1">
                  <a:lumMod val="75000"/>
                </a:schemeClr>
              </a:solidFill>
            </a:endParaRPr>
          </a:p>
        </p:txBody>
      </p:sp>
      <p:sp>
        <p:nvSpPr>
          <p:cNvPr id="4" name="TextBox 3"/>
          <p:cNvSpPr txBox="1"/>
          <p:nvPr/>
        </p:nvSpPr>
        <p:spPr>
          <a:xfrm>
            <a:off x="1985596" y="4607303"/>
            <a:ext cx="8220808"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i="1" dirty="0"/>
              <a:t>Land of Lincoln Workforce Alliance is an equal opportunity employer/program.  Auxiliary aids and services are available upon request to individuals with disabilities. No individual shall be excluded from participation in, denied the benefit of, subjected to discrimination under, or denied employment in the administration of or in connection with any such program because of race, religion, sex (including pregnancy, gender identity, and sexual orientation) parental status, national origin, age, disability or political affiliation or belief or military service. </a:t>
            </a:r>
            <a:endParaRPr lang="en-US" sz="1200" i="1" dirty="0"/>
          </a:p>
        </p:txBody>
      </p:sp>
    </p:spTree>
    <p:extLst>
      <p:ext uri="{BB962C8B-B14F-4D97-AF65-F5344CB8AC3E}">
        <p14:creationId xmlns:p14="http://schemas.microsoft.com/office/powerpoint/2010/main" val="1677937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workNet Partner Organizations and Services</a:t>
            </a:r>
          </a:p>
        </p:txBody>
      </p:sp>
      <p:sp>
        <p:nvSpPr>
          <p:cNvPr id="3" name="Content Placeholder 2"/>
          <p:cNvSpPr>
            <a:spLocks noGrp="1"/>
          </p:cNvSpPr>
          <p:nvPr>
            <p:ph idx="1"/>
          </p:nvPr>
        </p:nvSpPr>
        <p:spPr>
          <a:xfrm>
            <a:off x="4066772" y="1719942"/>
            <a:ext cx="7692851" cy="5319588"/>
          </a:xfrm>
        </p:spPr>
        <p:txBody>
          <a:bodyPr>
            <a:normAutofit/>
          </a:bodyPr>
          <a:lstStyle/>
          <a:p>
            <a:r>
              <a:rPr lang="en-US" sz="2400" b="1" dirty="0">
                <a:solidFill>
                  <a:schemeClr val="accent2">
                    <a:lumMod val="75000"/>
                  </a:schemeClr>
                </a:solidFill>
              </a:rPr>
              <a:t>Capitol Area Career Center </a:t>
            </a:r>
            <a:r>
              <a:rPr lang="en-US" sz="2000" b="1" dirty="0">
                <a:solidFill>
                  <a:schemeClr val="accent2">
                    <a:lumMod val="75000"/>
                  </a:schemeClr>
                </a:solidFill>
              </a:rPr>
              <a:t>(Perkins </a:t>
            </a:r>
            <a:r>
              <a:rPr lang="en-US" sz="2000" b="1" dirty="0" smtClean="0">
                <a:solidFill>
                  <a:schemeClr val="accent2">
                    <a:lumMod val="75000"/>
                  </a:schemeClr>
                </a:solidFill>
              </a:rPr>
              <a:t>Services)</a:t>
            </a:r>
            <a:endParaRPr lang="en-US" sz="2000" b="1" dirty="0">
              <a:solidFill>
                <a:schemeClr val="accent2">
                  <a:lumMod val="75000"/>
                </a:schemeClr>
              </a:solidFill>
            </a:endParaRPr>
          </a:p>
          <a:p>
            <a:r>
              <a:rPr lang="en-US" sz="2400" b="1" dirty="0" smtClean="0">
                <a:solidFill>
                  <a:schemeClr val="accent2">
                    <a:lumMod val="75000"/>
                  </a:schemeClr>
                </a:solidFill>
              </a:rPr>
              <a:t>Illinois Department of Employment Security </a:t>
            </a:r>
            <a:r>
              <a:rPr lang="en-US" sz="2000" b="1" dirty="0" smtClean="0">
                <a:solidFill>
                  <a:schemeClr val="accent2">
                    <a:lumMod val="75000"/>
                  </a:schemeClr>
                </a:solidFill>
              </a:rPr>
              <a:t>(IDES)</a:t>
            </a:r>
          </a:p>
          <a:p>
            <a:r>
              <a:rPr lang="en-US" sz="2400" b="1" dirty="0" smtClean="0">
                <a:solidFill>
                  <a:schemeClr val="accent2">
                    <a:lumMod val="75000"/>
                  </a:schemeClr>
                </a:solidFill>
              </a:rPr>
              <a:t>Illinois Department of Human Services </a:t>
            </a:r>
            <a:r>
              <a:rPr lang="en-US" sz="2000" b="1" dirty="0" smtClean="0">
                <a:solidFill>
                  <a:schemeClr val="accent2">
                    <a:lumMod val="75000"/>
                  </a:schemeClr>
                </a:solidFill>
              </a:rPr>
              <a:t>(DHS)</a:t>
            </a:r>
          </a:p>
          <a:p>
            <a:pPr marL="228600" lvl="1">
              <a:lnSpc>
                <a:spcPct val="100000"/>
              </a:lnSpc>
            </a:pPr>
            <a:r>
              <a:rPr lang="en-US" b="1" dirty="0" smtClean="0">
                <a:solidFill>
                  <a:schemeClr val="accent2">
                    <a:lumMod val="75000"/>
                  </a:schemeClr>
                </a:solidFill>
              </a:rPr>
              <a:t>Illinois Department of Rehabilitation Services </a:t>
            </a:r>
            <a:r>
              <a:rPr lang="en-US" sz="2000" b="1" dirty="0" smtClean="0">
                <a:solidFill>
                  <a:schemeClr val="accent2">
                    <a:lumMod val="75000"/>
                  </a:schemeClr>
                </a:solidFill>
              </a:rPr>
              <a:t>(DRS)</a:t>
            </a:r>
          </a:p>
          <a:p>
            <a:pPr marL="228600" lvl="1">
              <a:lnSpc>
                <a:spcPct val="100000"/>
              </a:lnSpc>
            </a:pPr>
            <a:r>
              <a:rPr lang="en-US" b="1" dirty="0" smtClean="0">
                <a:solidFill>
                  <a:schemeClr val="accent2">
                    <a:lumMod val="75000"/>
                  </a:schemeClr>
                </a:solidFill>
              </a:rPr>
              <a:t>Land of Lincoln Workforce Alliance </a:t>
            </a:r>
            <a:r>
              <a:rPr lang="en-US" sz="2000" b="1" dirty="0" smtClean="0">
                <a:solidFill>
                  <a:schemeClr val="accent2">
                    <a:lumMod val="75000"/>
                  </a:schemeClr>
                </a:solidFill>
              </a:rPr>
              <a:t>(WIOA Services)</a:t>
            </a:r>
          </a:p>
          <a:p>
            <a:pPr marL="228600" lvl="1">
              <a:lnSpc>
                <a:spcPct val="100000"/>
              </a:lnSpc>
            </a:pPr>
            <a:r>
              <a:rPr lang="en-US" b="1" dirty="0" smtClean="0">
                <a:solidFill>
                  <a:schemeClr val="accent2">
                    <a:lumMod val="75000"/>
                  </a:schemeClr>
                </a:solidFill>
              </a:rPr>
              <a:t>Lawrence Education Center </a:t>
            </a:r>
            <a:r>
              <a:rPr lang="en-US" sz="2000" b="1" dirty="0" smtClean="0">
                <a:solidFill>
                  <a:schemeClr val="accent2">
                    <a:lumMod val="75000"/>
                  </a:schemeClr>
                </a:solidFill>
              </a:rPr>
              <a:t>(Adult Education Services)</a:t>
            </a:r>
            <a:endParaRPr lang="en-US" b="1" dirty="0" smtClean="0">
              <a:solidFill>
                <a:schemeClr val="accent2">
                  <a:lumMod val="75000"/>
                </a:schemeClr>
              </a:solidFill>
            </a:endParaRPr>
          </a:p>
          <a:p>
            <a:pPr marL="228600" lvl="1">
              <a:lnSpc>
                <a:spcPct val="100000"/>
              </a:lnSpc>
            </a:pPr>
            <a:r>
              <a:rPr lang="en-US" b="1" dirty="0" smtClean="0">
                <a:solidFill>
                  <a:schemeClr val="accent2">
                    <a:lumMod val="75000"/>
                  </a:schemeClr>
                </a:solidFill>
              </a:rPr>
              <a:t>Lincoln Land Community College </a:t>
            </a:r>
            <a:r>
              <a:rPr lang="en-US" sz="2000" b="1" dirty="0" smtClean="0">
                <a:solidFill>
                  <a:schemeClr val="accent2">
                    <a:lumMod val="75000"/>
                  </a:schemeClr>
                </a:solidFill>
              </a:rPr>
              <a:t>(Perkins and Adult Education Services)</a:t>
            </a:r>
          </a:p>
          <a:p>
            <a:pPr marL="228600" lvl="1"/>
            <a:r>
              <a:rPr lang="en-US" b="1" dirty="0" smtClean="0">
                <a:solidFill>
                  <a:schemeClr val="accent2">
                    <a:lumMod val="75000"/>
                  </a:schemeClr>
                </a:solidFill>
              </a:rPr>
              <a:t>National Able, Caritas and NAPCA </a:t>
            </a:r>
            <a:r>
              <a:rPr lang="en-US" sz="2000" b="1" dirty="0" smtClean="0">
                <a:solidFill>
                  <a:schemeClr val="accent2">
                    <a:lumMod val="75000"/>
                  </a:schemeClr>
                </a:solidFill>
              </a:rPr>
              <a:t>(Aging Workforce Services)</a:t>
            </a:r>
          </a:p>
          <a:p>
            <a:pPr marL="228600" lvl="1"/>
            <a:r>
              <a:rPr lang="en-US" b="1" dirty="0" smtClean="0">
                <a:solidFill>
                  <a:schemeClr val="accent2">
                    <a:lumMod val="75000"/>
                  </a:schemeClr>
                </a:solidFill>
              </a:rPr>
              <a:t>Sangamon County Community Resources </a:t>
            </a:r>
            <a:r>
              <a:rPr lang="en-US" sz="2000" b="1" dirty="0" smtClean="0">
                <a:solidFill>
                  <a:schemeClr val="accent2">
                    <a:lumMod val="75000"/>
                  </a:schemeClr>
                </a:solidFill>
              </a:rPr>
              <a:t>(LIHEAP, Weatherization, CSBG Services)</a:t>
            </a:r>
            <a:endParaRPr lang="en-US" sz="2000" b="1" dirty="0">
              <a:solidFill>
                <a:schemeClr val="accent2">
                  <a:lumMod val="75000"/>
                </a:schemeClr>
              </a:solidFill>
            </a:endParaRPr>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224416" y="2578682"/>
            <a:ext cx="798180" cy="798180"/>
          </a:xfrm>
          <a:prstGeom prst="rect">
            <a:avLst/>
          </a:prstGeom>
        </p:spPr>
      </p:pic>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062236" y="1678998"/>
            <a:ext cx="1148774" cy="574387"/>
          </a:xfrm>
          <a:prstGeom prst="rect">
            <a:avLst/>
          </a:prstGeom>
        </p:spPr>
      </p:pic>
      <p:pic>
        <p:nvPicPr>
          <p:cNvPr id="8" name="Content Placeholder 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81000" y="2697488"/>
            <a:ext cx="923528" cy="738822"/>
          </a:xfrm>
          <a:prstGeom prst="rect">
            <a:avLst/>
          </a:prstGeom>
        </p:spPr>
      </p:pic>
      <p:pic>
        <p:nvPicPr>
          <p:cNvPr id="9" name="Picture 8"/>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65108" y="1557245"/>
            <a:ext cx="1163613" cy="732645"/>
          </a:xfrm>
          <a:prstGeom prst="rect">
            <a:avLst/>
          </a:prstGeom>
        </p:spPr>
      </p:pic>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6323" y="5368640"/>
            <a:ext cx="938781" cy="938781"/>
          </a:xfrm>
          <a:prstGeom prst="rect">
            <a:avLst/>
          </a:prstGeom>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96228" y="3481492"/>
            <a:ext cx="1019175" cy="1019175"/>
          </a:xfrm>
          <a:prstGeom prst="rect">
            <a:avLst/>
          </a:prstGeom>
        </p:spPr>
      </p:pic>
      <p:pic>
        <p:nvPicPr>
          <p:cNvPr id="12" name="Picture 1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143348" y="5368640"/>
            <a:ext cx="911254" cy="911254"/>
          </a:xfrm>
          <a:prstGeom prst="rect">
            <a:avLst/>
          </a:prstGeom>
        </p:spPr>
      </p:pic>
      <p:pic>
        <p:nvPicPr>
          <p:cNvPr id="7" name="Picture 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81000" y="4545849"/>
            <a:ext cx="2765884" cy="652033"/>
          </a:xfrm>
          <a:prstGeom prst="rect">
            <a:avLst/>
          </a:prstGeom>
        </p:spPr>
      </p:pic>
    </p:spTree>
    <p:extLst>
      <p:ext uri="{BB962C8B-B14F-4D97-AF65-F5344CB8AC3E}">
        <p14:creationId xmlns:p14="http://schemas.microsoft.com/office/powerpoint/2010/main" val="1365681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4111" y="602812"/>
            <a:ext cx="7078133" cy="1065535"/>
          </a:xfrm>
        </p:spPr>
        <p:txBody>
          <a:bodyPr>
            <a:normAutofit fontScale="90000"/>
          </a:bodyPr>
          <a:lstStyle/>
          <a:p>
            <a:r>
              <a:rPr lang="en-US" dirty="0"/>
              <a:t>Capital Area Career Center (CACC)</a:t>
            </a:r>
          </a:p>
        </p:txBody>
      </p:sp>
      <p:sp>
        <p:nvSpPr>
          <p:cNvPr id="3" name="Content Placeholder 2"/>
          <p:cNvSpPr>
            <a:spLocks noGrp="1"/>
          </p:cNvSpPr>
          <p:nvPr>
            <p:ph idx="1"/>
          </p:nvPr>
        </p:nvSpPr>
        <p:spPr>
          <a:xfrm>
            <a:off x="838200" y="1984075"/>
            <a:ext cx="10515600" cy="4192888"/>
          </a:xfrm>
        </p:spPr>
        <p:txBody>
          <a:bodyPr>
            <a:normAutofit fontScale="92500" lnSpcReduction="20000"/>
          </a:bodyPr>
          <a:lstStyle/>
          <a:p>
            <a:pPr marL="0" indent="0">
              <a:buNone/>
            </a:pPr>
            <a:r>
              <a:rPr lang="en-US" dirty="0">
                <a:solidFill>
                  <a:schemeClr val="accent1"/>
                </a:solidFill>
              </a:rPr>
              <a:t>Capital Area Career Center provides an educational environment that assists students in discovering their potential through the development of occupational skills, positive work ethic characteristics and leadership skills. Students have access to technology-enriched curriculum, taught by a highly competent staff, using state of the art equipment.</a:t>
            </a:r>
          </a:p>
          <a:p>
            <a:r>
              <a:rPr lang="en-US" dirty="0">
                <a:solidFill>
                  <a:schemeClr val="accent2"/>
                </a:solidFill>
              </a:rPr>
              <a:t>Adult CNA classes are available as well as, Practical Nurse Training (LPN) through the Capital Area School of Practical Nursing</a:t>
            </a:r>
          </a:p>
          <a:p>
            <a:r>
              <a:rPr lang="en-US" dirty="0">
                <a:solidFill>
                  <a:schemeClr val="accent2"/>
                </a:solidFill>
              </a:rPr>
              <a:t>STEP Youth Program-Pre-Apprenticeship for Skilled Trades Essentials </a:t>
            </a:r>
            <a:r>
              <a:rPr lang="en-US" dirty="0" smtClean="0">
                <a:solidFill>
                  <a:schemeClr val="accent2"/>
                </a:solidFill>
              </a:rPr>
              <a:t>Program</a:t>
            </a:r>
          </a:p>
          <a:p>
            <a:pPr marL="0" indent="0" algn="ctr">
              <a:buNone/>
            </a:pPr>
            <a:endParaRPr lang="en-US" sz="2400" dirty="0" smtClean="0">
              <a:solidFill>
                <a:schemeClr val="accent1"/>
              </a:solidFill>
            </a:endParaRPr>
          </a:p>
          <a:p>
            <a:pPr marL="0" indent="0" algn="ctr">
              <a:buNone/>
            </a:pPr>
            <a:r>
              <a:rPr lang="en-US" sz="2200" dirty="0" smtClean="0">
                <a:solidFill>
                  <a:schemeClr val="accent1"/>
                </a:solidFill>
              </a:rPr>
              <a:t>2201 </a:t>
            </a:r>
            <a:r>
              <a:rPr lang="en-US" sz="2200" dirty="0">
                <a:solidFill>
                  <a:schemeClr val="accent1"/>
                </a:solidFill>
              </a:rPr>
              <a:t>Toronto </a:t>
            </a:r>
            <a:r>
              <a:rPr lang="en-US" sz="2200" dirty="0" smtClean="0">
                <a:solidFill>
                  <a:schemeClr val="accent1"/>
                </a:solidFill>
              </a:rPr>
              <a:t>Road, Springfield, IL</a:t>
            </a:r>
          </a:p>
          <a:p>
            <a:pPr marL="0" indent="0" algn="ctr">
              <a:buNone/>
            </a:pPr>
            <a:r>
              <a:rPr lang="en-US" sz="2200" dirty="0" smtClean="0">
                <a:solidFill>
                  <a:schemeClr val="accent1"/>
                </a:solidFill>
              </a:rPr>
              <a:t>217-529-5431</a:t>
            </a:r>
            <a:endParaRPr lang="en-US" sz="2200" dirty="0">
              <a:solidFill>
                <a:schemeClr val="accent1"/>
              </a:solidFill>
            </a:endParaRPr>
          </a:p>
        </p:txBody>
      </p:sp>
      <p:pic>
        <p:nvPicPr>
          <p:cNvPr id="2050" name="Picture 2" descr="Image preview"/>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146159" y="602812"/>
            <a:ext cx="1596261" cy="1596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476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123" y="911173"/>
            <a:ext cx="8142790" cy="561049"/>
          </a:xfrm>
        </p:spPr>
        <p:txBody>
          <a:bodyPr>
            <a:normAutofit fontScale="90000"/>
          </a:bodyPr>
          <a:lstStyle/>
          <a:p>
            <a:pPr algn="ctr"/>
            <a:r>
              <a:rPr lang="en-US" dirty="0" smtClean="0"/>
              <a:t>Illinois Division </a:t>
            </a:r>
            <a:r>
              <a:rPr lang="en-US" dirty="0"/>
              <a:t>of Rehabilitation Services </a:t>
            </a:r>
            <a:r>
              <a:rPr lang="en-US" dirty="0" smtClean="0"/>
              <a:t>(</a:t>
            </a:r>
            <a:r>
              <a:rPr lang="en-US" dirty="0"/>
              <a:t>DRS)</a:t>
            </a:r>
          </a:p>
        </p:txBody>
      </p:sp>
      <p:sp>
        <p:nvSpPr>
          <p:cNvPr id="3" name="Content Placeholder 2"/>
          <p:cNvSpPr>
            <a:spLocks noGrp="1"/>
          </p:cNvSpPr>
          <p:nvPr>
            <p:ph idx="1"/>
          </p:nvPr>
        </p:nvSpPr>
        <p:spPr/>
        <p:txBody>
          <a:bodyPr>
            <a:normAutofit lnSpcReduction="10000"/>
          </a:bodyPr>
          <a:lstStyle/>
          <a:p>
            <a:pPr marL="0" indent="0">
              <a:buNone/>
            </a:pPr>
            <a:r>
              <a:rPr lang="en-US" dirty="0">
                <a:solidFill>
                  <a:schemeClr val="accent1"/>
                </a:solidFill>
              </a:rPr>
              <a:t>Bureau of Field Services</a:t>
            </a:r>
          </a:p>
          <a:p>
            <a:pPr lvl="1"/>
            <a:r>
              <a:rPr lang="en-US" dirty="0">
                <a:solidFill>
                  <a:schemeClr val="accent1"/>
                </a:solidFill>
              </a:rPr>
              <a:t>Assist individuals with disabilities prepare for, obtain, and maintain competitive employment. </a:t>
            </a:r>
          </a:p>
          <a:p>
            <a:pPr marL="457200" lvl="1" indent="0">
              <a:buNone/>
            </a:pPr>
            <a:endParaRPr lang="en-US" dirty="0">
              <a:solidFill>
                <a:schemeClr val="accent2">
                  <a:lumMod val="75000"/>
                </a:schemeClr>
              </a:solidFill>
            </a:endParaRPr>
          </a:p>
          <a:p>
            <a:pPr marL="457200" lvl="1" indent="0">
              <a:buNone/>
            </a:pPr>
            <a:r>
              <a:rPr lang="en-US" dirty="0">
                <a:solidFill>
                  <a:schemeClr val="accent2">
                    <a:lumMod val="75000"/>
                  </a:schemeClr>
                </a:solidFill>
              </a:rPr>
              <a:t>Services include:</a:t>
            </a:r>
          </a:p>
          <a:p>
            <a:pPr marL="457200" lvl="1" indent="0">
              <a:buNone/>
            </a:pPr>
            <a:r>
              <a:rPr lang="en-US" dirty="0">
                <a:solidFill>
                  <a:schemeClr val="accent2">
                    <a:lumMod val="75000"/>
                  </a:schemeClr>
                </a:solidFill>
              </a:rPr>
              <a:t>	Evaluation		Education</a:t>
            </a:r>
          </a:p>
          <a:p>
            <a:pPr marL="457200" lvl="1" indent="0">
              <a:buNone/>
            </a:pPr>
            <a:r>
              <a:rPr lang="en-US" dirty="0">
                <a:solidFill>
                  <a:schemeClr val="accent2">
                    <a:lumMod val="75000"/>
                  </a:schemeClr>
                </a:solidFill>
              </a:rPr>
              <a:t>	Guidance		Physical and Mental Restoration</a:t>
            </a:r>
          </a:p>
          <a:p>
            <a:pPr marL="457200" lvl="1" indent="0">
              <a:buNone/>
            </a:pPr>
            <a:r>
              <a:rPr lang="en-US" dirty="0">
                <a:solidFill>
                  <a:schemeClr val="accent2">
                    <a:lumMod val="75000"/>
                  </a:schemeClr>
                </a:solidFill>
              </a:rPr>
              <a:t>	Counseling		Assistive Devices</a:t>
            </a:r>
          </a:p>
          <a:p>
            <a:pPr marL="457200" lvl="1" indent="0">
              <a:buNone/>
            </a:pPr>
            <a:r>
              <a:rPr lang="en-US" dirty="0">
                <a:solidFill>
                  <a:schemeClr val="accent2">
                    <a:lumMod val="75000"/>
                  </a:schemeClr>
                </a:solidFill>
              </a:rPr>
              <a:t>	Training		Job Development, Placement, and Post-Employment</a:t>
            </a:r>
          </a:p>
          <a:p>
            <a:pPr marL="0" indent="0" algn="ctr">
              <a:buNone/>
            </a:pPr>
            <a:r>
              <a:rPr lang="en-US" sz="2400" dirty="0" smtClean="0"/>
              <a:t>Staff are also onsite at the Illinois workNet Center in Springfield on Mondays, Wednesdays, and Fridays from 9:00 a.m.- Noon.  </a:t>
            </a:r>
            <a:endParaRPr lang="en-US" sz="2400" dirty="0"/>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67280" y="252241"/>
            <a:ext cx="1878914" cy="1878914"/>
          </a:xfrm>
          <a:prstGeom prst="rect">
            <a:avLst/>
          </a:prstGeom>
        </p:spPr>
      </p:pic>
    </p:spTree>
    <p:extLst>
      <p:ext uri="{BB962C8B-B14F-4D97-AF65-F5344CB8AC3E}">
        <p14:creationId xmlns:p14="http://schemas.microsoft.com/office/powerpoint/2010/main" val="2896254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3723" y="610865"/>
            <a:ext cx="7052986" cy="561049"/>
          </a:xfrm>
        </p:spPr>
        <p:txBody>
          <a:bodyPr>
            <a:normAutofit fontScale="90000"/>
          </a:bodyPr>
          <a:lstStyle/>
          <a:p>
            <a:r>
              <a:rPr lang="en-US" dirty="0"/>
              <a:t>     </a:t>
            </a:r>
            <a:r>
              <a:rPr lang="en-US" dirty="0" smtClean="0"/>
              <a:t>DRS continued</a:t>
            </a:r>
            <a:endParaRPr lang="en-US" sz="3100" dirty="0"/>
          </a:p>
        </p:txBody>
      </p:sp>
      <p:sp>
        <p:nvSpPr>
          <p:cNvPr id="3" name="Content Placeholder 2"/>
          <p:cNvSpPr>
            <a:spLocks noGrp="1"/>
          </p:cNvSpPr>
          <p:nvPr>
            <p:ph idx="1"/>
          </p:nvPr>
        </p:nvSpPr>
        <p:spPr>
          <a:xfrm>
            <a:off x="838200" y="1734207"/>
            <a:ext cx="10515600" cy="4442756"/>
          </a:xfrm>
        </p:spPr>
        <p:txBody>
          <a:bodyPr>
            <a:normAutofit fontScale="92500" lnSpcReduction="10000"/>
          </a:bodyPr>
          <a:lstStyle/>
          <a:p>
            <a:r>
              <a:rPr lang="en-US" dirty="0">
                <a:solidFill>
                  <a:schemeClr val="accent1"/>
                </a:solidFill>
              </a:rPr>
              <a:t>Bureau of Blind Services</a:t>
            </a:r>
          </a:p>
          <a:p>
            <a:pPr lvl="1"/>
            <a:r>
              <a:rPr lang="en-US" dirty="0">
                <a:solidFill>
                  <a:schemeClr val="accent2">
                    <a:lumMod val="75000"/>
                  </a:schemeClr>
                </a:solidFill>
              </a:rPr>
              <a:t>Aids those who are blind or visually impaired to maintain independence</a:t>
            </a:r>
          </a:p>
          <a:p>
            <a:pPr lvl="1"/>
            <a:r>
              <a:rPr lang="en-US" dirty="0">
                <a:solidFill>
                  <a:schemeClr val="accent2">
                    <a:lumMod val="75000"/>
                  </a:schemeClr>
                </a:solidFill>
              </a:rPr>
              <a:t>Achieve employment, education, training goals</a:t>
            </a:r>
          </a:p>
          <a:p>
            <a:pPr lvl="1"/>
            <a:r>
              <a:rPr lang="en-US" dirty="0">
                <a:solidFill>
                  <a:schemeClr val="accent2">
                    <a:lumMod val="75000"/>
                  </a:schemeClr>
                </a:solidFill>
              </a:rPr>
              <a:t>Short term residential and independent living services</a:t>
            </a:r>
          </a:p>
          <a:p>
            <a:r>
              <a:rPr lang="en-US" dirty="0">
                <a:solidFill>
                  <a:schemeClr val="accent1"/>
                </a:solidFill>
              </a:rPr>
              <a:t>Bureau of Home Services</a:t>
            </a:r>
          </a:p>
          <a:p>
            <a:pPr lvl="1"/>
            <a:r>
              <a:rPr lang="en-US" dirty="0">
                <a:solidFill>
                  <a:schemeClr val="accent2">
                    <a:lumMod val="75000"/>
                  </a:schemeClr>
                </a:solidFill>
              </a:rPr>
              <a:t>Wide range of services to individuals with significant disabilities to remain in their homes and live independently</a:t>
            </a:r>
          </a:p>
          <a:p>
            <a:r>
              <a:rPr lang="en-US" dirty="0">
                <a:solidFill>
                  <a:schemeClr val="accent1"/>
                </a:solidFill>
              </a:rPr>
              <a:t>Additional Services</a:t>
            </a:r>
          </a:p>
          <a:p>
            <a:pPr marL="457200" lvl="1" indent="0">
              <a:buNone/>
            </a:pPr>
            <a:r>
              <a:rPr lang="en-US" dirty="0">
                <a:solidFill>
                  <a:schemeClr val="accent2">
                    <a:lumMod val="75000"/>
                  </a:schemeClr>
                </a:solidFill>
              </a:rPr>
              <a:t>*Client Assistance	Services for Deaf or Hard Hearing	*Hispanic/Latino </a:t>
            </a:r>
          </a:p>
          <a:p>
            <a:pPr marL="457200" lvl="1" indent="0">
              <a:buNone/>
            </a:pPr>
            <a:r>
              <a:rPr lang="en-US" dirty="0">
                <a:solidFill>
                  <a:schemeClr val="accent2">
                    <a:lumMod val="75000"/>
                  </a:schemeClr>
                </a:solidFill>
              </a:rPr>
              <a:t>*Independent Living Administrative *Support Services	*Educational Services</a:t>
            </a:r>
          </a:p>
          <a:p>
            <a:pPr marL="457200" lvl="1" indent="0">
              <a:buNone/>
            </a:pPr>
            <a:r>
              <a:rPr lang="en-US" sz="2000" dirty="0">
                <a:solidFill>
                  <a:schemeClr val="accent1"/>
                </a:solidFill>
              </a:rPr>
              <a:t>			</a:t>
            </a:r>
            <a:endParaRPr lang="en-US" sz="2000" dirty="0" smtClean="0">
              <a:solidFill>
                <a:schemeClr val="accent1"/>
              </a:solidFill>
            </a:endParaRPr>
          </a:p>
          <a:p>
            <a:pPr marL="457200" lvl="1" indent="0" algn="ctr">
              <a:buNone/>
            </a:pPr>
            <a:r>
              <a:rPr lang="en-US" sz="2000" dirty="0" smtClean="0">
                <a:solidFill>
                  <a:schemeClr val="accent1"/>
                </a:solidFill>
              </a:rPr>
              <a:t>600 </a:t>
            </a:r>
            <a:r>
              <a:rPr lang="en-US" sz="2000" dirty="0">
                <a:solidFill>
                  <a:schemeClr val="accent1"/>
                </a:solidFill>
              </a:rPr>
              <a:t>E Ash St, Building </a:t>
            </a:r>
            <a:r>
              <a:rPr lang="en-US" sz="2000" dirty="0" smtClean="0">
                <a:solidFill>
                  <a:schemeClr val="accent1"/>
                </a:solidFill>
              </a:rPr>
              <a:t>400, Springfield, IL</a:t>
            </a:r>
          </a:p>
          <a:p>
            <a:pPr marL="457200" lvl="1" indent="0" algn="ctr">
              <a:buNone/>
            </a:pPr>
            <a:r>
              <a:rPr lang="en-US" sz="2000" dirty="0" smtClean="0">
                <a:solidFill>
                  <a:schemeClr val="accent1"/>
                </a:solidFill>
              </a:rPr>
              <a:t>217-782-4830</a:t>
            </a:r>
            <a:endParaRPr lang="en-US" sz="2000" dirty="0">
              <a:solidFill>
                <a:schemeClr val="accent1"/>
              </a:solidFill>
            </a:endParaRP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62859" y="232457"/>
            <a:ext cx="1878914" cy="1878914"/>
          </a:xfrm>
          <a:prstGeom prst="rect">
            <a:avLst/>
          </a:prstGeom>
        </p:spPr>
      </p:pic>
    </p:spTree>
    <p:extLst>
      <p:ext uri="{BB962C8B-B14F-4D97-AF65-F5344CB8AC3E}">
        <p14:creationId xmlns:p14="http://schemas.microsoft.com/office/powerpoint/2010/main" val="1025778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2251" y="793630"/>
            <a:ext cx="9764586" cy="5650302"/>
          </a:xfrm>
        </p:spPr>
        <p:txBody>
          <a:bodyPr>
            <a:normAutofit fontScale="25000" lnSpcReduction="20000"/>
          </a:bodyPr>
          <a:lstStyle/>
          <a:p>
            <a:pPr marL="0" indent="0" algn="ctr" defTabSz="457200">
              <a:lnSpc>
                <a:spcPct val="115000"/>
              </a:lnSpc>
              <a:spcAft>
                <a:spcPts val="1000"/>
              </a:spcAft>
              <a:buNone/>
            </a:pPr>
            <a:r>
              <a:rPr lang="en-US" sz="12800" b="1" dirty="0" smtClean="0">
                <a:solidFill>
                  <a:schemeClr val="accent1">
                    <a:lumMod val="75000"/>
                  </a:schemeClr>
                </a:solidFill>
                <a:ea typeface="Calibri" panose="020F0502020204030204" pitchFamily="34" charset="0"/>
                <a:cs typeface="Times New Roman" panose="02020603050405020304" pitchFamily="18" charset="0"/>
              </a:rPr>
              <a:t>Land of Lincoln Workforce Alliance</a:t>
            </a:r>
            <a:endParaRPr lang="en-US" sz="8000" b="1" dirty="0">
              <a:solidFill>
                <a:schemeClr val="accent1">
                  <a:lumMod val="75000"/>
                </a:schemeClr>
              </a:solidFill>
              <a:ea typeface="Calibri" panose="020F0502020204030204" pitchFamily="34" charset="0"/>
              <a:cs typeface="Times New Roman" panose="02020603050405020304" pitchFamily="18" charset="0"/>
            </a:endParaRPr>
          </a:p>
          <a:p>
            <a:pPr marL="0" indent="0" defTabSz="457200">
              <a:lnSpc>
                <a:spcPct val="115000"/>
              </a:lnSpc>
              <a:spcAft>
                <a:spcPts val="1000"/>
              </a:spcAft>
              <a:buNone/>
            </a:pPr>
            <a:r>
              <a:rPr lang="en-US" sz="9600" b="1" dirty="0" smtClean="0">
                <a:solidFill>
                  <a:schemeClr val="accent1">
                    <a:lumMod val="75000"/>
                  </a:schemeClr>
                </a:solidFill>
                <a:ea typeface="Calibri" panose="020F0502020204030204" pitchFamily="34" charset="0"/>
                <a:cs typeface="Times New Roman" panose="02020603050405020304" pitchFamily="18" charset="0"/>
              </a:rPr>
              <a:t>The LLWA serves </a:t>
            </a:r>
            <a:r>
              <a:rPr lang="en-US" sz="9600" b="1" dirty="0">
                <a:solidFill>
                  <a:schemeClr val="accent1">
                    <a:lumMod val="75000"/>
                  </a:schemeClr>
                </a:solidFill>
                <a:ea typeface="Calibri" panose="020F0502020204030204" pitchFamily="34" charset="0"/>
                <a:cs typeface="Times New Roman" panose="02020603050405020304" pitchFamily="18" charset="0"/>
              </a:rPr>
              <a:t>customers who reside in the following counties. </a:t>
            </a:r>
          </a:p>
          <a:p>
            <a:pPr marL="0" indent="0" defTabSz="457200">
              <a:lnSpc>
                <a:spcPct val="115000"/>
              </a:lnSpc>
              <a:spcAft>
                <a:spcPts val="1000"/>
              </a:spcAft>
              <a:buNone/>
            </a:pPr>
            <a:r>
              <a:rPr lang="en-US" sz="9600" b="1" dirty="0">
                <a:solidFill>
                  <a:schemeClr val="accent1">
                    <a:lumMod val="75000"/>
                  </a:schemeClr>
                </a:solidFill>
                <a:ea typeface="Calibri" panose="020F0502020204030204" pitchFamily="34" charset="0"/>
                <a:cs typeface="Times New Roman" panose="02020603050405020304" pitchFamily="18" charset="0"/>
              </a:rPr>
              <a:t>Sangamon, Cass, Christian, Logan, and Menard </a:t>
            </a:r>
            <a:endParaRPr lang="en-US" sz="9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defTabSz="457200">
              <a:lnSpc>
                <a:spcPct val="115000"/>
              </a:lnSpc>
              <a:spcAft>
                <a:spcPts val="1000"/>
              </a:spcAft>
              <a:buNone/>
            </a:pPr>
            <a:r>
              <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We research job growth in these counties and ask;</a:t>
            </a:r>
          </a:p>
          <a:p>
            <a:pPr defTabSz="457200">
              <a:lnSpc>
                <a:spcPct val="115000"/>
              </a:lnSpc>
              <a:spcAft>
                <a:spcPts val="1000"/>
              </a:spcAft>
            </a:pPr>
            <a:r>
              <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What businesses are hiring? </a:t>
            </a:r>
          </a:p>
          <a:p>
            <a:pPr defTabSz="457200">
              <a:lnSpc>
                <a:spcPct val="115000"/>
              </a:lnSpc>
              <a:spcAft>
                <a:spcPts val="1000"/>
              </a:spcAft>
            </a:pPr>
            <a:r>
              <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What jobs are in demand?  </a:t>
            </a:r>
          </a:p>
          <a:p>
            <a:pPr marL="0" indent="0" defTabSz="457200">
              <a:lnSpc>
                <a:spcPct val="115000"/>
              </a:lnSpc>
              <a:spcAft>
                <a:spcPts val="1000"/>
              </a:spcAft>
              <a:buNone/>
            </a:pPr>
            <a:r>
              <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WIOA approved training providers and programs can be found at </a:t>
            </a:r>
            <a:r>
              <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hlinkClick r:id="rId3"/>
              </a:rPr>
              <a:t>https://</a:t>
            </a:r>
            <a:r>
              <a:rPr lang="en-US" sz="96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hlinkClick r:id="rId3"/>
              </a:rPr>
              <a:t>www.illinoisworknet.com/wioatrainingsearch</a:t>
            </a:r>
            <a:endPar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0" indent="0" algn="ctr" defTabSz="457200">
              <a:lnSpc>
                <a:spcPct val="120000"/>
              </a:lnSpc>
              <a:spcBef>
                <a:spcPts val="0"/>
              </a:spcBef>
              <a:buNone/>
            </a:pPr>
            <a:endParaRPr lang="en-US" sz="8000" dirty="0" smtClean="0">
              <a:solidFill>
                <a:schemeClr val="accent1"/>
              </a:solidFill>
            </a:endParaRPr>
          </a:p>
          <a:p>
            <a:pPr marL="0" indent="0" algn="ctr" defTabSz="457200">
              <a:lnSpc>
                <a:spcPct val="120000"/>
              </a:lnSpc>
              <a:spcBef>
                <a:spcPts val="0"/>
              </a:spcBef>
              <a:buNone/>
            </a:pPr>
            <a:r>
              <a:rPr lang="en-US" sz="8000" dirty="0" smtClean="0">
                <a:solidFill>
                  <a:schemeClr val="accent1"/>
                </a:solidFill>
              </a:rPr>
              <a:t>1300 S. 9</a:t>
            </a:r>
            <a:r>
              <a:rPr lang="en-US" sz="8000" baseline="30000" dirty="0" smtClean="0">
                <a:solidFill>
                  <a:schemeClr val="accent1"/>
                </a:solidFill>
              </a:rPr>
              <a:t>th</a:t>
            </a:r>
            <a:r>
              <a:rPr lang="en-US" sz="8000" dirty="0" smtClean="0">
                <a:solidFill>
                  <a:schemeClr val="accent1"/>
                </a:solidFill>
              </a:rPr>
              <a:t> Street, </a:t>
            </a:r>
            <a:r>
              <a:rPr lang="en-US" sz="8000" dirty="0">
                <a:solidFill>
                  <a:schemeClr val="accent1"/>
                </a:solidFill>
              </a:rPr>
              <a:t>Springfield, </a:t>
            </a:r>
            <a:r>
              <a:rPr lang="en-US" sz="8000" dirty="0" smtClean="0">
                <a:solidFill>
                  <a:schemeClr val="accent1"/>
                </a:solidFill>
              </a:rPr>
              <a:t>IL</a:t>
            </a:r>
          </a:p>
          <a:p>
            <a:pPr marL="0" indent="0" algn="ctr" defTabSz="457200">
              <a:lnSpc>
                <a:spcPct val="120000"/>
              </a:lnSpc>
              <a:spcBef>
                <a:spcPts val="0"/>
              </a:spcBef>
              <a:buNone/>
            </a:pPr>
            <a:r>
              <a:rPr lang="en-US" sz="8000" dirty="0" smtClean="0">
                <a:solidFill>
                  <a:schemeClr val="accent1"/>
                </a:solidFill>
              </a:rPr>
              <a:t>217-558-1495</a:t>
            </a:r>
            <a:endParaRPr lang="en-US" sz="8000" dirty="0">
              <a:solidFill>
                <a:schemeClr val="accent1"/>
              </a:solidFill>
            </a:endParaRPr>
          </a:p>
          <a:p>
            <a:pPr marL="0" indent="0" defTabSz="457200">
              <a:lnSpc>
                <a:spcPct val="115000"/>
              </a:lnSpc>
              <a:spcAft>
                <a:spcPts val="1000"/>
              </a:spcAft>
              <a:buNone/>
            </a:pPr>
            <a:endPar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chemeClr val="tx1"/>
              </a:solidFill>
            </a:endParaRPr>
          </a:p>
        </p:txBody>
      </p:sp>
    </p:spTree>
    <p:extLst>
      <p:ext uri="{BB962C8B-B14F-4D97-AF65-F5344CB8AC3E}">
        <p14:creationId xmlns:p14="http://schemas.microsoft.com/office/powerpoint/2010/main" val="1163633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8495" y="2335582"/>
            <a:ext cx="9148036" cy="561049"/>
          </a:xfrm>
        </p:spPr>
        <p:txBody>
          <a:bodyPr>
            <a:normAutofit fontScale="90000"/>
          </a:bodyPr>
          <a:lstStyle/>
          <a:p>
            <a:r>
              <a:rPr lang="en-US" dirty="0">
                <a:solidFill>
                  <a:schemeClr val="accent1">
                    <a:lumMod val="75000"/>
                  </a:schemeClr>
                </a:solidFill>
              </a:rPr>
              <a:t>Workforce Innovation and Opportunity Act</a:t>
            </a:r>
            <a:r>
              <a:rPr lang="en-US" sz="7300" dirty="0">
                <a:solidFill>
                  <a:schemeClr val="accent1">
                    <a:lumMod val="75000"/>
                  </a:schemeClr>
                </a:solidFill>
              </a:rPr>
              <a:t/>
            </a:r>
            <a:br>
              <a:rPr lang="en-US" sz="7300" dirty="0">
                <a:solidFill>
                  <a:schemeClr val="accent1">
                    <a:lumMod val="75000"/>
                  </a:schemeClr>
                </a:solidFill>
              </a:rPr>
            </a:br>
            <a:r>
              <a:rPr lang="en-US" sz="6000" dirty="0">
                <a:solidFill>
                  <a:schemeClr val="tx1"/>
                </a:solidFill>
              </a:rPr>
              <a:t/>
            </a:r>
            <a:br>
              <a:rPr lang="en-US" sz="6000"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2696927" y="2449464"/>
            <a:ext cx="7162296" cy="3100731"/>
          </a:xfrm>
        </p:spPr>
        <p:txBody>
          <a:bodyPr>
            <a:normAutofit fontScale="85000" lnSpcReduction="10000"/>
          </a:bodyPr>
          <a:lstStyle/>
          <a:p>
            <a:pPr marL="0" indent="0" algn="ctr">
              <a:lnSpc>
                <a:spcPct val="150000"/>
              </a:lnSpc>
              <a:buNone/>
            </a:pPr>
            <a:r>
              <a:rPr lang="en-US" sz="32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WIOA Title I can provide:</a:t>
            </a:r>
          </a:p>
          <a:p>
            <a:pPr marL="0" indent="0">
              <a:lnSpc>
                <a:spcPct val="150000"/>
              </a:lnSpc>
              <a:buNone/>
            </a:pP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Federal funding </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that assists individuals with </a:t>
            </a: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training </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and</a:t>
            </a: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education</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so they can find work in </a:t>
            </a: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growing occupations </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and</a:t>
            </a: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earn self-sustaining wages. </a:t>
            </a:r>
          </a:p>
          <a:p>
            <a:pPr marL="0" indent="0">
              <a:buNone/>
            </a:pPr>
            <a:endParaRPr lang="en-US" dirty="0">
              <a:solidFill>
                <a:schemeClr val="tx1"/>
              </a:solidFill>
            </a:endParaRPr>
          </a:p>
        </p:txBody>
      </p:sp>
    </p:spTree>
    <p:extLst>
      <p:ext uri="{BB962C8B-B14F-4D97-AF65-F5344CB8AC3E}">
        <p14:creationId xmlns:p14="http://schemas.microsoft.com/office/powerpoint/2010/main" val="3912307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0447" y="810883"/>
            <a:ext cx="8947553" cy="983411"/>
          </a:xfrm>
        </p:spPr>
        <p:txBody>
          <a:bodyPr>
            <a:normAutofit fontScale="90000"/>
          </a:bodyPr>
          <a:lstStyle/>
          <a:p>
            <a:pPr algn="ctr"/>
            <a:r>
              <a:rPr lang="en-US" sz="4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n-US" sz="48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n-US" sz="1100" dirty="0" smtClean="0">
                <a:solidFill>
                  <a:schemeClr val="accent1">
                    <a:lumMod val="75000"/>
                  </a:schemeClr>
                </a:solidFill>
              </a:rPr>
              <a:t>      </a:t>
            </a:r>
            <a:r>
              <a:rPr lang="en-US" dirty="0" smtClean="0">
                <a:solidFill>
                  <a:schemeClr val="accent1">
                    <a:lumMod val="75000"/>
                  </a:schemeClr>
                </a:solidFill>
              </a:rPr>
              <a:t>Who Qualifies For Funding? </a:t>
            </a:r>
            <a:r>
              <a:rPr lang="en-US" dirty="0">
                <a:solidFill>
                  <a:srgbClr val="0070C0"/>
                </a:solidFill>
              </a:rPr>
              <a:t/>
            </a:r>
            <a:br>
              <a:rPr lang="en-US" dirty="0">
                <a:solidFill>
                  <a:srgbClr val="0070C0"/>
                </a:solidFill>
              </a:rPr>
            </a:br>
            <a:r>
              <a:rPr lang="en-US" sz="1300" dirty="0">
                <a:solidFill>
                  <a:schemeClr val="tx1"/>
                </a:solidFill>
              </a:rPr>
              <a:t>  </a:t>
            </a:r>
            <a:br>
              <a:rPr lang="en-US" sz="1300" dirty="0">
                <a:solidFill>
                  <a:schemeClr val="tx1"/>
                </a:solidFill>
              </a:rPr>
            </a:br>
            <a:endParaRPr lang="en-US" sz="1300" dirty="0"/>
          </a:p>
        </p:txBody>
      </p:sp>
      <p:sp>
        <p:nvSpPr>
          <p:cNvPr id="3" name="Content Placeholder 2"/>
          <p:cNvSpPr>
            <a:spLocks noGrp="1"/>
          </p:cNvSpPr>
          <p:nvPr>
            <p:ph idx="1"/>
          </p:nvPr>
        </p:nvSpPr>
        <p:spPr>
          <a:xfrm>
            <a:off x="654754" y="2156175"/>
            <a:ext cx="10555113" cy="3172181"/>
          </a:xfrm>
        </p:spPr>
        <p:txBody>
          <a:bodyPr>
            <a:normAutofit/>
          </a:bodyPr>
          <a:lstStyle/>
          <a:p>
            <a:pPr marL="285750" indent="-285750" defTabSz="457200">
              <a:buFont typeface="Arial" panose="020B0604020202020204" pitchFamily="34" charset="0"/>
              <a:buChar char="•"/>
            </a:pPr>
            <a:r>
              <a:rPr lang="en-US" sz="4000" dirty="0" smtClean="0">
                <a:solidFill>
                  <a:schemeClr val="accent2"/>
                </a:solidFill>
              </a:rPr>
              <a:t>Dislocated Workers</a:t>
            </a:r>
          </a:p>
          <a:p>
            <a:pPr marL="285750" indent="-285750" defTabSz="457200">
              <a:buFont typeface="Arial" panose="020B0604020202020204" pitchFamily="34" charset="0"/>
              <a:buChar char="•"/>
            </a:pPr>
            <a:r>
              <a:rPr lang="en-US" sz="4000" dirty="0" smtClean="0">
                <a:solidFill>
                  <a:schemeClr val="accent2"/>
                </a:solidFill>
              </a:rPr>
              <a:t>Low Income Adults</a:t>
            </a:r>
          </a:p>
          <a:p>
            <a:pPr marL="285750" indent="-285750" defTabSz="457200">
              <a:buFont typeface="Arial" panose="020B0604020202020204" pitchFamily="34" charset="0"/>
              <a:buChar char="•"/>
            </a:pPr>
            <a:r>
              <a:rPr lang="en-US" sz="4000" dirty="0" smtClean="0">
                <a:solidFill>
                  <a:schemeClr val="accent2"/>
                </a:solidFill>
              </a:rPr>
              <a:t>Low Income Youth</a:t>
            </a:r>
          </a:p>
          <a:p>
            <a:pPr marL="285750" indent="-285750" defTabSz="457200">
              <a:buFont typeface="Arial" panose="020B0604020202020204" pitchFamily="34" charset="0"/>
              <a:buChar char="•"/>
            </a:pPr>
            <a:r>
              <a:rPr lang="en-US" sz="4000" b="1" u="sng" dirty="0" smtClean="0">
                <a:solidFill>
                  <a:schemeClr val="accent2"/>
                </a:solidFill>
              </a:rPr>
              <a:t>Reentering Citizens</a:t>
            </a:r>
            <a:endParaRPr lang="en-US" sz="4000" b="1" u="sng" dirty="0">
              <a:solidFill>
                <a:schemeClr val="accent2"/>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885886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killLevel xmlns="96f30d93-5c76-4ce5-84f7-1cbff20c2e0a">
      <Value>All Levels</Value>
    </SkillLevel>
    <SubAudience xmlns="96f30d93-5c76-4ce5-84f7-1cbff20c2e0a"/>
    <Language xmlns="96f30d93-5c76-4ce5-84f7-1cbff20c2e0a">English</Language>
    <Description0 xmlns="96f30d93-5c76-4ce5-84f7-1cbff20c2e0a">This WIOA Works PowerPoint template can be used for WIOA presentation needs.</Description0>
    <DocumentType xmlns="96f30d93-5c76-4ce5-84f7-1cbff20c2e0a">
      <Value>Marketing/Outreach</Value>
    </DocumentType>
    <MainCategory xmlns="96f30d93-5c76-4ce5-84f7-1cbff20c2e0a">8</MainCategory>
    <GradeLevel xmlns="96f30d93-5c76-4ce5-84f7-1cbff20c2e0a">
      <Value>&gt;12 Postsecondary</Value>
    </GradeLevel>
    <TaxCatchAll xmlns="b232027f-f793-4d4e-bdc9-80b80d69b2b2"/>
    <Site xmlns="96f30d93-5c76-4ce5-84f7-1cbff20c2e0a">
      <Value>1</Value>
    </Site>
    <TaxKeywordTaxHTField xmlns="b232027f-f793-4d4e-bdc9-80b80d69b2b2">
      <Terms xmlns="http://schemas.microsoft.com/office/infopath/2007/PartnerControls"/>
    </TaxKeywordTaxHTField>
    <SubCategory xmlns="96f30d93-5c76-4ce5-84f7-1cbff20c2e0a">64</SubCategory>
    <Audience xmlns="96f30d93-5c76-4ce5-84f7-1cbff20c2e0a">
      <Value>3</Value>
    </Audie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4ED8AE78758348A59FE468D09F8A21" ma:contentTypeVersion="20" ma:contentTypeDescription="Create a new document." ma:contentTypeScope="" ma:versionID="52f7b08f9a1d53d4600c8999a5e1cfa5">
  <xsd:schema xmlns:xsd="http://www.w3.org/2001/XMLSchema" xmlns:xs="http://www.w3.org/2001/XMLSchema" xmlns:p="http://schemas.microsoft.com/office/2006/metadata/properties" xmlns:ns2="96f30d93-5c76-4ce5-84f7-1cbff20c2e0a" xmlns:ns3="b232027f-f793-4d4e-bdc9-80b80d69b2b2" targetNamespace="http://schemas.microsoft.com/office/2006/metadata/properties" ma:root="true" ma:fieldsID="191a8e7948cf85b61f71ef31eaf3ba76" ns2:_="" ns3:_="">
    <xsd:import namespace="96f30d93-5c76-4ce5-84f7-1cbff20c2e0a"/>
    <xsd:import namespace="b232027f-f793-4d4e-bdc9-80b80d69b2b2"/>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KeywordTaxHTField"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f30d93-5c76-4ce5-84f7-1cbff20c2e0a" elementFormDefault="qualified">
    <xsd:import namespace="http://schemas.microsoft.com/office/2006/documentManagement/types"/>
    <xsd:import namespace="http://schemas.microsoft.com/office/infopath/2007/PartnerControls"/>
    <xsd:element name="Description0" ma:index="8" ma:displayName="Description" ma:internalName="Description0">
      <xsd:simpleType>
        <xsd:restriction base="dms:Text">
          <xsd:maxLength value="255"/>
        </xsd:restriction>
      </xsd:simpleType>
    </xsd:element>
    <xsd:element name="MainCategory" ma:index="9" ma:displayName="MainCategory" ma:list="{5cfb34f2-ca77-451d-9dfd-41bdfd217265}" ma:internalName="MainCategory" ma:readOnly="false" ma:showField="Title" ma:web="b232027f-f793-4d4e-bdc9-80b80d69b2b2">
      <xsd:simpleType>
        <xsd:restriction base="dms:Lookup"/>
      </xsd:simpleType>
    </xsd:element>
    <xsd:element name="SubCategory" ma:index="10" ma:displayName="SubCategory" ma:list="{9dd50bd8-9c8c-4c35-bd3f-05614f8a53f4}" ma:internalName="SubCategory" ma:readOnly="false" ma:showField="Title" ma:web="b232027f-f793-4d4e-bdc9-80b80d69b2b2">
      <xsd:simpleType>
        <xsd:restriction base="dms:Lookup"/>
      </xsd:simpleType>
    </xsd:element>
    <xsd:element name="Audience" ma:index="11" nillable="true" ma:displayName="Audience" ma:list="{47590be8-d3c8-45ce-ab6f-37b03cb665a8}" ma:internalName="Audience" ma:readOnly="false" ma:showField="Title" ma:web="b232027f-f793-4d4e-bdc9-80b80d69b2b2"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dc93429e-fc67-463e-a449-7bf4ddd6e259}" ma:internalName="SubAudience" ma:readOnly="false" ma:showField="Title" ma:web="b232027f-f793-4d4e-bdc9-80b80d69b2b2">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1318110-23fe-4bf0-8eb3-d4cbbeecb8c6}" ma:internalName="Site" ma:showField="Title" ma:web="b232027f-f793-4d4e-bdc9-80b80d69b2b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232027f-f793-4d4e-bdc9-80b80d69b2b2" elementFormDefault="qualified">
    <xsd:import namespace="http://schemas.microsoft.com/office/2006/documentManagement/types"/>
    <xsd:import namespace="http://schemas.microsoft.com/office/infopath/2007/PartnerControls"/>
    <xsd:element name="TaxKeywordTaxHTField" ma:index="19" nillable="true" ma:taxonomy="true" ma:internalName="TaxKeywordTaxHTField" ma:taxonomyFieldName="TaxKeyword" ma:displayName="Enterprise Keywords" ma:fieldId="{23f27201-bee3-471e-b2e7-b64fd8b7ca38}" ma:taxonomyMulti="true" ma:sspId="5d458c02-4425-43f4-b306-8a875df05ab6" ma:termSetId="00000000-0000-0000-0000-000000000000" ma:anchorId="00000000-0000-0000-0000-000000000000" ma:open="true" ma:isKeyword="true">
      <xsd:complexType>
        <xsd:sequence>
          <xsd:element ref="pc:Terms" minOccurs="0" maxOccurs="1"/>
        </xsd:sequence>
      </xsd:complexType>
    </xsd:element>
    <xsd:element name="TaxCatchAll" ma:index="20" nillable="true" ma:displayName="Taxonomy Catch All Column" ma:hidden="true" ma:list="{b7fb26ae-a753-4a51-94ba-056edd835fc9}" ma:internalName="TaxCatchAll" ma:showField="CatchAllData" ma:web="b232027f-f793-4d4e-bdc9-80b80d69b2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BAD6B7-5C4E-4D39-9B95-8D9B14F09D0F}">
  <ds:schemaRefs>
    <ds:schemaRef ds:uri="http://schemas.microsoft.com/office/2006/documentManagement/types"/>
    <ds:schemaRef ds:uri="http://purl.org/dc/terms/"/>
    <ds:schemaRef ds:uri="http://purl.org/dc/dcmitype/"/>
    <ds:schemaRef ds:uri="http://www.w3.org/XML/1998/namespace"/>
    <ds:schemaRef ds:uri="96f30d93-5c76-4ce5-84f7-1cbff20c2e0a"/>
    <ds:schemaRef ds:uri="http://purl.org/dc/elements/1.1/"/>
    <ds:schemaRef ds:uri="http://schemas.microsoft.com/office/infopath/2007/PartnerControls"/>
    <ds:schemaRef ds:uri="http://schemas.openxmlformats.org/package/2006/metadata/core-properties"/>
    <ds:schemaRef ds:uri="b232027f-f793-4d4e-bdc9-80b80d69b2b2"/>
    <ds:schemaRef ds:uri="http://schemas.microsoft.com/office/2006/metadata/properties"/>
  </ds:schemaRefs>
</ds:datastoreItem>
</file>

<file path=customXml/itemProps2.xml><?xml version="1.0" encoding="utf-8"?>
<ds:datastoreItem xmlns:ds="http://schemas.openxmlformats.org/officeDocument/2006/customXml" ds:itemID="{5D66902E-A8E8-41A3-9534-9D1A4CD97D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f30d93-5c76-4ce5-84f7-1cbff20c2e0a"/>
    <ds:schemaRef ds:uri="b232027f-f793-4d4e-bdc9-80b80d69b2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F4FB8C0-2B81-4902-8145-BCEF942FBD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6851</TotalTime>
  <Words>2580</Words>
  <Application>Microsoft Office PowerPoint</Application>
  <PresentationFormat>Widescreen</PresentationFormat>
  <Paragraphs>212</Paragraphs>
  <Slides>22</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Times New Roman</vt:lpstr>
      <vt:lpstr>Wingdings</vt:lpstr>
      <vt:lpstr>Office Theme</vt:lpstr>
      <vt:lpstr>Illinois workNet Partner Orientation</vt:lpstr>
      <vt:lpstr>One-Stop Center Services</vt:lpstr>
      <vt:lpstr>workNet Partner Organizations and Services</vt:lpstr>
      <vt:lpstr>Capital Area Career Center (CACC)</vt:lpstr>
      <vt:lpstr>Illinois Division of Rehabilitation Services (DRS)</vt:lpstr>
      <vt:lpstr>     DRS continued</vt:lpstr>
      <vt:lpstr>PowerPoint Presentation</vt:lpstr>
      <vt:lpstr>Workforce Innovation and Opportunity Act  </vt:lpstr>
      <vt:lpstr>       Who Qualifies For Funding?     </vt:lpstr>
      <vt:lpstr>PowerPoint Presentation</vt:lpstr>
      <vt:lpstr>WIOA Title I can pay up to $8000.00 a year for tuition for a maximum of two years. </vt:lpstr>
      <vt:lpstr>Next Steps</vt:lpstr>
      <vt:lpstr>Lawrence Education Center</vt:lpstr>
      <vt:lpstr>PowerPoint Presentation</vt:lpstr>
      <vt:lpstr>PowerPoint Presentation</vt:lpstr>
      <vt:lpstr>PowerPoint Presentation</vt:lpstr>
      <vt:lpstr>PowerPoint Presentation</vt:lpstr>
      <vt:lpstr>PowerPoint Presentation</vt:lpstr>
      <vt:lpstr>Senior Community Service Employment Program (SCSEP) </vt:lpstr>
      <vt:lpstr>Sangamon County Department of Community Resources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Board WIOA Update</dc:title>
  <dc:creator>Jessica Betz</dc:creator>
  <cp:lastModifiedBy>Guenevere Black Ford</cp:lastModifiedBy>
  <cp:revision>204</cp:revision>
  <cp:lastPrinted>2023-07-11T17:54:34Z</cp:lastPrinted>
  <dcterms:created xsi:type="dcterms:W3CDTF">2017-04-24T20:34:09Z</dcterms:created>
  <dcterms:modified xsi:type="dcterms:W3CDTF">2023-12-20T15:06:15Z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ContentTypeId">
    <vt:lpwstr>0x0101005C4ED8AE78758348A59FE468D09F8A21</vt:lpwstr>
  </property>
</Properties>
</file>