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9JyQRdqp+WsFfRUlLx9hiv+jW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0915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3037840" cy="4667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1"/>
            <a:ext cx="3037840" cy="46672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6"/>
            <a:ext cx="3037840" cy="46672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676"/>
            <a:ext cx="3037840" cy="46672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 name="Google Shape;69;p1: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Welcome to the Illinois workNet WIOA Partner Orientation.  WIOA stands for Workforce Innovation and Opportunity Act.  WIOA partners all work together under the WIOA umbrella to provide various services to help customers achieve the same common goal which is Employment.  Today you will receive a general overview of the partners/services and hear from a few of the WIOA Core Partners.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10: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Programs on the Statewide ETPL may be funded.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11: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WIOA is not an entitlement program.  Program Suitability is also considered.  Of course we want everyone to successfully complete their training programs.  However, the ultimate goal is for participants to not only complete training programs and certification, but to be able to and become employed in a training-related occupation.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12: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Explain TABE- Test of Adult Basic Education.  Exceptions to TABE such as associates degree or higher, individuals who have taken entrance/placement tests with passing scores within the past year. Adults &amp; Dislocated Workers who are only entering OJT or Work Experience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3: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1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4: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6: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1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7: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1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7" name="Google Shape;187;p18: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Senior Community Service Employment Program (SCSEP) is a community service and work-based job training program for older Americans. Authorized by the Older Americans Act, the program provides training for low-income, unemployed seniors. Participants also have access to employment assistance through your local American Job Centers.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5" name="Google Shape;195;p19: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If you are a resident of Sangamon County, The Department of Community Resources offers programs, services, and referrals that help promote economic stability. You may have heard of the Low Income Home Energy Assistance Program (LIHEAP), Home Weatherization Services, and several services that they provide through a Community Services Block Grant Program (CSBG).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p2: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Here at the workNet Center we have over 40 computers available to the public to work on your resume, conduct your job search, research labor market information and training programs, and to complete online job applications.  We provide a direct linkage phone to all partners not physically here at the Center.  We also periodically schedule various work shops and employer hiring events.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a9b32f45b3_0_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a9b32f45b3_0_1:notes"/>
          <p:cNvSpPr txBox="1">
            <a:spLocks noGrp="1"/>
          </p:cNvSpPr>
          <p:nvPr>
            <p:ph type="body" idx="1"/>
          </p:nvPr>
        </p:nvSpPr>
        <p:spPr>
          <a:xfrm>
            <a:off x="701040" y="4473576"/>
            <a:ext cx="5608200" cy="3660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g3a9b32f45b3_0_1:notes"/>
          <p:cNvSpPr txBox="1">
            <a:spLocks noGrp="1"/>
          </p:cNvSpPr>
          <p:nvPr>
            <p:ph type="sldNum" idx="12"/>
          </p:nvPr>
        </p:nvSpPr>
        <p:spPr>
          <a:xfrm>
            <a:off x="3970938" y="8829676"/>
            <a:ext cx="3037800" cy="4668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20: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Does anyone have any questions for any of today’s presenters?  Specific Questions – please feel free to stay after.</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8" name="Google Shape;218;p21: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Does anyone have any questions for any of today’s presenters?  Specific Questions – please feel free to stay after.</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3: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workNet Center serves as a One Stop for an array of services individuals may need. Here is a quick overview of all of our partners.  A few of which you will also hear from today such as IDES, LLCC, and Lawrence Education Center.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CACC serves students from 22 high schools in Springfield and in surrounding communities.  They also house an Adult C NA training program and the LPN training program through the Capital Area School of Practical Nursing.  In addition, the Land of Lincoln Workforce Alliance oversees and provides funding for the STEP youth program .  STEP is a pre-apprenticeship program that exposes youth participants to the Trades and also provides a paid on-the-job training component.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5: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DHS's Division of Rehabilitation Services is the state's lead agency serving individuals with disabilities. DRS works in partnership with people with disabilities and their families to assist them in making informed choices to achieve full community participation through employment, education, and independent living opportunities.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6: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DRS staff provide services to people with disabilities in 47 local offices located in communities throughout the state.  They also have funding available for those who qualify for education and training.  They have an online Web Referral available on their website where you may refer yourself or staff here at the Center can also provide a referral for you. https://wr.dhs.illinois.gov/wrpublic/wr/dynamic/referral.jsf</a:t>
            </a:r>
            <a:endParaRPr dirty="0"/>
          </a:p>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p7: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ETPL – Eligible Training Provider List-- Under WIOA local workforce areas are required to fund only areas of study that have a high probability of resulting in employment of a self-sufficient wage. Local WIOA staff review training providers and programs on a regular basis to ensure only those programs which have been determined to lead to long-term self-sufficient employment are available for funding.  Programs must also result in occupations that are on the Statewide Approved Demand Occupation Training List.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8:notes"/>
          <p:cNvSpPr txBox="1">
            <a:spLocks noGrp="1"/>
          </p:cNvSpPr>
          <p:nvPr>
            <p:ph type="body" idx="1"/>
          </p:nvPr>
        </p:nvSpPr>
        <p:spPr>
          <a:xfrm>
            <a:off x="701040" y="4473576"/>
            <a:ext cx="5608320" cy="366077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Land of Lincoln Workforce Alliance administers WIOA Title I funding for education and training. The Workforce Investment Act of 1998 (WIOA) established a “customer choice” approach to services through a system of Individual Training Accounts (ITAs). WIOA funding is available to eligible and suitable customers who require additional skills in order to obtain self-sufficient employment.</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9:notes"/>
          <p:cNvSpPr txBox="1">
            <a:spLocks noGrp="1"/>
          </p:cNvSpPr>
          <p:nvPr>
            <p:ph type="body" idx="1"/>
          </p:nvPr>
        </p:nvSpPr>
        <p:spPr>
          <a:xfrm>
            <a:off x="701040" y="4473576"/>
            <a:ext cx="560832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pic>
        <p:nvPicPr>
          <p:cNvPr id="16" name="Google Shape;16;p23"/>
          <p:cNvPicPr preferRelativeResize="0"/>
          <p:nvPr/>
        </p:nvPicPr>
        <p:blipFill rotWithShape="1">
          <a:blip r:embed="rId2">
            <a:alphaModFix/>
          </a:blip>
          <a:srcRect/>
          <a:stretch/>
        </p:blipFill>
        <p:spPr>
          <a:xfrm>
            <a:off x="0" y="-1"/>
            <a:ext cx="12192000" cy="6861047"/>
          </a:xfrm>
          <a:prstGeom prst="rect">
            <a:avLst/>
          </a:prstGeom>
          <a:noFill/>
          <a:ln>
            <a:noFill/>
          </a:ln>
        </p:spPr>
      </p:pic>
      <p:sp>
        <p:nvSpPr>
          <p:cNvPr id="17" name="Google Shape;17;p23"/>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72169"/>
              </a:buClr>
              <a:buSzPts val="4400"/>
              <a:buFont typeface="Calibri"/>
              <a:buNone/>
              <a:defRPr b="1">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3"/>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58595B"/>
              </a:buClr>
              <a:buSzPts val="2800"/>
              <a:buChar char="•"/>
              <a:defRPr>
                <a:solidFill>
                  <a:srgbClr val="58595B"/>
                </a:solidFill>
              </a:defRPr>
            </a:lvl1pPr>
            <a:lvl2pPr marL="914400" lvl="1" indent="-381000" algn="l">
              <a:lnSpc>
                <a:spcPct val="90000"/>
              </a:lnSpc>
              <a:spcBef>
                <a:spcPts val="500"/>
              </a:spcBef>
              <a:spcAft>
                <a:spcPts val="0"/>
              </a:spcAft>
              <a:buClr>
                <a:srgbClr val="58595B"/>
              </a:buClr>
              <a:buSzPts val="2400"/>
              <a:buChar char="•"/>
              <a:defRPr>
                <a:solidFill>
                  <a:srgbClr val="58595B"/>
                </a:solidFill>
              </a:defRPr>
            </a:lvl2pPr>
            <a:lvl3pPr marL="1371600" lvl="2" indent="-355600" algn="l">
              <a:lnSpc>
                <a:spcPct val="90000"/>
              </a:lnSpc>
              <a:spcBef>
                <a:spcPts val="500"/>
              </a:spcBef>
              <a:spcAft>
                <a:spcPts val="0"/>
              </a:spcAft>
              <a:buClr>
                <a:srgbClr val="58595B"/>
              </a:buClr>
              <a:buSzPts val="2000"/>
              <a:buChar char="•"/>
              <a:defRPr>
                <a:solidFill>
                  <a:srgbClr val="58595B"/>
                </a:solidFill>
              </a:defRPr>
            </a:lvl3pPr>
            <a:lvl4pPr marL="1828800" lvl="3" indent="-342900" algn="l">
              <a:lnSpc>
                <a:spcPct val="90000"/>
              </a:lnSpc>
              <a:spcBef>
                <a:spcPts val="500"/>
              </a:spcBef>
              <a:spcAft>
                <a:spcPts val="0"/>
              </a:spcAft>
              <a:buClr>
                <a:srgbClr val="58595B"/>
              </a:buClr>
              <a:buSzPts val="1800"/>
              <a:buChar char="•"/>
              <a:defRPr>
                <a:solidFill>
                  <a:srgbClr val="58595B"/>
                </a:solidFill>
              </a:defRPr>
            </a:lvl4pPr>
            <a:lvl5pPr marL="2286000" lvl="4" indent="-342900" algn="l">
              <a:lnSpc>
                <a:spcPct val="90000"/>
              </a:lnSpc>
              <a:spcBef>
                <a:spcPts val="500"/>
              </a:spcBef>
              <a:spcAft>
                <a:spcPts val="0"/>
              </a:spcAft>
              <a:buClr>
                <a:srgbClr val="58595B"/>
              </a:buClr>
              <a:buSzPts val="1800"/>
              <a:buChar char="•"/>
              <a:defRPr>
                <a:solidFill>
                  <a:srgbClr val="58595B"/>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23"/>
          <p:cNvSpPr txBox="1">
            <a:spLocks noGrp="1"/>
          </p:cNvSpPr>
          <p:nvPr>
            <p:ph type="ftr" idx="11"/>
          </p:nvPr>
        </p:nvSpPr>
        <p:spPr>
          <a:xfrm>
            <a:off x="838200" y="6356350"/>
            <a:ext cx="7315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7F7F7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rgbClr val="7F7F7F"/>
                </a:solidFill>
                <a:latin typeface="Calibri"/>
                <a:ea typeface="Calibri"/>
                <a:cs typeface="Calibri"/>
                <a:sym typeface="Calibri"/>
              </a:defRPr>
            </a:lvl1pPr>
            <a:lvl2pPr marL="0" lvl="1" indent="0" algn="r">
              <a:spcBef>
                <a:spcPts val="0"/>
              </a:spcBef>
              <a:buNone/>
              <a:defRPr sz="1200" b="0" i="0" u="none" strike="noStrike" cap="none">
                <a:solidFill>
                  <a:srgbClr val="7F7F7F"/>
                </a:solidFill>
                <a:latin typeface="Calibri"/>
                <a:ea typeface="Calibri"/>
                <a:cs typeface="Calibri"/>
                <a:sym typeface="Calibri"/>
              </a:defRPr>
            </a:lvl2pPr>
            <a:lvl3pPr marL="0" lvl="2" indent="0" algn="r">
              <a:spcBef>
                <a:spcPts val="0"/>
              </a:spcBef>
              <a:buNone/>
              <a:defRPr sz="1200" b="0" i="0" u="none" strike="noStrike" cap="none">
                <a:solidFill>
                  <a:srgbClr val="7F7F7F"/>
                </a:solidFill>
                <a:latin typeface="Calibri"/>
                <a:ea typeface="Calibri"/>
                <a:cs typeface="Calibri"/>
                <a:sym typeface="Calibri"/>
              </a:defRPr>
            </a:lvl3pPr>
            <a:lvl4pPr marL="0" lvl="3" indent="0" algn="r">
              <a:spcBef>
                <a:spcPts val="0"/>
              </a:spcBef>
              <a:buNone/>
              <a:defRPr sz="1200" b="0" i="0" u="none" strike="noStrike" cap="none">
                <a:solidFill>
                  <a:srgbClr val="7F7F7F"/>
                </a:solidFill>
                <a:latin typeface="Calibri"/>
                <a:ea typeface="Calibri"/>
                <a:cs typeface="Calibri"/>
                <a:sym typeface="Calibri"/>
              </a:defRPr>
            </a:lvl4pPr>
            <a:lvl5pPr marL="0" lvl="4" indent="0" algn="r">
              <a:spcBef>
                <a:spcPts val="0"/>
              </a:spcBef>
              <a:buNone/>
              <a:defRPr sz="1200" b="0" i="0" u="none" strike="noStrike" cap="none">
                <a:solidFill>
                  <a:srgbClr val="7F7F7F"/>
                </a:solidFill>
                <a:latin typeface="Calibri"/>
                <a:ea typeface="Calibri"/>
                <a:cs typeface="Calibri"/>
                <a:sym typeface="Calibri"/>
              </a:defRPr>
            </a:lvl5pPr>
            <a:lvl6pPr marL="0" lvl="5" indent="0" algn="r">
              <a:spcBef>
                <a:spcPts val="0"/>
              </a:spcBef>
              <a:buNone/>
              <a:defRPr sz="1200" b="0" i="0" u="none" strike="noStrike" cap="none">
                <a:solidFill>
                  <a:srgbClr val="7F7F7F"/>
                </a:solidFill>
                <a:latin typeface="Calibri"/>
                <a:ea typeface="Calibri"/>
                <a:cs typeface="Calibri"/>
                <a:sym typeface="Calibri"/>
              </a:defRPr>
            </a:lvl6pPr>
            <a:lvl7pPr marL="0" lvl="6" indent="0" algn="r">
              <a:spcBef>
                <a:spcPts val="0"/>
              </a:spcBef>
              <a:buNone/>
              <a:defRPr sz="1200" b="0" i="0" u="none" strike="noStrike" cap="none">
                <a:solidFill>
                  <a:srgbClr val="7F7F7F"/>
                </a:solidFill>
                <a:latin typeface="Calibri"/>
                <a:ea typeface="Calibri"/>
                <a:cs typeface="Calibri"/>
                <a:sym typeface="Calibri"/>
              </a:defRPr>
            </a:lvl7pPr>
            <a:lvl8pPr marL="0" lvl="7" indent="0" algn="r">
              <a:spcBef>
                <a:spcPts val="0"/>
              </a:spcBef>
              <a:buNone/>
              <a:defRPr sz="1200" b="0" i="0" u="none" strike="noStrike" cap="none">
                <a:solidFill>
                  <a:srgbClr val="7F7F7F"/>
                </a:solidFill>
                <a:latin typeface="Calibri"/>
                <a:ea typeface="Calibri"/>
                <a:cs typeface="Calibri"/>
                <a:sym typeface="Calibri"/>
              </a:defRPr>
            </a:lvl8pPr>
            <a:lvl9pPr marL="0" lvl="8" indent="0" algn="r">
              <a:spcBef>
                <a:spcPts val="0"/>
              </a:spcBef>
              <a:buNone/>
              <a:defRPr sz="1200" b="0" i="0" u="none" strike="noStrike" cap="none">
                <a:solidFill>
                  <a:srgbClr val="7F7F7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21" name="Google Shape;21;p23"/>
          <p:cNvPicPr preferRelativeResize="0"/>
          <p:nvPr/>
        </p:nvPicPr>
        <p:blipFill rotWithShape="1">
          <a:blip r:embed="rId3">
            <a:alphaModFix/>
          </a:blip>
          <a:srcRect/>
          <a:stretch/>
        </p:blipFill>
        <p:spPr>
          <a:xfrm>
            <a:off x="585216" y="245365"/>
            <a:ext cx="2060448" cy="113449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2"/>
        <p:cNvGrpSpPr/>
        <p:nvPr/>
      </p:nvGrpSpPr>
      <p:grpSpPr>
        <a:xfrm>
          <a:off x="0" y="0"/>
          <a:ext cx="0" cy="0"/>
          <a:chOff x="0" y="0"/>
          <a:chExt cx="0" cy="0"/>
        </a:xfrm>
      </p:grpSpPr>
      <p:pic>
        <p:nvPicPr>
          <p:cNvPr id="23" name="Google Shape;23;p24"/>
          <p:cNvPicPr preferRelativeResize="0"/>
          <p:nvPr/>
        </p:nvPicPr>
        <p:blipFill rotWithShape="1">
          <a:blip r:embed="rId2">
            <a:alphaModFix/>
          </a:blip>
          <a:srcRect/>
          <a:stretch/>
        </p:blipFill>
        <p:spPr>
          <a:xfrm>
            <a:off x="0" y="-1"/>
            <a:ext cx="12192000" cy="6861047"/>
          </a:xfrm>
          <a:prstGeom prst="rect">
            <a:avLst/>
          </a:prstGeom>
          <a:noFill/>
          <a:ln>
            <a:noFill/>
          </a:ln>
        </p:spPr>
      </p:pic>
      <p:pic>
        <p:nvPicPr>
          <p:cNvPr id="24" name="Google Shape;24;p24"/>
          <p:cNvPicPr preferRelativeResize="0"/>
          <p:nvPr/>
        </p:nvPicPr>
        <p:blipFill rotWithShape="1">
          <a:blip r:embed="rId3">
            <a:alphaModFix/>
          </a:blip>
          <a:srcRect/>
          <a:stretch/>
        </p:blipFill>
        <p:spPr>
          <a:xfrm>
            <a:off x="585216" y="245365"/>
            <a:ext cx="2060448" cy="1134495"/>
          </a:xfrm>
          <a:prstGeom prst="rect">
            <a:avLst/>
          </a:prstGeom>
          <a:noFill/>
          <a:ln>
            <a:noFill/>
          </a:ln>
        </p:spPr>
      </p:pic>
      <p:sp>
        <p:nvSpPr>
          <p:cNvPr id="25" name="Google Shape;25;p24"/>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72169"/>
              </a:buClr>
              <a:buSzPts val="4400"/>
              <a:buFont typeface="Calibri"/>
              <a:buNone/>
              <a:defRPr b="1">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24"/>
          <p:cNvSpPr txBox="1"/>
          <p:nvPr/>
        </p:nvSpPr>
        <p:spPr>
          <a:xfrm>
            <a:off x="838200" y="6356350"/>
            <a:ext cx="73152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rgbClr val="7F7F7F"/>
                </a:solidFill>
                <a:latin typeface="Calibri"/>
                <a:ea typeface="Calibri"/>
                <a:cs typeface="Calibri"/>
                <a:sym typeface="Calibri"/>
              </a:rPr>
              <a:t>Monday, April 24, 2017</a:t>
            </a:r>
            <a:endParaRPr/>
          </a:p>
        </p:txBody>
      </p:sp>
      <p:sp>
        <p:nvSpPr>
          <p:cNvPr id="27" name="Google Shape;27;p24"/>
          <p:cNvSpPr txBox="1">
            <a:spLocks noGrp="1"/>
          </p:cNvSpPr>
          <p:nvPr>
            <p:ph type="body" idx="1"/>
          </p:nvPr>
        </p:nvSpPr>
        <p:spPr>
          <a:xfrm>
            <a:off x="838200" y="2157699"/>
            <a:ext cx="5181600" cy="401926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2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1"/>
        <p:cNvGrpSpPr/>
        <p:nvPr/>
      </p:nvGrpSpPr>
      <p:grpSpPr>
        <a:xfrm>
          <a:off x="0" y="0"/>
          <a:ext cx="0" cy="0"/>
          <a:chOff x="0" y="0"/>
          <a:chExt cx="0" cy="0"/>
        </a:xfrm>
      </p:grpSpPr>
      <p:pic>
        <p:nvPicPr>
          <p:cNvPr id="32" name="Google Shape;32;p25"/>
          <p:cNvPicPr preferRelativeResize="0"/>
          <p:nvPr/>
        </p:nvPicPr>
        <p:blipFill rotWithShape="1">
          <a:blip r:embed="rId2">
            <a:alphaModFix/>
          </a:blip>
          <a:srcRect/>
          <a:stretch/>
        </p:blipFill>
        <p:spPr>
          <a:xfrm>
            <a:off x="0" y="-1"/>
            <a:ext cx="12192000" cy="6861047"/>
          </a:xfrm>
          <a:prstGeom prst="rect">
            <a:avLst/>
          </a:prstGeom>
          <a:noFill/>
          <a:ln>
            <a:noFill/>
          </a:ln>
        </p:spPr>
      </p:pic>
      <p:sp>
        <p:nvSpPr>
          <p:cNvPr id="33" name="Google Shape;33;p25"/>
          <p:cNvSpPr txBox="1">
            <a:spLocks noGrp="1"/>
          </p:cNvSpPr>
          <p:nvPr>
            <p:ph type="ctrTitle"/>
          </p:nvPr>
        </p:nvSpPr>
        <p:spPr>
          <a:xfrm>
            <a:off x="6516546" y="844570"/>
            <a:ext cx="5208608"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172169"/>
              </a:buClr>
              <a:buSzPts val="6000"/>
              <a:buFont typeface="Calibri"/>
              <a:buNone/>
              <a:defRPr sz="6000" b="1">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5"/>
          <p:cNvSpPr txBox="1">
            <a:spLocks noGrp="1"/>
          </p:cNvSpPr>
          <p:nvPr>
            <p:ph type="subTitle" idx="1"/>
          </p:nvPr>
        </p:nvSpPr>
        <p:spPr>
          <a:xfrm>
            <a:off x="6516546" y="3833532"/>
            <a:ext cx="5208608" cy="750043"/>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58595B"/>
              </a:buClr>
              <a:buSzPts val="2400"/>
              <a:buNone/>
              <a:defRPr sz="2400">
                <a:solidFill>
                  <a:srgbClr val="58595B"/>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5" name="Google Shape;35;p25"/>
          <p:cNvSpPr txBox="1">
            <a:spLocks noGrp="1"/>
          </p:cNvSpPr>
          <p:nvPr>
            <p:ph type="ftr" idx="11"/>
          </p:nvPr>
        </p:nvSpPr>
        <p:spPr>
          <a:xfrm>
            <a:off x="6446135" y="62637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5"/>
          <p:cNvSpPr txBox="1">
            <a:spLocks noGrp="1"/>
          </p:cNvSpPr>
          <p:nvPr>
            <p:ph type="sldNum" idx="12"/>
          </p:nvPr>
        </p:nvSpPr>
        <p:spPr>
          <a:xfrm>
            <a:off x="10984374" y="6263750"/>
            <a:ext cx="72824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lt1"/>
                </a:solidFill>
                <a:latin typeface="Calibri"/>
                <a:ea typeface="Calibri"/>
                <a:cs typeface="Calibri"/>
                <a:sym typeface="Calibri"/>
              </a:defRPr>
            </a:lvl1pPr>
            <a:lvl2pPr marL="0" lvl="1" indent="0" algn="r">
              <a:spcBef>
                <a:spcPts val="0"/>
              </a:spcBef>
              <a:buNone/>
              <a:defRPr sz="1200">
                <a:solidFill>
                  <a:schemeClr val="lt1"/>
                </a:solidFill>
                <a:latin typeface="Calibri"/>
                <a:ea typeface="Calibri"/>
                <a:cs typeface="Calibri"/>
                <a:sym typeface="Calibri"/>
              </a:defRPr>
            </a:lvl2pPr>
            <a:lvl3pPr marL="0" lvl="2" indent="0" algn="r">
              <a:spcBef>
                <a:spcPts val="0"/>
              </a:spcBef>
              <a:buNone/>
              <a:defRPr sz="1200">
                <a:solidFill>
                  <a:schemeClr val="lt1"/>
                </a:solidFill>
                <a:latin typeface="Calibri"/>
                <a:ea typeface="Calibri"/>
                <a:cs typeface="Calibri"/>
                <a:sym typeface="Calibri"/>
              </a:defRPr>
            </a:lvl3pPr>
            <a:lvl4pPr marL="0" lvl="3" indent="0" algn="r">
              <a:spcBef>
                <a:spcPts val="0"/>
              </a:spcBef>
              <a:buNone/>
              <a:defRPr sz="1200">
                <a:solidFill>
                  <a:schemeClr val="lt1"/>
                </a:solidFill>
                <a:latin typeface="Calibri"/>
                <a:ea typeface="Calibri"/>
                <a:cs typeface="Calibri"/>
                <a:sym typeface="Calibri"/>
              </a:defRPr>
            </a:lvl4pPr>
            <a:lvl5pPr marL="0" lvl="4" indent="0" algn="r">
              <a:spcBef>
                <a:spcPts val="0"/>
              </a:spcBef>
              <a:buNone/>
              <a:defRPr sz="1200">
                <a:solidFill>
                  <a:schemeClr val="lt1"/>
                </a:solidFill>
                <a:latin typeface="Calibri"/>
                <a:ea typeface="Calibri"/>
                <a:cs typeface="Calibri"/>
                <a:sym typeface="Calibri"/>
              </a:defRPr>
            </a:lvl5pPr>
            <a:lvl6pPr marL="0" lvl="5" indent="0" algn="r">
              <a:spcBef>
                <a:spcPts val="0"/>
              </a:spcBef>
              <a:buNone/>
              <a:defRPr sz="1200">
                <a:solidFill>
                  <a:schemeClr val="lt1"/>
                </a:solidFill>
                <a:latin typeface="Calibri"/>
                <a:ea typeface="Calibri"/>
                <a:cs typeface="Calibri"/>
                <a:sym typeface="Calibri"/>
              </a:defRPr>
            </a:lvl6pPr>
            <a:lvl7pPr marL="0" lvl="6" indent="0" algn="r">
              <a:spcBef>
                <a:spcPts val="0"/>
              </a:spcBef>
              <a:buNone/>
              <a:defRPr sz="1200">
                <a:solidFill>
                  <a:schemeClr val="lt1"/>
                </a:solidFill>
                <a:latin typeface="Calibri"/>
                <a:ea typeface="Calibri"/>
                <a:cs typeface="Calibri"/>
                <a:sym typeface="Calibri"/>
              </a:defRPr>
            </a:lvl7pPr>
            <a:lvl8pPr marL="0" lvl="7" indent="0" algn="r">
              <a:spcBef>
                <a:spcPts val="0"/>
              </a:spcBef>
              <a:buNone/>
              <a:defRPr sz="1200">
                <a:solidFill>
                  <a:schemeClr val="lt1"/>
                </a:solidFill>
                <a:latin typeface="Calibri"/>
                <a:ea typeface="Calibri"/>
                <a:cs typeface="Calibri"/>
                <a:sym typeface="Calibri"/>
              </a:defRPr>
            </a:lvl8pPr>
            <a:lvl9pPr marL="0" lvl="8" indent="0" algn="r">
              <a:spcBef>
                <a:spcPts val="0"/>
              </a:spcBef>
              <a:buNone/>
              <a:defRPr sz="1200">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7" name="Google Shape;37;p25"/>
          <p:cNvSpPr txBox="1"/>
          <p:nvPr/>
        </p:nvSpPr>
        <p:spPr>
          <a:xfrm>
            <a:off x="405113" y="5144777"/>
            <a:ext cx="11307501" cy="886802"/>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lt1"/>
              </a:buClr>
              <a:buSzPts val="3600"/>
              <a:buFont typeface="Calibri"/>
              <a:buNone/>
            </a:pPr>
            <a:r>
              <a:rPr lang="en-US" sz="3600" b="1" i="1">
                <a:solidFill>
                  <a:schemeClr val="lt1"/>
                </a:solidFill>
                <a:latin typeface="Calibri"/>
                <a:ea typeface="Calibri"/>
                <a:cs typeface="Calibri"/>
                <a:sym typeface="Calibri"/>
              </a:rPr>
              <a:t>Click to edit Master sub title</a:t>
            </a:r>
            <a:endParaRPr/>
          </a:p>
        </p:txBody>
      </p:sp>
      <p:pic>
        <p:nvPicPr>
          <p:cNvPr id="38" name="Google Shape;38;p25"/>
          <p:cNvPicPr preferRelativeResize="0"/>
          <p:nvPr/>
        </p:nvPicPr>
        <p:blipFill rotWithShape="1">
          <a:blip r:embed="rId3">
            <a:alphaModFix/>
          </a:blip>
          <a:srcRect/>
          <a:stretch/>
        </p:blipFill>
        <p:spPr>
          <a:xfrm>
            <a:off x="304431" y="1855490"/>
            <a:ext cx="2441311" cy="1645920"/>
          </a:xfrm>
          <a:prstGeom prst="rect">
            <a:avLst/>
          </a:prstGeom>
          <a:noFill/>
          <a:ln>
            <a:noFill/>
          </a:ln>
        </p:spPr>
      </p:pic>
      <p:pic>
        <p:nvPicPr>
          <p:cNvPr id="39" name="Google Shape;39;p25"/>
          <p:cNvPicPr preferRelativeResize="0"/>
          <p:nvPr/>
        </p:nvPicPr>
        <p:blipFill rotWithShape="1">
          <a:blip r:embed="rId4">
            <a:alphaModFix/>
          </a:blip>
          <a:srcRect/>
          <a:stretch/>
        </p:blipFill>
        <p:spPr>
          <a:xfrm>
            <a:off x="1" y="209570"/>
            <a:ext cx="2989287" cy="164592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0"/>
        <p:cNvGrpSpPr/>
        <p:nvPr/>
      </p:nvGrpSpPr>
      <p:grpSpPr>
        <a:xfrm>
          <a:off x="0" y="0"/>
          <a:ext cx="0" cy="0"/>
          <a:chOff x="0" y="0"/>
          <a:chExt cx="0" cy="0"/>
        </a:xfrm>
      </p:grpSpPr>
      <p:pic>
        <p:nvPicPr>
          <p:cNvPr id="41" name="Google Shape;41;p26"/>
          <p:cNvPicPr preferRelativeResize="0"/>
          <p:nvPr/>
        </p:nvPicPr>
        <p:blipFill rotWithShape="1">
          <a:blip r:embed="rId2">
            <a:alphaModFix/>
          </a:blip>
          <a:srcRect/>
          <a:stretch/>
        </p:blipFill>
        <p:spPr>
          <a:xfrm>
            <a:off x="0" y="-1"/>
            <a:ext cx="12192000" cy="6861047"/>
          </a:xfrm>
          <a:prstGeom prst="rect">
            <a:avLst/>
          </a:prstGeom>
          <a:noFill/>
          <a:ln>
            <a:noFill/>
          </a:ln>
        </p:spPr>
      </p:pic>
      <p:pic>
        <p:nvPicPr>
          <p:cNvPr id="42" name="Google Shape;42;p26"/>
          <p:cNvPicPr preferRelativeResize="0"/>
          <p:nvPr/>
        </p:nvPicPr>
        <p:blipFill rotWithShape="1">
          <a:blip r:embed="rId3">
            <a:alphaModFix/>
          </a:blip>
          <a:srcRect/>
          <a:stretch/>
        </p:blipFill>
        <p:spPr>
          <a:xfrm>
            <a:off x="585216" y="245365"/>
            <a:ext cx="2060448" cy="1134495"/>
          </a:xfrm>
          <a:prstGeom prst="rect">
            <a:avLst/>
          </a:prstGeom>
          <a:noFill/>
          <a:ln>
            <a:noFill/>
          </a:ln>
        </p:spPr>
      </p:pic>
      <p:sp>
        <p:nvSpPr>
          <p:cNvPr id="43" name="Google Shape;43;p26"/>
          <p:cNvSpPr txBox="1"/>
          <p:nvPr/>
        </p:nvSpPr>
        <p:spPr>
          <a:xfrm>
            <a:off x="3211010" y="610865"/>
            <a:ext cx="7616143" cy="561049"/>
          </a:xfrm>
          <a:prstGeom prst="rect">
            <a:avLst/>
          </a:prstGeom>
          <a:noFill/>
          <a:ln>
            <a:noFill/>
          </a:ln>
        </p:spPr>
        <p:txBody>
          <a:bodyPr spcFirstLastPara="1" wrap="square" lIns="91425" tIns="45700" rIns="91425" bIns="45700" anchor="ctr" anchorCtr="0">
            <a:normAutofit fontScale="92500" lnSpcReduction="20000"/>
          </a:bodyPr>
          <a:lstStyle/>
          <a:p>
            <a:pPr marL="0" marR="0" lvl="0" indent="0" algn="l" rtl="0">
              <a:lnSpc>
                <a:spcPct val="90000"/>
              </a:lnSpc>
              <a:spcBef>
                <a:spcPts val="0"/>
              </a:spcBef>
              <a:spcAft>
                <a:spcPts val="0"/>
              </a:spcAft>
              <a:buClr>
                <a:srgbClr val="172169"/>
              </a:buClr>
              <a:buSzPct val="100000"/>
              <a:buFont typeface="Calibri"/>
              <a:buNone/>
            </a:pPr>
            <a:r>
              <a:rPr lang="en-US" sz="4400" b="1">
                <a:solidFill>
                  <a:srgbClr val="172169"/>
                </a:solidFill>
                <a:latin typeface="Calibri"/>
                <a:ea typeface="Calibri"/>
                <a:cs typeface="Calibri"/>
                <a:sym typeface="Calibri"/>
              </a:rPr>
              <a:t>Click to edit Master title style</a:t>
            </a:r>
            <a:endParaRPr/>
          </a:p>
        </p:txBody>
      </p:sp>
      <p:sp>
        <p:nvSpPr>
          <p:cNvPr id="44" name="Google Shape;44;p26"/>
          <p:cNvSpPr txBox="1"/>
          <p:nvPr/>
        </p:nvSpPr>
        <p:spPr>
          <a:xfrm>
            <a:off x="838200" y="6356350"/>
            <a:ext cx="73152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rgbClr val="7F7F7F"/>
                </a:solidFill>
                <a:latin typeface="Calibri"/>
                <a:ea typeface="Calibri"/>
                <a:cs typeface="Calibri"/>
                <a:sym typeface="Calibri"/>
              </a:rPr>
              <a:t>Monday, April 24, 2017</a:t>
            </a:r>
            <a:endParaRPr/>
          </a:p>
        </p:txBody>
      </p:sp>
      <p:sp>
        <p:nvSpPr>
          <p:cNvPr id="45" name="Google Shape;45;p2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172169"/>
              </a:buClr>
              <a:buSzPts val="6000"/>
              <a:buFont typeface="Calibri"/>
              <a:buNone/>
              <a:defRPr sz="6000">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7" name="Google Shape;47;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9"/>
        <p:cNvGrpSpPr/>
        <p:nvPr/>
      </p:nvGrpSpPr>
      <p:grpSpPr>
        <a:xfrm>
          <a:off x="0" y="0"/>
          <a:ext cx="0" cy="0"/>
          <a:chOff x="0" y="0"/>
          <a:chExt cx="0" cy="0"/>
        </a:xfrm>
      </p:grpSpPr>
      <p:pic>
        <p:nvPicPr>
          <p:cNvPr id="50" name="Google Shape;50;p27"/>
          <p:cNvPicPr preferRelativeResize="0"/>
          <p:nvPr/>
        </p:nvPicPr>
        <p:blipFill rotWithShape="1">
          <a:blip r:embed="rId2">
            <a:alphaModFix/>
          </a:blip>
          <a:srcRect/>
          <a:stretch/>
        </p:blipFill>
        <p:spPr>
          <a:xfrm>
            <a:off x="0" y="-1"/>
            <a:ext cx="12192000" cy="6861047"/>
          </a:xfrm>
          <a:prstGeom prst="rect">
            <a:avLst/>
          </a:prstGeom>
          <a:noFill/>
          <a:ln>
            <a:noFill/>
          </a:ln>
        </p:spPr>
      </p:pic>
      <p:pic>
        <p:nvPicPr>
          <p:cNvPr id="51" name="Google Shape;51;p27"/>
          <p:cNvPicPr preferRelativeResize="0"/>
          <p:nvPr/>
        </p:nvPicPr>
        <p:blipFill rotWithShape="1">
          <a:blip r:embed="rId3">
            <a:alphaModFix/>
          </a:blip>
          <a:srcRect/>
          <a:stretch/>
        </p:blipFill>
        <p:spPr>
          <a:xfrm>
            <a:off x="585216" y="245365"/>
            <a:ext cx="2060448" cy="1134495"/>
          </a:xfrm>
          <a:prstGeom prst="rect">
            <a:avLst/>
          </a:prstGeom>
          <a:noFill/>
          <a:ln>
            <a:noFill/>
          </a:ln>
        </p:spPr>
      </p:pic>
      <p:sp>
        <p:nvSpPr>
          <p:cNvPr id="52" name="Google Shape;52;p27"/>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72169"/>
              </a:buClr>
              <a:buSzPts val="4400"/>
              <a:buFont typeface="Calibri"/>
              <a:buNone/>
              <a:defRPr b="1">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7"/>
          <p:cNvSpPr txBox="1"/>
          <p:nvPr/>
        </p:nvSpPr>
        <p:spPr>
          <a:xfrm>
            <a:off x="838200" y="6356350"/>
            <a:ext cx="73152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rgbClr val="7F7F7F"/>
                </a:solidFill>
                <a:latin typeface="Calibri"/>
                <a:ea typeface="Calibri"/>
                <a:cs typeface="Calibri"/>
                <a:sym typeface="Calibri"/>
              </a:rPr>
              <a:t>Monday, April 24, 2017</a:t>
            </a:r>
            <a:endParaRPr/>
          </a:p>
        </p:txBody>
      </p:sp>
      <p:sp>
        <p:nvSpPr>
          <p:cNvPr id="54" name="Google Shape;54;p27"/>
          <p:cNvSpPr txBox="1">
            <a:spLocks noGrp="1"/>
          </p:cNvSpPr>
          <p:nvPr>
            <p:ph type="body" idx="1"/>
          </p:nvPr>
        </p:nvSpPr>
        <p:spPr>
          <a:xfrm>
            <a:off x="839788" y="2005257"/>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5" name="Google Shape;55;p27"/>
          <p:cNvSpPr txBox="1">
            <a:spLocks noGrp="1"/>
          </p:cNvSpPr>
          <p:nvPr>
            <p:ph type="body" idx="2"/>
          </p:nvPr>
        </p:nvSpPr>
        <p:spPr>
          <a:xfrm>
            <a:off x="839788" y="2829169"/>
            <a:ext cx="5157787" cy="352718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27"/>
          <p:cNvSpPr txBox="1">
            <a:spLocks noGrp="1"/>
          </p:cNvSpPr>
          <p:nvPr>
            <p:ph type="body" idx="3"/>
          </p:nvPr>
        </p:nvSpPr>
        <p:spPr>
          <a:xfrm>
            <a:off x="6172200" y="2005257"/>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7" name="Google Shape;57;p27"/>
          <p:cNvSpPr txBox="1">
            <a:spLocks noGrp="1"/>
          </p:cNvSpPr>
          <p:nvPr>
            <p:ph type="body" idx="4"/>
          </p:nvPr>
        </p:nvSpPr>
        <p:spPr>
          <a:xfrm>
            <a:off x="6172200" y="2829169"/>
            <a:ext cx="5183188" cy="352718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0"/>
        <p:cNvGrpSpPr/>
        <p:nvPr/>
      </p:nvGrpSpPr>
      <p:grpSpPr>
        <a:xfrm>
          <a:off x="0" y="0"/>
          <a:ext cx="0" cy="0"/>
          <a:chOff x="0" y="0"/>
          <a:chExt cx="0" cy="0"/>
        </a:xfrm>
      </p:grpSpPr>
      <p:pic>
        <p:nvPicPr>
          <p:cNvPr id="61" name="Google Shape;61;p28"/>
          <p:cNvPicPr preferRelativeResize="0"/>
          <p:nvPr/>
        </p:nvPicPr>
        <p:blipFill rotWithShape="1">
          <a:blip r:embed="rId2">
            <a:alphaModFix/>
          </a:blip>
          <a:srcRect/>
          <a:stretch/>
        </p:blipFill>
        <p:spPr>
          <a:xfrm>
            <a:off x="0" y="-1"/>
            <a:ext cx="12192000" cy="6861047"/>
          </a:xfrm>
          <a:prstGeom prst="rect">
            <a:avLst/>
          </a:prstGeom>
          <a:noFill/>
          <a:ln>
            <a:noFill/>
          </a:ln>
        </p:spPr>
      </p:pic>
      <p:pic>
        <p:nvPicPr>
          <p:cNvPr id="62" name="Google Shape;62;p28"/>
          <p:cNvPicPr preferRelativeResize="0"/>
          <p:nvPr/>
        </p:nvPicPr>
        <p:blipFill rotWithShape="1">
          <a:blip r:embed="rId3">
            <a:alphaModFix/>
          </a:blip>
          <a:srcRect/>
          <a:stretch/>
        </p:blipFill>
        <p:spPr>
          <a:xfrm>
            <a:off x="585216" y="245365"/>
            <a:ext cx="2060448" cy="1134495"/>
          </a:xfrm>
          <a:prstGeom prst="rect">
            <a:avLst/>
          </a:prstGeom>
          <a:noFill/>
          <a:ln>
            <a:noFill/>
          </a:ln>
        </p:spPr>
      </p:pic>
      <p:sp>
        <p:nvSpPr>
          <p:cNvPr id="63" name="Google Shape;63;p28"/>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72169"/>
              </a:buClr>
              <a:buSzPts val="4400"/>
              <a:buFont typeface="Calibri"/>
              <a:buNone/>
              <a:defRPr b="1">
                <a:solidFill>
                  <a:srgbClr val="17216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28"/>
          <p:cNvSpPr txBox="1"/>
          <p:nvPr/>
        </p:nvSpPr>
        <p:spPr>
          <a:xfrm>
            <a:off x="838200" y="6356350"/>
            <a:ext cx="73152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rgbClr val="7F7F7F"/>
                </a:solidFill>
                <a:latin typeface="Calibri"/>
                <a:ea typeface="Calibri"/>
                <a:cs typeface="Calibri"/>
                <a:sym typeface="Calibri"/>
              </a:rPr>
              <a:t>Monday, April 24, 2017</a:t>
            </a:r>
            <a:endParaRPr/>
          </a:p>
        </p:txBody>
      </p:sp>
      <p:sp>
        <p:nvSpPr>
          <p:cNvPr id="65" name="Google Shape;65;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4childcare.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worknet20.or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www.illinoisworknet.com/" TargetMode="External"/><Relationship Id="rId4" Type="http://schemas.openxmlformats.org/officeDocument/2006/relationships/hyperlink" Target="http://www.illinoisjoblink.co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llcc.edu/wp-content/uploads/2014/09/LLCC-District-526-map.jpg"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http://www.llcc.edu/" TargetMode="External"/><Relationship Id="rId5" Type="http://schemas.openxmlformats.org/officeDocument/2006/relationships/image" Target="../media/image17.jpg"/><Relationship Id="rId4" Type="http://schemas.openxmlformats.org/officeDocument/2006/relationships/image" Target="../media/image16.jpg"/></Relationships>
</file>

<file path=ppt/slides/_rels/slide14.xml.rels><?xml version="1.0" encoding="UTF-8" standalone="yes"?>
<Relationships xmlns="http://schemas.openxmlformats.org/package/2006/relationships"><Relationship Id="rId3" Type="http://schemas.openxmlformats.org/officeDocument/2006/relationships/hyperlink" Target="http://www.llcc.edu/"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hyperlink" Target="http://www.llcc.edu/getting-started"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curt.Robinson@llcc.edu"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hyperlink" Target="http://www.llcc.edu/truck-driver-trainin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llcc.edu/highway-construction-careers-training"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hyperlink" Target="mailto:thomas.spears@llcc.edu"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Mac.Warren@llcc.edu"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hyperlink" Target="https://www.llcc.edu/visit-llcc"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hyperlink" Target="https://www.nationalable.org/about/"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sangamonil.gov/departments/a-c/community-resources/programs-and-service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hyperlink" Target="https://www.umos.org/nfjp-application/"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illinoisworknet.com/"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orknet20.org/contact-us/"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hyperlink" Target="mailto:worknet20@worknet20.org"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jpg"/></Relationships>
</file>

<file path=ppt/slides/_rels/slide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caccspringfield.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s://wr.dhs.illinois.gov/wrpublic/wr/dynamic/referral.jsf" TargetMode="External"/><Relationship Id="rId4" Type="http://schemas.openxmlformats.org/officeDocument/2006/relationships/hyperlink" Target="https://www.dhs.state.il.us/page.asp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illinoisworknet.com/wioatrainingsearch"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
          <p:cNvSpPr txBox="1">
            <a:spLocks noGrp="1"/>
          </p:cNvSpPr>
          <p:nvPr>
            <p:ph type="title"/>
          </p:nvPr>
        </p:nvSpPr>
        <p:spPr>
          <a:xfrm>
            <a:off x="967596" y="1251588"/>
            <a:ext cx="10515599" cy="1344059"/>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72169"/>
              </a:buClr>
              <a:buSzPts val="4400"/>
              <a:buFont typeface="Calibri"/>
              <a:buNone/>
            </a:pPr>
            <a:r>
              <a:rPr lang="en-US"/>
              <a:t>Illinois workNet Partner Orientation</a:t>
            </a:r>
            <a:endParaRPr/>
          </a:p>
        </p:txBody>
      </p:sp>
      <p:sp>
        <p:nvSpPr>
          <p:cNvPr id="72" name="Google Shape;72;p1"/>
          <p:cNvSpPr txBox="1"/>
          <p:nvPr/>
        </p:nvSpPr>
        <p:spPr>
          <a:xfrm>
            <a:off x="967596" y="3407506"/>
            <a:ext cx="10269245"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Calibri"/>
                <a:ea typeface="Calibri"/>
                <a:cs typeface="Calibri"/>
                <a:sym typeface="Calibri"/>
              </a:rPr>
              <a:t>One-Stop Center</a:t>
            </a:r>
            <a:endParaRPr/>
          </a:p>
          <a:p>
            <a:pPr marL="0" marR="0" lvl="0" indent="0" algn="ctr" rtl="0">
              <a:spcBef>
                <a:spcPts val="0"/>
              </a:spcBef>
              <a:spcAft>
                <a:spcPts val="0"/>
              </a:spcAft>
              <a:buNone/>
            </a:pPr>
            <a:r>
              <a:rPr lang="en-US" sz="2800" b="0" i="0" u="none" strike="noStrike" cap="none">
                <a:solidFill>
                  <a:schemeClr val="dk1"/>
                </a:solidFill>
                <a:latin typeface="Calibri"/>
                <a:ea typeface="Calibri"/>
                <a:cs typeface="Calibri"/>
                <a:sym typeface="Calibri"/>
              </a:rPr>
              <a:t>1300 South 9</a:t>
            </a:r>
            <a:r>
              <a:rPr lang="en-US" sz="2800" b="0" i="0" u="none" strike="noStrike" cap="none" baseline="30000">
                <a:solidFill>
                  <a:schemeClr val="dk1"/>
                </a:solidFill>
                <a:latin typeface="Calibri"/>
                <a:ea typeface="Calibri"/>
                <a:cs typeface="Calibri"/>
                <a:sym typeface="Calibri"/>
              </a:rPr>
              <a:t>th</a:t>
            </a:r>
            <a:r>
              <a:rPr lang="en-US" sz="2800" b="0" i="0" u="none" strike="noStrike" cap="none">
                <a:solidFill>
                  <a:schemeClr val="dk1"/>
                </a:solidFill>
                <a:latin typeface="Calibri"/>
                <a:ea typeface="Calibri"/>
                <a:cs typeface="Calibri"/>
                <a:sym typeface="Calibri"/>
              </a:rPr>
              <a:t> St.</a:t>
            </a:r>
            <a:endParaRPr/>
          </a:p>
          <a:p>
            <a:pPr marL="0" marR="0" lvl="0" indent="0" algn="ctr" rtl="0">
              <a:spcBef>
                <a:spcPts val="0"/>
              </a:spcBef>
              <a:spcAft>
                <a:spcPts val="0"/>
              </a:spcAft>
              <a:buNone/>
            </a:pPr>
            <a:r>
              <a:rPr lang="en-US" sz="2800" b="0" i="0" u="none" strike="noStrike" cap="none">
                <a:solidFill>
                  <a:schemeClr val="dk1"/>
                </a:solidFill>
                <a:latin typeface="Calibri"/>
                <a:ea typeface="Calibri"/>
                <a:cs typeface="Calibri"/>
                <a:sym typeface="Calibri"/>
              </a:rPr>
              <a:t> Springfield, IL  62703</a:t>
            </a:r>
            <a:endParaRPr/>
          </a:p>
        </p:txBody>
      </p:sp>
      <p:sp>
        <p:nvSpPr>
          <p:cNvPr id="73" name="Google Shape;73;p1"/>
          <p:cNvSpPr/>
          <p:nvPr/>
        </p:nvSpPr>
        <p:spPr>
          <a:xfrm>
            <a:off x="967596" y="5287992"/>
            <a:ext cx="10515600" cy="1270246"/>
          </a:xfrm>
          <a:prstGeom prst="rect">
            <a:avLst/>
          </a:prstGeom>
          <a:solidFill>
            <a:srgbClr val="1F3864"/>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1" i="1" u="none" strike="noStrike" cap="none">
                <a:solidFill>
                  <a:schemeClr val="lt1"/>
                </a:solidFill>
                <a:latin typeface="Calibri"/>
                <a:ea typeface="Calibri"/>
                <a:cs typeface="Calibri"/>
                <a:sym typeface="Calibri"/>
              </a:rPr>
              <a:t>Land of Lincoln Workforce Alliance is an equal opportunity employer/program.  Auxiliary aids and services are available upon request to individuals with disabilities. No individual shall be excluded from participation in, denied the benefit of, subjected to discrimination under, or denied employment in the administration of or in connection with any such program because of race, religion, sex (including pregnancy, gender identity, and sexual orientation) parental status, national origin, age, disability or political affiliation or belief or military service. </a:t>
            </a:r>
            <a:endParaRPr sz="1400" b="0" i="1"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0"/>
          <p:cNvSpPr txBox="1">
            <a:spLocks noGrp="1"/>
          </p:cNvSpPr>
          <p:nvPr>
            <p:ph type="body" idx="1"/>
          </p:nvPr>
        </p:nvSpPr>
        <p:spPr>
          <a:xfrm>
            <a:off x="2702560" y="2321367"/>
            <a:ext cx="10515600" cy="4058796"/>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0"/>
              </a:spcBef>
              <a:spcAft>
                <a:spcPts val="0"/>
              </a:spcAft>
              <a:buClr>
                <a:srgbClr val="2F5496"/>
              </a:buClr>
              <a:buSzPts val="4400"/>
              <a:buNone/>
            </a:pPr>
            <a:r>
              <a:rPr lang="en-US" sz="4400" b="1">
                <a:solidFill>
                  <a:srgbClr val="2F5496"/>
                </a:solidFill>
                <a:latin typeface="Calibri"/>
                <a:ea typeface="Calibri"/>
                <a:cs typeface="Calibri"/>
                <a:sym typeface="Calibri"/>
              </a:rPr>
              <a:t>So, if approved for WIOA……….. </a:t>
            </a:r>
            <a:endParaRPr/>
          </a:p>
          <a:p>
            <a:pPr marL="0" lvl="0" indent="0" algn="l" rtl="0">
              <a:lnSpc>
                <a:spcPct val="115000"/>
              </a:lnSpc>
              <a:spcBef>
                <a:spcPts val="2000"/>
              </a:spcBef>
              <a:spcAft>
                <a:spcPts val="0"/>
              </a:spcAft>
              <a:buClr>
                <a:srgbClr val="2F5496"/>
              </a:buClr>
              <a:buSzPts val="4400"/>
              <a:buNone/>
            </a:pPr>
            <a:r>
              <a:rPr lang="en-US" sz="4400" b="1">
                <a:solidFill>
                  <a:srgbClr val="2F5496"/>
                </a:solidFill>
                <a:latin typeface="Calibri"/>
                <a:ea typeface="Calibri"/>
                <a:cs typeface="Calibri"/>
                <a:sym typeface="Calibri"/>
              </a:rPr>
              <a:t>What can it fund?</a:t>
            </a:r>
            <a:endParaRPr sz="4400" b="1" u="sng">
              <a:solidFill>
                <a:srgbClr val="2F5496"/>
              </a:solidFill>
              <a:latin typeface="Calibri"/>
              <a:ea typeface="Calibri"/>
              <a:cs typeface="Calibri"/>
              <a:sym typeface="Calibri"/>
            </a:endParaRPr>
          </a:p>
          <a:p>
            <a:pPr marL="228600" lvl="0" indent="-50800" algn="l" rtl="0">
              <a:lnSpc>
                <a:spcPct val="90000"/>
              </a:lnSpc>
              <a:spcBef>
                <a:spcPts val="2000"/>
              </a:spcBef>
              <a:spcAft>
                <a:spcPts val="0"/>
              </a:spcAft>
              <a:buClr>
                <a:srgbClr val="58595B"/>
              </a:buClr>
              <a:buSzPts val="28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1"/>
          <p:cNvSpPr txBox="1">
            <a:spLocks noGrp="1"/>
          </p:cNvSpPr>
          <p:nvPr>
            <p:ph type="title"/>
          </p:nvPr>
        </p:nvSpPr>
        <p:spPr>
          <a:xfrm>
            <a:off x="2631440" y="1709518"/>
            <a:ext cx="8585200" cy="561049"/>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2F5496"/>
              </a:buClr>
              <a:buSzPts val="3200"/>
              <a:buFont typeface="Calibri"/>
              <a:buNone/>
            </a:pPr>
            <a:r>
              <a:rPr lang="en-US" sz="3200">
                <a:solidFill>
                  <a:srgbClr val="2F5496"/>
                </a:solidFill>
                <a:latin typeface="Calibri"/>
                <a:ea typeface="Calibri"/>
                <a:cs typeface="Calibri"/>
                <a:sym typeface="Calibri"/>
              </a:rPr>
              <a:t>WIOA Title I can pay up to </a:t>
            </a:r>
            <a:r>
              <a:rPr lang="en-US" sz="3600">
                <a:solidFill>
                  <a:srgbClr val="2F5496"/>
                </a:solidFill>
                <a:latin typeface="Calibri"/>
                <a:ea typeface="Calibri"/>
                <a:cs typeface="Calibri"/>
                <a:sym typeface="Calibri"/>
              </a:rPr>
              <a:t>$8000.00 </a:t>
            </a:r>
            <a:r>
              <a:rPr lang="en-US" sz="3200">
                <a:solidFill>
                  <a:srgbClr val="2F5496"/>
                </a:solidFill>
                <a:latin typeface="Calibri"/>
                <a:ea typeface="Calibri"/>
                <a:cs typeface="Calibri"/>
                <a:sym typeface="Calibri"/>
              </a:rPr>
              <a:t>a year for tuition </a:t>
            </a:r>
            <a:r>
              <a:rPr lang="en-US" sz="2800">
                <a:solidFill>
                  <a:srgbClr val="2F5496"/>
                </a:solidFill>
                <a:latin typeface="Calibri"/>
                <a:ea typeface="Calibri"/>
                <a:cs typeface="Calibri"/>
                <a:sym typeface="Calibri"/>
              </a:rPr>
              <a:t>for a maximum of two years.</a:t>
            </a:r>
            <a:br>
              <a:rPr lang="en-US" sz="2800">
                <a:solidFill>
                  <a:srgbClr val="2F5496"/>
                </a:solidFill>
              </a:rPr>
            </a:br>
            <a:endParaRPr sz="3200">
              <a:solidFill>
                <a:srgbClr val="2F5496"/>
              </a:solidFill>
            </a:endParaRPr>
          </a:p>
        </p:txBody>
      </p:sp>
      <p:sp>
        <p:nvSpPr>
          <p:cNvPr id="143" name="Google Shape;143;p11"/>
          <p:cNvSpPr txBox="1">
            <a:spLocks noGrp="1"/>
          </p:cNvSpPr>
          <p:nvPr>
            <p:ph type="body" idx="1"/>
          </p:nvPr>
        </p:nvSpPr>
        <p:spPr>
          <a:xfrm>
            <a:off x="1193801" y="2377055"/>
            <a:ext cx="9810898" cy="3226303"/>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115000"/>
              </a:lnSpc>
              <a:spcBef>
                <a:spcPts val="0"/>
              </a:spcBef>
              <a:spcAft>
                <a:spcPts val="0"/>
              </a:spcAft>
              <a:buClr>
                <a:schemeClr val="accent2"/>
              </a:buClr>
              <a:buSzPct val="100000"/>
              <a:buNone/>
            </a:pPr>
            <a:r>
              <a:rPr lang="en-US" sz="2200">
                <a:solidFill>
                  <a:schemeClr val="accent2"/>
                </a:solidFill>
                <a:latin typeface="Calibri"/>
                <a:ea typeface="Calibri"/>
                <a:cs typeface="Calibri"/>
                <a:sym typeface="Calibri"/>
              </a:rPr>
              <a:t>In addition to tuition assistance, WIOA can pay for additional items such as: </a:t>
            </a:r>
            <a:endParaRPr/>
          </a:p>
          <a:p>
            <a:pPr marL="342900" lvl="0" indent="-342900" algn="l" rtl="0">
              <a:lnSpc>
                <a:spcPct val="100000"/>
              </a:lnSpc>
              <a:spcBef>
                <a:spcPts val="2000"/>
              </a:spcBef>
              <a:spcAft>
                <a:spcPts val="0"/>
              </a:spcAft>
              <a:buClr>
                <a:schemeClr val="accent2"/>
              </a:buClr>
              <a:buSzPct val="100000"/>
              <a:buFont typeface="Noto Sans Symbols"/>
              <a:buChar char="❖"/>
            </a:pPr>
            <a:r>
              <a:rPr lang="en-US" sz="2200" b="1">
                <a:solidFill>
                  <a:schemeClr val="accent2"/>
                </a:solidFill>
                <a:latin typeface="Calibri"/>
                <a:ea typeface="Calibri"/>
                <a:cs typeface="Calibri"/>
                <a:sym typeface="Calibri"/>
              </a:rPr>
              <a:t>Required Fees/Required Books/Certification Exams</a:t>
            </a:r>
            <a:endParaRPr/>
          </a:p>
          <a:p>
            <a:pPr marL="342900" lvl="0" indent="-342900" algn="l" rtl="0">
              <a:lnSpc>
                <a:spcPct val="100000"/>
              </a:lnSpc>
              <a:spcBef>
                <a:spcPts val="2000"/>
              </a:spcBef>
              <a:spcAft>
                <a:spcPts val="0"/>
              </a:spcAft>
              <a:buClr>
                <a:schemeClr val="accent2"/>
              </a:buClr>
              <a:buSzPct val="100000"/>
              <a:buFont typeface="Noto Sans Symbols"/>
              <a:buChar char="❖"/>
            </a:pPr>
            <a:r>
              <a:rPr lang="en-US" sz="2200" b="1">
                <a:solidFill>
                  <a:schemeClr val="accent2"/>
                </a:solidFill>
                <a:latin typeface="Calibri"/>
                <a:ea typeface="Calibri"/>
                <a:cs typeface="Calibri"/>
                <a:sym typeface="Calibri"/>
              </a:rPr>
              <a:t>Required Tools 	  </a:t>
            </a:r>
            <a:endParaRPr/>
          </a:p>
          <a:p>
            <a:pPr marL="342900" lvl="0" indent="-342900" algn="l" rtl="0">
              <a:lnSpc>
                <a:spcPct val="100000"/>
              </a:lnSpc>
              <a:spcBef>
                <a:spcPts val="2000"/>
              </a:spcBef>
              <a:spcAft>
                <a:spcPts val="0"/>
              </a:spcAft>
              <a:buClr>
                <a:schemeClr val="accent2"/>
              </a:buClr>
              <a:buSzPct val="100000"/>
              <a:buFont typeface="Noto Sans Symbols"/>
              <a:buChar char="❖"/>
            </a:pPr>
            <a:r>
              <a:rPr lang="en-US" sz="2200" b="1">
                <a:solidFill>
                  <a:schemeClr val="accent2"/>
                </a:solidFill>
                <a:latin typeface="Calibri"/>
                <a:ea typeface="Calibri"/>
                <a:cs typeface="Calibri"/>
                <a:sym typeface="Calibri"/>
              </a:rPr>
              <a:t>Required Uniforms / Supplies</a:t>
            </a:r>
            <a:endParaRPr/>
          </a:p>
          <a:p>
            <a:pPr marL="342900" lvl="0" indent="-342900" algn="l" rtl="0">
              <a:lnSpc>
                <a:spcPct val="100000"/>
              </a:lnSpc>
              <a:spcBef>
                <a:spcPts val="2000"/>
              </a:spcBef>
              <a:spcAft>
                <a:spcPts val="0"/>
              </a:spcAft>
              <a:buClr>
                <a:schemeClr val="accent2"/>
              </a:buClr>
              <a:buSzPct val="100000"/>
              <a:buFont typeface="Noto Sans Symbols"/>
              <a:buChar char="❖"/>
            </a:pPr>
            <a:r>
              <a:rPr lang="en-US" sz="2200" b="1">
                <a:solidFill>
                  <a:schemeClr val="accent2"/>
                </a:solidFill>
                <a:latin typeface="Calibri"/>
                <a:ea typeface="Calibri"/>
                <a:cs typeface="Calibri"/>
                <a:sym typeface="Calibri"/>
              </a:rPr>
              <a:t>Mileage </a:t>
            </a:r>
            <a:r>
              <a:rPr lang="en-US" sz="2200">
                <a:solidFill>
                  <a:schemeClr val="accent2"/>
                </a:solidFill>
                <a:latin typeface="Calibri"/>
                <a:ea typeface="Calibri"/>
                <a:cs typeface="Calibri"/>
                <a:sym typeface="Calibri"/>
              </a:rPr>
              <a:t>(</a:t>
            </a:r>
            <a:r>
              <a:rPr lang="en-US" sz="2200" i="1">
                <a:solidFill>
                  <a:schemeClr val="accent2"/>
                </a:solidFill>
                <a:latin typeface="Calibri"/>
                <a:ea typeface="Calibri"/>
                <a:cs typeface="Calibri"/>
                <a:sym typeface="Calibri"/>
              </a:rPr>
              <a:t>if traveling over 5 miles</a:t>
            </a:r>
            <a:r>
              <a:rPr lang="en-US" sz="2200">
                <a:solidFill>
                  <a:schemeClr val="accent2"/>
                </a:solidFill>
                <a:latin typeface="Calibri"/>
                <a:ea typeface="Calibri"/>
                <a:cs typeface="Calibri"/>
                <a:sym typeface="Calibri"/>
              </a:rPr>
              <a:t> round trip to class)</a:t>
            </a:r>
            <a:endParaRPr/>
          </a:p>
          <a:p>
            <a:pPr marL="342900" lvl="0" indent="-342900" algn="l" rtl="0">
              <a:lnSpc>
                <a:spcPct val="100000"/>
              </a:lnSpc>
              <a:spcBef>
                <a:spcPts val="2000"/>
              </a:spcBef>
              <a:spcAft>
                <a:spcPts val="0"/>
              </a:spcAft>
              <a:buClr>
                <a:schemeClr val="accent2"/>
              </a:buClr>
              <a:buSzPct val="100000"/>
              <a:buFont typeface="Noto Sans Symbols"/>
              <a:buChar char="❖"/>
            </a:pPr>
            <a:r>
              <a:rPr lang="en-US" sz="2200" b="1">
                <a:solidFill>
                  <a:schemeClr val="accent2"/>
                </a:solidFill>
                <a:latin typeface="Calibri"/>
                <a:ea typeface="Calibri"/>
                <a:cs typeface="Calibri"/>
                <a:sym typeface="Calibri"/>
              </a:rPr>
              <a:t>Daycare costs </a:t>
            </a:r>
            <a:r>
              <a:rPr lang="en-US" sz="2200">
                <a:solidFill>
                  <a:schemeClr val="accent2"/>
                </a:solidFill>
                <a:latin typeface="Calibri"/>
                <a:ea typeface="Calibri"/>
                <a:cs typeface="Calibri"/>
                <a:sym typeface="Calibri"/>
              </a:rPr>
              <a:t>(</a:t>
            </a:r>
            <a:r>
              <a:rPr lang="en-US" sz="2200" i="1">
                <a:solidFill>
                  <a:schemeClr val="accent2"/>
                </a:solidFill>
                <a:latin typeface="Calibri"/>
                <a:ea typeface="Calibri"/>
                <a:cs typeface="Calibri"/>
                <a:sym typeface="Calibri"/>
              </a:rPr>
              <a:t>must first ask for assistance through </a:t>
            </a:r>
            <a:r>
              <a:rPr lang="en-US" sz="2200" b="1" i="1">
                <a:solidFill>
                  <a:schemeClr val="accent2"/>
                </a:solidFill>
                <a:latin typeface="Calibri"/>
                <a:ea typeface="Calibri"/>
                <a:cs typeface="Calibri"/>
                <a:sym typeface="Calibri"/>
              </a:rPr>
              <a:t>Community Child Care Connection 														</a:t>
            </a:r>
            <a:r>
              <a:rPr lang="en-US" sz="2000" b="1" u="sng">
                <a:solidFill>
                  <a:schemeClr val="accent2"/>
                </a:solidFill>
                <a:hlinkClick r:id="rId3">
                  <a:extLst>
                    <a:ext uri="{A12FA001-AC4F-418D-AE19-62706E023703}">
                      <ahyp:hlinkClr xmlns:ahyp="http://schemas.microsoft.com/office/drawing/2018/hyperlinkcolor" val="tx"/>
                    </a:ext>
                  </a:extLst>
                </a:hlinkClick>
              </a:rPr>
              <a:t>https://www.4childcare.org</a:t>
            </a:r>
            <a:endParaRPr sz="2000" b="1">
              <a:solidFill>
                <a:schemeClr val="accent2"/>
              </a:solidFill>
            </a:endParaRPr>
          </a:p>
          <a:p>
            <a:pPr marL="228600" lvl="0" indent="-77470" algn="l" rtl="0">
              <a:lnSpc>
                <a:spcPct val="90000"/>
              </a:lnSpc>
              <a:spcBef>
                <a:spcPts val="2000"/>
              </a:spcBef>
              <a:spcAft>
                <a:spcPts val="0"/>
              </a:spcAft>
              <a:buClr>
                <a:srgbClr val="58595B"/>
              </a:buClr>
              <a:buSzPct val="100000"/>
              <a:buNone/>
            </a:pPr>
            <a:endParaRPr>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2"/>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2F5496"/>
              </a:buClr>
              <a:buSzPct val="100000"/>
              <a:buFont typeface="Calibri"/>
              <a:buNone/>
            </a:pPr>
            <a:r>
              <a:rPr lang="en-US">
                <a:solidFill>
                  <a:srgbClr val="2F5496"/>
                </a:solidFill>
                <a:latin typeface="Calibri"/>
                <a:ea typeface="Calibri"/>
                <a:cs typeface="Calibri"/>
                <a:sym typeface="Calibri"/>
              </a:rPr>
              <a:t>Next Steps</a:t>
            </a:r>
            <a:endParaRPr/>
          </a:p>
        </p:txBody>
      </p:sp>
      <p:sp>
        <p:nvSpPr>
          <p:cNvPr id="149" name="Google Shape;149;p12"/>
          <p:cNvSpPr txBox="1">
            <a:spLocks noGrp="1"/>
          </p:cNvSpPr>
          <p:nvPr>
            <p:ph type="body" idx="1"/>
          </p:nvPr>
        </p:nvSpPr>
        <p:spPr>
          <a:xfrm>
            <a:off x="3870960" y="1461742"/>
            <a:ext cx="3606800" cy="4058796"/>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rgbClr val="C00000"/>
              </a:buClr>
              <a:buSzPct val="100000"/>
              <a:buNone/>
            </a:pPr>
            <a:r>
              <a:rPr lang="en-US" sz="4300" b="1">
                <a:solidFill>
                  <a:srgbClr val="C00000"/>
                </a:solidFill>
              </a:rPr>
              <a:t>    2</a:t>
            </a:r>
            <a:r>
              <a:rPr lang="en-US" sz="5200" b="1">
                <a:solidFill>
                  <a:srgbClr val="C00000"/>
                </a:solidFill>
              </a:rPr>
              <a:t>. </a:t>
            </a:r>
            <a:endParaRPr/>
          </a:p>
          <a:p>
            <a:pPr marL="0" lvl="0" indent="0" algn="l" rtl="0">
              <a:lnSpc>
                <a:spcPct val="110000"/>
              </a:lnSpc>
              <a:spcBef>
                <a:spcPts val="0"/>
              </a:spcBef>
              <a:spcAft>
                <a:spcPts val="0"/>
              </a:spcAft>
              <a:buClr>
                <a:srgbClr val="C00000"/>
              </a:buClr>
              <a:buSzPct val="100000"/>
              <a:buNone/>
            </a:pPr>
            <a:r>
              <a:rPr lang="en-US" sz="2200" b="1">
                <a:solidFill>
                  <a:srgbClr val="C00000"/>
                </a:solidFill>
              </a:rPr>
              <a:t>       Meet with the school   </a:t>
            </a:r>
            <a:endParaRPr sz="2200">
              <a:solidFill>
                <a:srgbClr val="C00000"/>
              </a:solidFill>
            </a:endParaRPr>
          </a:p>
          <a:p>
            <a:pPr marL="342900" lvl="0" indent="-213677" algn="l" rtl="0">
              <a:lnSpc>
                <a:spcPct val="90000"/>
              </a:lnSpc>
              <a:spcBef>
                <a:spcPts val="1000"/>
              </a:spcBef>
              <a:spcAft>
                <a:spcPts val="0"/>
              </a:spcAft>
              <a:buClr>
                <a:srgbClr val="58595B"/>
              </a:buClr>
              <a:buSzPct val="100000"/>
              <a:buFont typeface="Arial"/>
              <a:buNone/>
            </a:pPr>
            <a:endParaRPr sz="2200">
              <a:solidFill>
                <a:srgbClr val="C00000"/>
              </a:solidFill>
            </a:endParaRPr>
          </a:p>
          <a:p>
            <a:pPr marL="800100" lvl="1" indent="-342931" algn="l" rtl="0">
              <a:lnSpc>
                <a:spcPct val="90000"/>
              </a:lnSpc>
              <a:spcBef>
                <a:spcPts val="500"/>
              </a:spcBef>
              <a:spcAft>
                <a:spcPts val="0"/>
              </a:spcAft>
              <a:buClr>
                <a:srgbClr val="C00000"/>
              </a:buClr>
              <a:buSzPct val="100000"/>
              <a:buFont typeface="Arial"/>
              <a:buChar char="•"/>
            </a:pPr>
            <a:r>
              <a:rPr lang="en-US" sz="1900">
                <a:solidFill>
                  <a:srgbClr val="C00000"/>
                </a:solidFill>
              </a:rPr>
              <a:t>Acceptance Letter</a:t>
            </a:r>
            <a:endParaRPr/>
          </a:p>
          <a:p>
            <a:pPr marL="800100" lvl="1" indent="-231330" algn="l" rtl="0">
              <a:lnSpc>
                <a:spcPct val="90000"/>
              </a:lnSpc>
              <a:spcBef>
                <a:spcPts val="500"/>
              </a:spcBef>
              <a:spcAft>
                <a:spcPts val="0"/>
              </a:spcAft>
              <a:buClr>
                <a:srgbClr val="58595B"/>
              </a:buClr>
              <a:buSzPct val="100000"/>
              <a:buFont typeface="Arial"/>
              <a:buNone/>
            </a:pPr>
            <a:endParaRPr sz="1900">
              <a:solidFill>
                <a:srgbClr val="C00000"/>
              </a:solidFill>
            </a:endParaRPr>
          </a:p>
          <a:p>
            <a:pPr marL="800100" lvl="1" indent="-231330" algn="l" rtl="0">
              <a:lnSpc>
                <a:spcPct val="90000"/>
              </a:lnSpc>
              <a:spcBef>
                <a:spcPts val="500"/>
              </a:spcBef>
              <a:spcAft>
                <a:spcPts val="0"/>
              </a:spcAft>
              <a:buClr>
                <a:srgbClr val="58595B"/>
              </a:buClr>
              <a:buSzPct val="100000"/>
              <a:buFont typeface="Arial"/>
              <a:buNone/>
            </a:pPr>
            <a:endParaRPr sz="1900">
              <a:solidFill>
                <a:srgbClr val="C00000"/>
              </a:solidFill>
            </a:endParaRPr>
          </a:p>
          <a:p>
            <a:pPr marL="800100" lvl="1" indent="-342931" algn="l" rtl="0">
              <a:lnSpc>
                <a:spcPct val="90000"/>
              </a:lnSpc>
              <a:spcBef>
                <a:spcPts val="500"/>
              </a:spcBef>
              <a:spcAft>
                <a:spcPts val="0"/>
              </a:spcAft>
              <a:buClr>
                <a:srgbClr val="C00000"/>
              </a:buClr>
              <a:buSzPct val="100000"/>
              <a:buFont typeface="Arial"/>
              <a:buChar char="•"/>
            </a:pPr>
            <a:r>
              <a:rPr lang="en-US" sz="1900">
                <a:solidFill>
                  <a:srgbClr val="C00000"/>
                </a:solidFill>
              </a:rPr>
              <a:t>Financial Aid Letter    </a:t>
            </a:r>
            <a:endParaRPr/>
          </a:p>
          <a:p>
            <a:pPr marL="457200" lvl="1" indent="0" algn="l" rtl="0">
              <a:lnSpc>
                <a:spcPct val="90000"/>
              </a:lnSpc>
              <a:spcBef>
                <a:spcPts val="500"/>
              </a:spcBef>
              <a:spcAft>
                <a:spcPts val="0"/>
              </a:spcAft>
              <a:buClr>
                <a:srgbClr val="C00000"/>
              </a:buClr>
              <a:buSzPct val="100000"/>
              <a:buNone/>
            </a:pPr>
            <a:r>
              <a:rPr lang="en-US" sz="1900">
                <a:solidFill>
                  <a:srgbClr val="C00000"/>
                </a:solidFill>
              </a:rPr>
              <a:t>      </a:t>
            </a:r>
            <a:r>
              <a:rPr lang="en-US" sz="1500">
                <a:solidFill>
                  <a:srgbClr val="C00000"/>
                </a:solidFill>
              </a:rPr>
              <a:t>Can’t be default on previous federal      </a:t>
            </a:r>
            <a:endParaRPr/>
          </a:p>
          <a:p>
            <a:pPr marL="457200" lvl="1" indent="0" algn="l" rtl="0">
              <a:lnSpc>
                <a:spcPct val="90000"/>
              </a:lnSpc>
              <a:spcBef>
                <a:spcPts val="500"/>
              </a:spcBef>
              <a:spcAft>
                <a:spcPts val="0"/>
              </a:spcAft>
              <a:buClr>
                <a:srgbClr val="C00000"/>
              </a:buClr>
              <a:buSzPct val="100000"/>
              <a:buNone/>
            </a:pPr>
            <a:r>
              <a:rPr lang="en-US" sz="1500">
                <a:solidFill>
                  <a:srgbClr val="C00000"/>
                </a:solidFill>
              </a:rPr>
              <a:t>        student loan</a:t>
            </a:r>
            <a:endParaRPr sz="1900">
              <a:solidFill>
                <a:srgbClr val="C00000"/>
              </a:solidFill>
            </a:endParaRPr>
          </a:p>
          <a:p>
            <a:pPr marL="685800" lvl="1" indent="-117030" algn="l" rtl="0">
              <a:lnSpc>
                <a:spcPct val="90000"/>
              </a:lnSpc>
              <a:spcBef>
                <a:spcPts val="500"/>
              </a:spcBef>
              <a:spcAft>
                <a:spcPts val="0"/>
              </a:spcAft>
              <a:buClr>
                <a:srgbClr val="58595B"/>
              </a:buClr>
              <a:buSzPct val="100000"/>
              <a:buNone/>
            </a:pPr>
            <a:endParaRPr sz="1900">
              <a:solidFill>
                <a:srgbClr val="C00000"/>
              </a:solidFill>
            </a:endParaRPr>
          </a:p>
          <a:p>
            <a:pPr marL="800100" lvl="1" indent="-342931" algn="l" rtl="0">
              <a:lnSpc>
                <a:spcPct val="100000"/>
              </a:lnSpc>
              <a:spcBef>
                <a:spcPts val="500"/>
              </a:spcBef>
              <a:spcAft>
                <a:spcPts val="0"/>
              </a:spcAft>
              <a:buClr>
                <a:srgbClr val="C00000"/>
              </a:buClr>
              <a:buSzPct val="100000"/>
              <a:buFont typeface="Arial"/>
              <a:buChar char="•"/>
            </a:pPr>
            <a:r>
              <a:rPr lang="en-US" sz="1900">
                <a:solidFill>
                  <a:srgbClr val="C00000"/>
                </a:solidFill>
              </a:rPr>
              <a:t>Class Schedule            </a:t>
            </a:r>
            <a:endParaRPr/>
          </a:p>
          <a:p>
            <a:pPr marL="457200" lvl="1" indent="0" algn="l" rtl="0">
              <a:lnSpc>
                <a:spcPct val="100000"/>
              </a:lnSpc>
              <a:spcBef>
                <a:spcPts val="500"/>
              </a:spcBef>
              <a:spcAft>
                <a:spcPts val="0"/>
              </a:spcAft>
              <a:buClr>
                <a:srgbClr val="C00000"/>
              </a:buClr>
              <a:buSzPct val="100000"/>
              <a:buNone/>
            </a:pPr>
            <a:r>
              <a:rPr lang="en-US" sz="1900">
                <a:solidFill>
                  <a:srgbClr val="C00000"/>
                </a:solidFill>
              </a:rPr>
              <a:t>      </a:t>
            </a:r>
            <a:r>
              <a:rPr lang="en-US" sz="1500">
                <a:solidFill>
                  <a:srgbClr val="C00000"/>
                </a:solidFill>
              </a:rPr>
              <a:t>start date </a:t>
            </a:r>
            <a:endParaRPr/>
          </a:p>
          <a:p>
            <a:pPr marL="228600" lvl="0" indent="-64135" algn="l" rtl="0">
              <a:lnSpc>
                <a:spcPct val="90000"/>
              </a:lnSpc>
              <a:spcBef>
                <a:spcPts val="1000"/>
              </a:spcBef>
              <a:spcAft>
                <a:spcPts val="0"/>
              </a:spcAft>
              <a:buClr>
                <a:srgbClr val="58595B"/>
              </a:buClr>
              <a:buSzPct val="100000"/>
              <a:buNone/>
            </a:pPr>
            <a:endParaRPr/>
          </a:p>
        </p:txBody>
      </p:sp>
      <p:sp>
        <p:nvSpPr>
          <p:cNvPr id="150" name="Google Shape;150;p12"/>
          <p:cNvSpPr txBox="1"/>
          <p:nvPr/>
        </p:nvSpPr>
        <p:spPr>
          <a:xfrm>
            <a:off x="174196" y="1385014"/>
            <a:ext cx="3911600" cy="41242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i="0" u="none" strike="noStrike" cap="none">
                <a:solidFill>
                  <a:srgbClr val="833C0B"/>
                </a:solidFill>
                <a:latin typeface="Calibri"/>
                <a:ea typeface="Calibri"/>
                <a:cs typeface="Calibri"/>
                <a:sym typeface="Calibri"/>
              </a:rPr>
              <a:t>1. </a:t>
            </a:r>
            <a:endParaRPr/>
          </a:p>
          <a:p>
            <a:pPr marL="0" marR="0" lvl="0" indent="0" algn="l" rtl="0">
              <a:spcBef>
                <a:spcPts val="0"/>
              </a:spcBef>
              <a:spcAft>
                <a:spcPts val="0"/>
              </a:spcAft>
              <a:buNone/>
            </a:pPr>
            <a:r>
              <a:rPr lang="en-US" sz="2000" b="1">
                <a:solidFill>
                  <a:srgbClr val="833C0B"/>
                </a:solidFill>
                <a:latin typeface="Calibri"/>
                <a:ea typeface="Calibri"/>
                <a:cs typeface="Calibri"/>
                <a:sym typeface="Calibri"/>
              </a:rPr>
              <a:t>Apply / register on websites</a:t>
            </a:r>
            <a:endParaRPr/>
          </a:p>
          <a:p>
            <a:pPr marL="0" marR="0" lvl="0" indent="0" algn="l" rtl="0">
              <a:spcBef>
                <a:spcPts val="0"/>
              </a:spcBef>
              <a:spcAft>
                <a:spcPts val="0"/>
              </a:spcAft>
              <a:buNone/>
            </a:pPr>
            <a:endParaRPr sz="2000">
              <a:solidFill>
                <a:srgbClr val="833C0B"/>
              </a:solidFill>
              <a:latin typeface="Calibri"/>
              <a:ea typeface="Calibri"/>
              <a:cs typeface="Calibri"/>
              <a:sym typeface="Calibri"/>
            </a:endParaRPr>
          </a:p>
          <a:p>
            <a:pPr marL="342900" marR="0" lvl="0" indent="-342900" algn="l" rtl="0">
              <a:spcBef>
                <a:spcPts val="0"/>
              </a:spcBef>
              <a:spcAft>
                <a:spcPts val="0"/>
              </a:spcAft>
              <a:buClr>
                <a:srgbClr val="833C0B"/>
              </a:buClr>
              <a:buSzPts val="2000"/>
              <a:buFont typeface="Arial"/>
              <a:buChar char="•"/>
            </a:pPr>
            <a:r>
              <a:rPr lang="en-US" sz="2000" u="sng">
                <a:solidFill>
                  <a:srgbClr val="833C0B"/>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www.worknet20.org</a:t>
            </a:r>
            <a:endParaRPr sz="2000" u="sng">
              <a:solidFill>
                <a:srgbClr val="833C0B"/>
              </a:solidFill>
              <a:latin typeface="Calibri"/>
              <a:ea typeface="Calibri"/>
              <a:cs typeface="Calibri"/>
              <a:sym typeface="Calibri"/>
            </a:endParaRPr>
          </a:p>
          <a:p>
            <a:pPr marL="342900" marR="0" lvl="0" indent="-215900" algn="l" rtl="0">
              <a:spcBef>
                <a:spcPts val="0"/>
              </a:spcBef>
              <a:spcAft>
                <a:spcPts val="0"/>
              </a:spcAft>
              <a:buClr>
                <a:schemeClr val="dk1"/>
              </a:buClr>
              <a:buSzPts val="2000"/>
              <a:buFont typeface="Arial"/>
              <a:buNone/>
            </a:pPr>
            <a:endParaRPr sz="2000" u="sng">
              <a:solidFill>
                <a:srgbClr val="833C0B"/>
              </a:solidFill>
              <a:latin typeface="Calibri"/>
              <a:ea typeface="Calibri"/>
              <a:cs typeface="Calibri"/>
              <a:sym typeface="Calibri"/>
            </a:endParaRPr>
          </a:p>
          <a:p>
            <a:pPr marL="342900" marR="0" lvl="0" indent="-215900" algn="l" rtl="0">
              <a:spcBef>
                <a:spcPts val="0"/>
              </a:spcBef>
              <a:spcAft>
                <a:spcPts val="0"/>
              </a:spcAft>
              <a:buClr>
                <a:schemeClr val="dk1"/>
              </a:buClr>
              <a:buSzPts val="2000"/>
              <a:buFont typeface="Arial"/>
              <a:buNone/>
            </a:pPr>
            <a:endParaRPr sz="2000" u="sng">
              <a:solidFill>
                <a:srgbClr val="833C0B"/>
              </a:solidFill>
              <a:latin typeface="Calibri"/>
              <a:ea typeface="Calibri"/>
              <a:cs typeface="Calibri"/>
              <a:sym typeface="Calibri"/>
            </a:endParaRPr>
          </a:p>
          <a:p>
            <a:pPr marL="342900" marR="0" lvl="0" indent="-342900" algn="l" rtl="0">
              <a:spcBef>
                <a:spcPts val="0"/>
              </a:spcBef>
              <a:spcAft>
                <a:spcPts val="0"/>
              </a:spcAft>
              <a:buClr>
                <a:srgbClr val="833C0B"/>
              </a:buClr>
              <a:buSzPts val="2000"/>
              <a:buFont typeface="Arial"/>
              <a:buChar char="•"/>
            </a:pPr>
            <a:r>
              <a:rPr lang="en-US" sz="2000" u="sng">
                <a:solidFill>
                  <a:srgbClr val="833C0B"/>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www.illinoisjoblink.com</a:t>
            </a:r>
            <a:r>
              <a:rPr lang="en-US" sz="2000" u="sng">
                <a:solidFill>
                  <a:srgbClr val="833C0B"/>
                </a:solidFill>
                <a:latin typeface="Calibri"/>
                <a:ea typeface="Calibri"/>
                <a:cs typeface="Calibri"/>
                <a:sym typeface="Calibri"/>
              </a:rPr>
              <a:t> </a:t>
            </a:r>
            <a:r>
              <a:rPr lang="en-US" sz="2000">
                <a:solidFill>
                  <a:srgbClr val="833C0B"/>
                </a:solidFill>
                <a:latin typeface="Calibri"/>
                <a:ea typeface="Calibri"/>
                <a:cs typeface="Calibri"/>
                <a:sym typeface="Calibri"/>
              </a:rPr>
              <a:t>   </a:t>
            </a:r>
            <a:endParaRPr/>
          </a:p>
          <a:p>
            <a:pPr marL="0" marR="0" lvl="0" indent="0" algn="l" rtl="0">
              <a:spcBef>
                <a:spcPts val="0"/>
              </a:spcBef>
              <a:spcAft>
                <a:spcPts val="0"/>
              </a:spcAft>
              <a:buNone/>
            </a:pPr>
            <a:r>
              <a:rPr lang="en-US" sz="2000" b="1">
                <a:solidFill>
                  <a:srgbClr val="833C0B"/>
                </a:solidFill>
                <a:latin typeface="Calibri"/>
                <a:ea typeface="Calibri"/>
                <a:cs typeface="Calibri"/>
                <a:sym typeface="Calibri"/>
              </a:rPr>
              <a:t>     </a:t>
            </a:r>
            <a:r>
              <a:rPr lang="en-US" sz="1400" b="1">
                <a:solidFill>
                  <a:srgbClr val="833C0B"/>
                </a:solidFill>
                <a:latin typeface="Calibri"/>
                <a:ea typeface="Calibri"/>
                <a:cs typeface="Calibri"/>
                <a:sym typeface="Calibri"/>
              </a:rPr>
              <a:t>Must include a resume with current</a:t>
            </a:r>
            <a:endParaRPr/>
          </a:p>
          <a:p>
            <a:pPr marL="0" marR="0" lvl="0" indent="0" algn="l" rtl="0">
              <a:spcBef>
                <a:spcPts val="0"/>
              </a:spcBef>
              <a:spcAft>
                <a:spcPts val="0"/>
              </a:spcAft>
              <a:buNone/>
            </a:pPr>
            <a:r>
              <a:rPr lang="en-US" sz="1400" b="1">
                <a:solidFill>
                  <a:srgbClr val="833C0B"/>
                </a:solidFill>
                <a:latin typeface="Calibri"/>
                <a:ea typeface="Calibri"/>
                <a:cs typeface="Calibri"/>
                <a:sym typeface="Calibri"/>
              </a:rPr>
              <a:t>       skills, </a:t>
            </a:r>
            <a:r>
              <a:rPr lang="en-US" sz="1400">
                <a:solidFill>
                  <a:srgbClr val="833C0B"/>
                </a:solidFill>
                <a:latin typeface="Calibri"/>
                <a:ea typeface="Calibri"/>
                <a:cs typeface="Calibri"/>
                <a:sym typeface="Calibri"/>
              </a:rPr>
              <a:t>not the job skills you are planning to get</a:t>
            </a:r>
            <a:endParaRPr/>
          </a:p>
          <a:p>
            <a:pPr marL="0" marR="0" lvl="0" indent="0" algn="l" rtl="0">
              <a:spcBef>
                <a:spcPts val="0"/>
              </a:spcBef>
              <a:spcAft>
                <a:spcPts val="0"/>
              </a:spcAft>
              <a:buNone/>
            </a:pPr>
            <a:endParaRPr sz="1400">
              <a:solidFill>
                <a:srgbClr val="833C0B"/>
              </a:solidFill>
              <a:latin typeface="Calibri"/>
              <a:ea typeface="Calibri"/>
              <a:cs typeface="Calibri"/>
              <a:sym typeface="Calibri"/>
            </a:endParaRPr>
          </a:p>
          <a:p>
            <a:pPr marL="342900" marR="0" lvl="0" indent="-342900" algn="l" rtl="0">
              <a:spcBef>
                <a:spcPts val="0"/>
              </a:spcBef>
              <a:spcAft>
                <a:spcPts val="0"/>
              </a:spcAft>
              <a:buClr>
                <a:srgbClr val="833C0B"/>
              </a:buClr>
              <a:buSzPts val="2000"/>
              <a:buFont typeface="Arial"/>
              <a:buChar char="•"/>
            </a:pPr>
            <a:r>
              <a:rPr lang="en-US" sz="2000" u="sng">
                <a:solidFill>
                  <a:srgbClr val="833C0B"/>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www.illinoisworknet.com</a:t>
            </a:r>
            <a:r>
              <a:rPr lang="en-US" sz="2000">
                <a:solidFill>
                  <a:srgbClr val="833C0B"/>
                </a:solidFill>
                <a:latin typeface="Calibri"/>
                <a:ea typeface="Calibri"/>
                <a:cs typeface="Calibri"/>
                <a:sym typeface="Calibri"/>
              </a:rPr>
              <a:t>  </a:t>
            </a:r>
            <a:endParaRPr/>
          </a:p>
          <a:p>
            <a:pPr marL="0" marR="0" lvl="0" indent="0" algn="l" rtl="0">
              <a:spcBef>
                <a:spcPts val="0"/>
              </a:spcBef>
              <a:spcAft>
                <a:spcPts val="0"/>
              </a:spcAft>
              <a:buNone/>
            </a:pPr>
            <a:r>
              <a:rPr lang="en-US" sz="2000">
                <a:solidFill>
                  <a:srgbClr val="833C0B"/>
                </a:solidFill>
                <a:latin typeface="Calibri"/>
                <a:ea typeface="Calibri"/>
                <a:cs typeface="Calibri"/>
                <a:sym typeface="Calibri"/>
              </a:rPr>
              <a:t>     </a:t>
            </a:r>
            <a:r>
              <a:rPr lang="en-US" sz="1400">
                <a:solidFill>
                  <a:srgbClr val="833C0B"/>
                </a:solidFill>
                <a:latin typeface="Calibri"/>
                <a:ea typeface="Calibri"/>
                <a:cs typeface="Calibri"/>
                <a:sym typeface="Calibri"/>
              </a:rPr>
              <a:t>Please verify your e-mail to fully register an    </a:t>
            </a:r>
            <a:endParaRPr/>
          </a:p>
          <a:p>
            <a:pPr marL="0" marR="0" lvl="0" indent="0" algn="l" rtl="0">
              <a:spcBef>
                <a:spcPts val="0"/>
              </a:spcBef>
              <a:spcAft>
                <a:spcPts val="0"/>
              </a:spcAft>
              <a:buNone/>
            </a:pPr>
            <a:r>
              <a:rPr lang="en-US" sz="1400">
                <a:solidFill>
                  <a:srgbClr val="833C0B"/>
                </a:solidFill>
                <a:latin typeface="Calibri"/>
                <a:ea typeface="Calibri"/>
                <a:cs typeface="Calibri"/>
                <a:sym typeface="Calibri"/>
              </a:rPr>
              <a:t>        account </a:t>
            </a:r>
            <a:endParaRPr/>
          </a:p>
        </p:txBody>
      </p:sp>
      <p:sp>
        <p:nvSpPr>
          <p:cNvPr id="151" name="Google Shape;151;p12"/>
          <p:cNvSpPr txBox="1"/>
          <p:nvPr/>
        </p:nvSpPr>
        <p:spPr>
          <a:xfrm>
            <a:off x="7701280" y="1461742"/>
            <a:ext cx="4287520" cy="34163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accent2"/>
                </a:solidFill>
                <a:latin typeface="Calibri"/>
                <a:ea typeface="Calibri"/>
                <a:cs typeface="Calibri"/>
                <a:sym typeface="Calibri"/>
              </a:rPr>
              <a:t>3. </a:t>
            </a:r>
            <a:endParaRPr/>
          </a:p>
          <a:p>
            <a:pPr marL="0" marR="0" lvl="0" indent="0" algn="l" rtl="0">
              <a:spcBef>
                <a:spcPts val="0"/>
              </a:spcBef>
              <a:spcAft>
                <a:spcPts val="0"/>
              </a:spcAft>
              <a:buNone/>
            </a:pPr>
            <a:r>
              <a:rPr lang="en-US" sz="2000" b="1">
                <a:solidFill>
                  <a:schemeClr val="accent2"/>
                </a:solidFill>
                <a:latin typeface="Calibri"/>
                <a:ea typeface="Calibri"/>
                <a:cs typeface="Calibri"/>
                <a:sym typeface="Calibri"/>
              </a:rPr>
              <a:t>   Take TABE test</a:t>
            </a:r>
            <a:endParaRPr sz="2000">
              <a:solidFill>
                <a:schemeClr val="accent2"/>
              </a:solidFill>
              <a:latin typeface="Calibri"/>
              <a:ea typeface="Calibri"/>
              <a:cs typeface="Calibri"/>
              <a:sym typeface="Calibri"/>
            </a:endParaRPr>
          </a:p>
          <a:p>
            <a:pPr marL="628650" marR="0" lvl="1" indent="-69850" algn="l" rtl="0">
              <a:spcBef>
                <a:spcPts val="0"/>
              </a:spcBef>
              <a:spcAft>
                <a:spcPts val="0"/>
              </a:spcAft>
              <a:buClr>
                <a:schemeClr val="dk1"/>
              </a:buClr>
              <a:buSzPts val="1600"/>
              <a:buFont typeface="Arial"/>
              <a:buNone/>
            </a:pPr>
            <a:endParaRPr sz="1600" b="0" i="0" u="none" strike="noStrike" cap="none">
              <a:solidFill>
                <a:schemeClr val="accent2"/>
              </a:solidFill>
              <a:latin typeface="Calibri"/>
              <a:ea typeface="Calibri"/>
              <a:cs typeface="Calibri"/>
              <a:sym typeface="Calibri"/>
            </a:endParaRPr>
          </a:p>
          <a:p>
            <a:pPr marL="628650" marR="0" lvl="1" indent="-171450" algn="l" rtl="0">
              <a:spcBef>
                <a:spcPts val="0"/>
              </a:spcBef>
              <a:spcAft>
                <a:spcPts val="0"/>
              </a:spcAft>
              <a:buClr>
                <a:schemeClr val="accent2"/>
              </a:buClr>
              <a:buSzPts val="1800"/>
              <a:buFont typeface="Arial"/>
              <a:buChar char="•"/>
            </a:pPr>
            <a:r>
              <a:rPr lang="en-US" sz="1800" b="0" i="0" u="none" strike="noStrike" cap="none">
                <a:solidFill>
                  <a:schemeClr val="accent2"/>
                </a:solidFill>
                <a:latin typeface="Calibri"/>
                <a:ea typeface="Calibri"/>
                <a:cs typeface="Calibri"/>
                <a:sym typeface="Calibri"/>
              </a:rPr>
              <a:t>Have </a:t>
            </a:r>
            <a:r>
              <a:rPr lang="en-US" sz="1800" b="1" i="0" u="none" strike="noStrike" cap="none">
                <a:solidFill>
                  <a:schemeClr val="accent2"/>
                </a:solidFill>
                <a:latin typeface="Calibri"/>
                <a:ea typeface="Calibri"/>
                <a:cs typeface="Calibri"/>
                <a:sym typeface="Calibri"/>
              </a:rPr>
              <a:t>eligibility documents </a:t>
            </a:r>
            <a:r>
              <a:rPr lang="en-US" sz="1800" b="0" i="0" u="none" strike="noStrike" cap="none">
                <a:solidFill>
                  <a:schemeClr val="accent2"/>
                </a:solidFill>
                <a:latin typeface="Calibri"/>
                <a:ea typeface="Calibri"/>
                <a:cs typeface="Calibri"/>
                <a:sym typeface="Calibri"/>
              </a:rPr>
              <a:t>copied and give to Career Planner</a:t>
            </a:r>
            <a:endParaRPr/>
          </a:p>
          <a:p>
            <a:pPr marL="457200" marR="0" lvl="1" indent="0" algn="l" rtl="0">
              <a:spcBef>
                <a:spcPts val="0"/>
              </a:spcBef>
              <a:spcAft>
                <a:spcPts val="0"/>
              </a:spcAft>
              <a:buNone/>
            </a:pPr>
            <a:endParaRPr sz="1800" b="0" i="0" u="none" strike="noStrike" cap="none">
              <a:solidFill>
                <a:schemeClr val="accent2"/>
              </a:solidFill>
              <a:latin typeface="Calibri"/>
              <a:ea typeface="Calibri"/>
              <a:cs typeface="Calibri"/>
              <a:sym typeface="Calibri"/>
            </a:endParaRPr>
          </a:p>
          <a:p>
            <a:pPr marL="628650" marR="0" lvl="1" indent="-171450" algn="l" rtl="0">
              <a:spcBef>
                <a:spcPts val="0"/>
              </a:spcBef>
              <a:spcAft>
                <a:spcPts val="0"/>
              </a:spcAft>
              <a:buClr>
                <a:schemeClr val="accent2"/>
              </a:buClr>
              <a:buSzPts val="1800"/>
              <a:buFont typeface="Arial"/>
              <a:buChar char="•"/>
            </a:pPr>
            <a:r>
              <a:rPr lang="en-US" sz="1800" b="0" i="0" u="none" strike="noStrike" cap="none">
                <a:solidFill>
                  <a:schemeClr val="accent2"/>
                </a:solidFill>
                <a:latin typeface="Calibri"/>
                <a:ea typeface="Calibri"/>
                <a:cs typeface="Calibri"/>
                <a:sym typeface="Calibri"/>
              </a:rPr>
              <a:t>The TABE assessment has </a:t>
            </a:r>
            <a:r>
              <a:rPr lang="en-US" sz="1800" b="1" i="0" u="none" strike="noStrike" cap="none">
                <a:solidFill>
                  <a:schemeClr val="accent2"/>
                </a:solidFill>
                <a:latin typeface="Calibri"/>
                <a:ea typeface="Calibri"/>
                <a:cs typeface="Calibri"/>
                <a:sym typeface="Calibri"/>
              </a:rPr>
              <a:t>3 parts</a:t>
            </a:r>
            <a:r>
              <a:rPr lang="en-US" sz="1800" b="0" i="0" u="none" strike="noStrike" cap="none">
                <a:solidFill>
                  <a:schemeClr val="accent2"/>
                </a:solidFill>
                <a:latin typeface="Calibri"/>
                <a:ea typeface="Calibri"/>
                <a:cs typeface="Calibri"/>
                <a:sym typeface="Calibri"/>
              </a:rPr>
              <a:t>. The Locator, Reading, and Math</a:t>
            </a:r>
            <a:endParaRPr/>
          </a:p>
          <a:p>
            <a:pPr marL="457200" marR="0" lvl="1" indent="0" algn="l" rtl="0">
              <a:spcBef>
                <a:spcPts val="0"/>
              </a:spcBef>
              <a:spcAft>
                <a:spcPts val="0"/>
              </a:spcAft>
              <a:buNone/>
            </a:pPr>
            <a:endParaRPr sz="1800" b="0" i="0" u="none" strike="noStrike" cap="none">
              <a:solidFill>
                <a:schemeClr val="accent2"/>
              </a:solidFill>
              <a:latin typeface="Calibri"/>
              <a:ea typeface="Calibri"/>
              <a:cs typeface="Calibri"/>
              <a:sym typeface="Calibri"/>
            </a:endParaRPr>
          </a:p>
          <a:p>
            <a:pPr marL="457200" marR="0" lvl="1" indent="0" algn="l" rtl="0">
              <a:spcBef>
                <a:spcPts val="0"/>
              </a:spcBef>
              <a:spcAft>
                <a:spcPts val="0"/>
              </a:spcAft>
              <a:buNone/>
            </a:pPr>
            <a:r>
              <a:rPr lang="en-US" sz="1600" b="0" i="0" u="none" strike="noStrike" cap="none">
                <a:solidFill>
                  <a:schemeClr val="accent2"/>
                </a:solidFill>
                <a:latin typeface="Calibri"/>
                <a:ea typeface="Calibri"/>
                <a:cs typeface="Calibri"/>
                <a:sym typeface="Calibri"/>
              </a:rPr>
              <a:t>     </a:t>
            </a:r>
            <a:endParaRPr/>
          </a:p>
          <a:p>
            <a:pPr marL="457200" marR="0" lvl="1" indent="0" algn="l" rtl="0">
              <a:spcBef>
                <a:spcPts val="0"/>
              </a:spcBef>
              <a:spcAft>
                <a:spcPts val="0"/>
              </a:spcAft>
              <a:buNone/>
            </a:pPr>
            <a:r>
              <a:rPr lang="en-US" sz="1600" b="0" i="0" u="none" strike="noStrike" cap="none">
                <a:solidFill>
                  <a:schemeClr val="accent2"/>
                </a:solidFill>
                <a:latin typeface="Calibri"/>
                <a:ea typeface="Calibri"/>
                <a:cs typeface="Calibri"/>
                <a:sym typeface="Calibri"/>
              </a:rPr>
              <a:t>     </a:t>
            </a:r>
            <a:endParaRPr sz="1400" b="0" i="0" u="none" strike="noStrike" cap="none">
              <a:solidFill>
                <a:schemeClr val="accent2"/>
              </a:solidFill>
              <a:latin typeface="Calibri"/>
              <a:ea typeface="Calibri"/>
              <a:cs typeface="Calibri"/>
              <a:sym typeface="Calibri"/>
            </a:endParaRPr>
          </a:p>
        </p:txBody>
      </p:sp>
      <p:cxnSp>
        <p:nvCxnSpPr>
          <p:cNvPr id="152" name="Google Shape;152;p12"/>
          <p:cNvCxnSpPr/>
          <p:nvPr/>
        </p:nvCxnSpPr>
        <p:spPr>
          <a:xfrm>
            <a:off x="4075636" y="1689169"/>
            <a:ext cx="10160" cy="4033151"/>
          </a:xfrm>
          <a:prstGeom prst="straightConnector1">
            <a:avLst/>
          </a:prstGeom>
          <a:noFill/>
          <a:ln w="9525" cap="flat" cmpd="sng">
            <a:solidFill>
              <a:srgbClr val="833C0B"/>
            </a:solidFill>
            <a:prstDash val="solid"/>
            <a:miter lim="800000"/>
            <a:headEnd type="none" w="sm" len="sm"/>
            <a:tailEnd type="none" w="sm" len="sm"/>
          </a:ln>
        </p:spPr>
      </p:cxnSp>
      <p:cxnSp>
        <p:nvCxnSpPr>
          <p:cNvPr id="153" name="Google Shape;153;p12"/>
          <p:cNvCxnSpPr/>
          <p:nvPr/>
        </p:nvCxnSpPr>
        <p:spPr>
          <a:xfrm>
            <a:off x="7701280" y="1664538"/>
            <a:ext cx="9705" cy="3971987"/>
          </a:xfrm>
          <a:prstGeom prst="straightConnector1">
            <a:avLst/>
          </a:prstGeom>
          <a:noFill/>
          <a:ln w="9525" cap="flat" cmpd="sng">
            <a:solidFill>
              <a:srgbClr val="833C0B"/>
            </a:solidFill>
            <a:prstDash val="solid"/>
            <a:miter lim="800000"/>
            <a:headEnd type="none" w="sm" len="sm"/>
            <a:tailEnd type="none" w="sm" len="sm"/>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3"/>
          <p:cNvSpPr/>
          <p:nvPr/>
        </p:nvSpPr>
        <p:spPr>
          <a:xfrm>
            <a:off x="6726803" y="2318742"/>
            <a:ext cx="4703197" cy="275456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accent2"/>
              </a:buClr>
              <a:buSzPts val="1800"/>
              <a:buFont typeface="Calibri"/>
              <a:buNone/>
            </a:pPr>
            <a:r>
              <a:rPr lang="en-US" sz="2400" b="1" i="0" u="none" strike="noStrike" cap="none" dirty="0">
                <a:solidFill>
                  <a:schemeClr val="accent2"/>
                </a:solidFill>
                <a:latin typeface="Calibri"/>
                <a:ea typeface="Calibri"/>
                <a:cs typeface="Calibri"/>
                <a:sym typeface="Calibri"/>
              </a:rPr>
              <a:t>District 526</a:t>
            </a:r>
            <a:endParaRPr sz="1800" dirty="0"/>
          </a:p>
          <a:p>
            <a:pPr marL="0" marR="0" lvl="0" indent="0" algn="l" rtl="0">
              <a:lnSpc>
                <a:spcPct val="100000"/>
              </a:lnSpc>
              <a:spcBef>
                <a:spcPts val="0"/>
              </a:spcBef>
              <a:spcAft>
                <a:spcPts val="0"/>
              </a:spcAft>
              <a:buClr>
                <a:schemeClr val="accent2"/>
              </a:buClr>
              <a:buSzPts val="1800"/>
              <a:buFont typeface="Calibri"/>
              <a:buNone/>
            </a:pPr>
            <a:r>
              <a:rPr lang="en-US" sz="2000" b="0" i="0" u="none" strike="noStrike" cap="none" dirty="0">
                <a:solidFill>
                  <a:schemeClr val="accent2"/>
                </a:solidFill>
                <a:latin typeface="Calibri"/>
                <a:ea typeface="Calibri"/>
                <a:cs typeface="Calibri"/>
                <a:sym typeface="Calibri"/>
              </a:rPr>
              <a:t>The LLCC District is composed of all or parts of 15 central Illinois counties: Bond, Cass, Christian, DeWitt, Fayette, Greene, Logan, Macon, Macoupin, Mason, Menard, Montgomery, Morgan, Sangamon and Scott.</a:t>
            </a:r>
            <a:br>
              <a:rPr lang="en-US" sz="1800" b="0" i="0" u="none" strike="noStrike" cap="none" dirty="0">
                <a:solidFill>
                  <a:schemeClr val="accent2"/>
                </a:solidFill>
                <a:latin typeface="Calibri"/>
                <a:ea typeface="Calibri"/>
                <a:cs typeface="Calibri"/>
                <a:sym typeface="Calibri"/>
              </a:rPr>
            </a:br>
            <a:br>
              <a:rPr lang="en-US" sz="1800" b="0" i="0" u="none" strike="noStrike" cap="none" dirty="0">
                <a:solidFill>
                  <a:schemeClr val="dk1"/>
                </a:solidFill>
                <a:latin typeface="Arial"/>
                <a:ea typeface="Arial"/>
                <a:cs typeface="Arial"/>
                <a:sym typeface="Arial"/>
              </a:rPr>
            </a:br>
            <a:r>
              <a:rPr lang="en-US" sz="1100" b="0" i="0" u="none" strike="noStrike" cap="none" dirty="0">
                <a:solidFill>
                  <a:schemeClr val="dk1"/>
                </a:solidFill>
                <a:latin typeface="Arial"/>
                <a:ea typeface="Arial"/>
                <a:cs typeface="Arial"/>
                <a:sym typeface="Arial"/>
              </a:rPr>
              <a:t> </a:t>
            </a:r>
            <a:endParaRPr dirty="0"/>
          </a:p>
        </p:txBody>
      </p:sp>
      <p:pic>
        <p:nvPicPr>
          <p:cNvPr id="159" name="Google Shape;159;p13" descr="District Map">
            <a:hlinkClick r:id="rId3"/>
          </p:cNvPr>
          <p:cNvPicPr preferRelativeResize="0"/>
          <p:nvPr/>
        </p:nvPicPr>
        <p:blipFill rotWithShape="1">
          <a:blip r:embed="rId4">
            <a:alphaModFix/>
          </a:blip>
          <a:srcRect/>
          <a:stretch/>
        </p:blipFill>
        <p:spPr>
          <a:xfrm>
            <a:off x="1308090" y="1243767"/>
            <a:ext cx="4703197" cy="5595183"/>
          </a:xfrm>
          <a:prstGeom prst="rect">
            <a:avLst/>
          </a:prstGeom>
          <a:noFill/>
          <a:ln>
            <a:noFill/>
          </a:ln>
        </p:spPr>
      </p:pic>
      <p:pic>
        <p:nvPicPr>
          <p:cNvPr id="160" name="Google Shape;160;p13"/>
          <p:cNvPicPr preferRelativeResize="0"/>
          <p:nvPr/>
        </p:nvPicPr>
        <p:blipFill rotWithShape="1">
          <a:blip r:embed="rId5">
            <a:alphaModFix/>
          </a:blip>
          <a:srcRect/>
          <a:stretch/>
        </p:blipFill>
        <p:spPr>
          <a:xfrm>
            <a:off x="4575857" y="172285"/>
            <a:ext cx="7616143" cy="1116211"/>
          </a:xfrm>
          <a:prstGeom prst="rect">
            <a:avLst/>
          </a:prstGeom>
          <a:noFill/>
          <a:ln>
            <a:noFill/>
          </a:ln>
        </p:spPr>
      </p:pic>
      <p:sp>
        <p:nvSpPr>
          <p:cNvPr id="3" name="TextBox 2">
            <a:extLst>
              <a:ext uri="{FF2B5EF4-FFF2-40B4-BE49-F238E27FC236}">
                <a16:creationId xmlns:a16="http://schemas.microsoft.com/office/drawing/2014/main" id="{A2A2D65D-04C6-9BA3-2AE6-56A7002B0055}"/>
              </a:ext>
            </a:extLst>
          </p:cNvPr>
          <p:cNvSpPr txBox="1"/>
          <p:nvPr/>
        </p:nvSpPr>
        <p:spPr>
          <a:xfrm>
            <a:off x="6726803" y="4791075"/>
            <a:ext cx="4065022" cy="1723549"/>
          </a:xfrm>
          <a:prstGeom prst="rect">
            <a:avLst/>
          </a:prstGeom>
          <a:noFill/>
        </p:spPr>
        <p:txBody>
          <a:bodyPr wrap="square" rtlCol="0">
            <a:spAutoFit/>
          </a:bodyPr>
          <a:lstStyle/>
          <a:p>
            <a:r>
              <a:rPr lang="en-US" sz="2400" b="1" dirty="0"/>
              <a:t>Lincoln Land Community College Website:</a:t>
            </a:r>
          </a:p>
          <a:p>
            <a:endParaRPr lang="en-US" sz="2000" dirty="0"/>
          </a:p>
          <a:p>
            <a:pPr algn="ctr"/>
            <a:r>
              <a:rPr lang="en-US" sz="2400" dirty="0">
                <a:hlinkClick r:id="rId6"/>
              </a:rPr>
              <a:t>www.llcc.edu</a:t>
            </a:r>
            <a:endParaRPr lang="en-US" sz="24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4"/>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ts val="3500"/>
              <a:buNone/>
            </a:pPr>
            <a:r>
              <a:rPr lang="en-US" sz="3500" b="1" u="sng" dirty="0">
                <a:solidFill>
                  <a:schemeClr val="accent1"/>
                </a:solidFill>
              </a:rPr>
              <a:t>Getting Started at LLCC</a:t>
            </a:r>
            <a:endParaRPr dirty="0"/>
          </a:p>
          <a:p>
            <a:pPr marL="0" lvl="0" indent="0" algn="l" rtl="0">
              <a:lnSpc>
                <a:spcPct val="90000"/>
              </a:lnSpc>
              <a:spcBef>
                <a:spcPts val="0"/>
              </a:spcBef>
              <a:spcAft>
                <a:spcPts val="0"/>
              </a:spcAft>
              <a:buClr>
                <a:srgbClr val="58595B"/>
              </a:buClr>
              <a:buSzPts val="3500"/>
              <a:buNone/>
            </a:pPr>
            <a:endParaRPr sz="3500" b="1" dirty="0">
              <a:solidFill>
                <a:srgbClr val="000000"/>
              </a:solidFill>
            </a:endParaRPr>
          </a:p>
          <a:p>
            <a:pPr marL="228600" lvl="0" indent="-228600" algn="l" rtl="0">
              <a:lnSpc>
                <a:spcPct val="90000"/>
              </a:lnSpc>
              <a:spcBef>
                <a:spcPts val="0"/>
              </a:spcBef>
              <a:spcAft>
                <a:spcPts val="0"/>
              </a:spcAft>
              <a:buClr>
                <a:srgbClr val="C55A11"/>
              </a:buClr>
              <a:buSzPts val="2500"/>
              <a:buChar char="•"/>
            </a:pPr>
            <a:r>
              <a:rPr lang="en-US" sz="2500" dirty="0">
                <a:solidFill>
                  <a:srgbClr val="C55A11"/>
                </a:solidFill>
              </a:rPr>
              <a:t>Complete the Application (free) – </a:t>
            </a:r>
            <a:r>
              <a:rPr lang="en-US" sz="2500" u="sng" dirty="0">
                <a:solidFill>
                  <a:srgbClr val="4472C4"/>
                </a:solidFill>
                <a:hlinkClick r:id="rId3">
                  <a:extLst>
                    <a:ext uri="{A12FA001-AC4F-418D-AE19-62706E023703}">
                      <ahyp:hlinkClr xmlns:ahyp="http://schemas.microsoft.com/office/drawing/2018/hyperlinkcolor" val="tx"/>
                    </a:ext>
                  </a:extLst>
                </a:hlinkClick>
              </a:rPr>
              <a:t>www.llcc.edu</a:t>
            </a:r>
            <a:r>
              <a:rPr lang="en-US" sz="2500" dirty="0">
                <a:solidFill>
                  <a:srgbClr val="4472C4"/>
                </a:solidFill>
              </a:rPr>
              <a:t> </a:t>
            </a:r>
            <a:endParaRPr dirty="0">
              <a:solidFill>
                <a:srgbClr val="4472C4"/>
              </a:solidFill>
            </a:endParaRPr>
          </a:p>
          <a:p>
            <a:pPr marL="228600" lvl="0" indent="-228600" algn="l" rtl="0">
              <a:lnSpc>
                <a:spcPct val="90000"/>
              </a:lnSpc>
              <a:spcBef>
                <a:spcPts val="0"/>
              </a:spcBef>
              <a:spcAft>
                <a:spcPts val="0"/>
              </a:spcAft>
              <a:buClr>
                <a:srgbClr val="C55A11"/>
              </a:buClr>
              <a:buSzPts val="2500"/>
              <a:buChar char="•"/>
            </a:pPr>
            <a:r>
              <a:rPr lang="en-US" sz="2500" dirty="0">
                <a:solidFill>
                  <a:srgbClr val="C55A11"/>
                </a:solidFill>
              </a:rPr>
              <a:t>Attend New Student Orientation (free) – In person or online!</a:t>
            </a:r>
            <a:endParaRPr dirty="0"/>
          </a:p>
          <a:p>
            <a:pPr marL="228600" lvl="0" indent="-228600" algn="l" rtl="0">
              <a:lnSpc>
                <a:spcPct val="90000"/>
              </a:lnSpc>
              <a:spcBef>
                <a:spcPts val="0"/>
              </a:spcBef>
              <a:spcAft>
                <a:spcPts val="0"/>
              </a:spcAft>
              <a:buClr>
                <a:srgbClr val="C55A11"/>
              </a:buClr>
              <a:buSzPts val="2500"/>
              <a:buChar char="•"/>
            </a:pPr>
            <a:r>
              <a:rPr lang="en-US" sz="2500" dirty="0">
                <a:solidFill>
                  <a:srgbClr val="C55A11"/>
                </a:solidFill>
              </a:rPr>
              <a:t>Meet with your Advisor/Success Coach (free) In person, online or walk in hours</a:t>
            </a:r>
            <a:endParaRPr dirty="0"/>
          </a:p>
          <a:p>
            <a:pPr marL="228600" lvl="0" indent="-6350" algn="l" rtl="0">
              <a:lnSpc>
                <a:spcPct val="90000"/>
              </a:lnSpc>
              <a:spcBef>
                <a:spcPts val="0"/>
              </a:spcBef>
              <a:spcAft>
                <a:spcPts val="0"/>
              </a:spcAft>
              <a:buClr>
                <a:srgbClr val="58595B"/>
              </a:buClr>
              <a:buSzPts val="3500"/>
              <a:buNone/>
            </a:pPr>
            <a:endParaRPr sz="3500" dirty="0">
              <a:solidFill>
                <a:srgbClr val="C55A11"/>
              </a:solidFill>
            </a:endParaRPr>
          </a:p>
          <a:p>
            <a:pPr marL="0" lvl="0" indent="0" algn="l" rtl="0">
              <a:lnSpc>
                <a:spcPct val="90000"/>
              </a:lnSpc>
              <a:spcBef>
                <a:spcPts val="0"/>
              </a:spcBef>
              <a:spcAft>
                <a:spcPts val="0"/>
              </a:spcAft>
              <a:buClr>
                <a:schemeClr val="accent2"/>
              </a:buClr>
              <a:buSzPts val="3500"/>
              <a:buNone/>
            </a:pPr>
            <a:r>
              <a:rPr lang="en-US" sz="3500" b="1" dirty="0">
                <a:solidFill>
                  <a:schemeClr val="accent2"/>
                </a:solidFill>
              </a:rPr>
              <a:t>Visit</a:t>
            </a:r>
            <a:r>
              <a:rPr lang="en-US" sz="3500" b="1" dirty="0">
                <a:solidFill>
                  <a:srgbClr val="000000"/>
                </a:solidFill>
              </a:rPr>
              <a:t> </a:t>
            </a:r>
            <a:r>
              <a:rPr lang="en-US" sz="3500" b="1" u="sng" dirty="0">
                <a:solidFill>
                  <a:srgbClr val="4472C4"/>
                </a:solidFill>
                <a:hlinkClick r:id="rId4">
                  <a:extLst>
                    <a:ext uri="{A12FA001-AC4F-418D-AE19-62706E023703}">
                      <ahyp:hlinkClr xmlns:ahyp="http://schemas.microsoft.com/office/drawing/2018/hyperlinkcolor" val="tx"/>
                    </a:ext>
                  </a:extLst>
                </a:hlinkClick>
              </a:rPr>
              <a:t>www.llcc.edu/getting-started</a:t>
            </a:r>
            <a:r>
              <a:rPr lang="en-US" sz="3500" b="1" dirty="0">
                <a:solidFill>
                  <a:srgbClr val="000000"/>
                </a:solidFill>
              </a:rPr>
              <a:t> </a:t>
            </a:r>
            <a:r>
              <a:rPr lang="en-US" sz="3500" b="1" dirty="0">
                <a:solidFill>
                  <a:schemeClr val="accent2"/>
                </a:solidFill>
              </a:rPr>
              <a:t>for details!</a:t>
            </a:r>
            <a:endParaRPr sz="3500" dirty="0">
              <a:solidFill>
                <a:schemeClr val="accent2"/>
              </a:solidFill>
            </a:endParaRPr>
          </a:p>
          <a:p>
            <a:pPr marL="228600" lvl="0" indent="-50800" algn="l" rtl="0">
              <a:lnSpc>
                <a:spcPct val="90000"/>
              </a:lnSpc>
              <a:spcBef>
                <a:spcPts val="1000"/>
              </a:spcBef>
              <a:spcAft>
                <a:spcPts val="0"/>
              </a:spcAft>
              <a:buClr>
                <a:srgbClr val="58595B"/>
              </a:buClr>
              <a:buSzPts val="2800"/>
              <a:buNone/>
            </a:pPr>
            <a:endParaRPr dirty="0"/>
          </a:p>
        </p:txBody>
      </p:sp>
      <p:pic>
        <p:nvPicPr>
          <p:cNvPr id="166" name="Google Shape;166;p14"/>
          <p:cNvPicPr preferRelativeResize="0"/>
          <p:nvPr/>
        </p:nvPicPr>
        <p:blipFill rotWithShape="1">
          <a:blip r:embed="rId5">
            <a:alphaModFix/>
          </a:blip>
          <a:srcRect/>
          <a:stretch/>
        </p:blipFill>
        <p:spPr>
          <a:xfrm>
            <a:off x="4575857" y="172285"/>
            <a:ext cx="7616143" cy="111621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5"/>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fontScale="55000" lnSpcReduction="20000"/>
          </a:bodyPr>
          <a:lstStyle/>
          <a:p>
            <a:pPr marL="0" lvl="0" indent="0" algn="l" rtl="0">
              <a:lnSpc>
                <a:spcPct val="90000"/>
              </a:lnSpc>
              <a:spcBef>
                <a:spcPts val="0"/>
              </a:spcBef>
              <a:spcAft>
                <a:spcPts val="0"/>
              </a:spcAft>
              <a:buClr>
                <a:schemeClr val="accent1"/>
              </a:buClr>
              <a:buSzPct val="100000"/>
              <a:buNone/>
            </a:pPr>
            <a:r>
              <a:rPr lang="en-US" sz="5500" b="1">
                <a:solidFill>
                  <a:schemeClr val="accent1"/>
                </a:solidFill>
              </a:rPr>
              <a:t>TRUCK DRIVER TRAINING (CDL)</a:t>
            </a:r>
            <a:endParaRPr/>
          </a:p>
          <a:p>
            <a:pPr marL="0" lvl="0" indent="0" algn="l" rtl="0">
              <a:lnSpc>
                <a:spcPct val="90000"/>
              </a:lnSpc>
              <a:spcBef>
                <a:spcPts val="0"/>
              </a:spcBef>
              <a:spcAft>
                <a:spcPts val="0"/>
              </a:spcAft>
              <a:buClr>
                <a:schemeClr val="accent1"/>
              </a:buClr>
              <a:buSzPct val="100000"/>
              <a:buNone/>
            </a:pPr>
            <a:r>
              <a:rPr lang="en-US" sz="3500" b="1">
                <a:solidFill>
                  <a:schemeClr val="accent1"/>
                </a:solidFill>
              </a:rPr>
              <a:t>Transportation Center of Excellence</a:t>
            </a:r>
            <a:endParaRPr/>
          </a:p>
          <a:p>
            <a:pPr marL="0" lvl="0" indent="0" algn="l" rtl="0">
              <a:lnSpc>
                <a:spcPct val="90000"/>
              </a:lnSpc>
              <a:spcBef>
                <a:spcPts val="0"/>
              </a:spcBef>
              <a:spcAft>
                <a:spcPts val="0"/>
              </a:spcAft>
              <a:buClr>
                <a:srgbClr val="58595B"/>
              </a:buClr>
              <a:buSzPct val="100000"/>
              <a:buNone/>
            </a:pPr>
            <a:endParaRPr sz="4000" b="1">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4000">
                <a:solidFill>
                  <a:schemeClr val="accent2"/>
                </a:solidFill>
              </a:rPr>
              <a:t>Certificate Program - successfully equip you for a career in the trucking industry:</a:t>
            </a:r>
            <a:br>
              <a:rPr lang="en-US" sz="4000">
                <a:solidFill>
                  <a:schemeClr val="accent2"/>
                </a:solidFill>
              </a:rPr>
            </a:br>
            <a:endParaRPr sz="40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4000">
                <a:solidFill>
                  <a:schemeClr val="accent2"/>
                </a:solidFill>
              </a:rPr>
              <a:t>Truck Driver Training CDL Basic, Certificate of Completion</a:t>
            </a:r>
            <a:endParaRPr/>
          </a:p>
          <a:p>
            <a:pPr marL="228600" lvl="0" indent="-88900" algn="l" rtl="0">
              <a:lnSpc>
                <a:spcPct val="90000"/>
              </a:lnSpc>
              <a:spcBef>
                <a:spcPts val="0"/>
              </a:spcBef>
              <a:spcAft>
                <a:spcPts val="0"/>
              </a:spcAft>
              <a:buClr>
                <a:srgbClr val="58595B"/>
              </a:buClr>
              <a:buSzPct val="100000"/>
              <a:buNone/>
            </a:pPr>
            <a:endParaRPr sz="40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4000">
                <a:solidFill>
                  <a:schemeClr val="accent2"/>
                </a:solidFill>
              </a:rPr>
              <a:t>Time to completion: 4 weeks (day) or 6 weeks (night)</a:t>
            </a:r>
            <a:endParaRPr/>
          </a:p>
          <a:p>
            <a:pPr marL="228600" lvl="0" indent="-88900" algn="l" rtl="0">
              <a:lnSpc>
                <a:spcPct val="90000"/>
              </a:lnSpc>
              <a:spcBef>
                <a:spcPts val="0"/>
              </a:spcBef>
              <a:spcAft>
                <a:spcPts val="0"/>
              </a:spcAft>
              <a:buClr>
                <a:srgbClr val="58595B"/>
              </a:buClr>
              <a:buSzPct val="100000"/>
              <a:buNone/>
            </a:pPr>
            <a:endParaRPr sz="40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4000">
                <a:solidFill>
                  <a:schemeClr val="accent2"/>
                </a:solidFill>
              </a:rPr>
              <a:t>The program has four 2004 and one 2016 Freightliner tractors with straight 10 speeds and 53′ box trailers. </a:t>
            </a:r>
            <a:endParaRPr/>
          </a:p>
          <a:p>
            <a:pPr marL="228600" lvl="0" indent="-88900" algn="l" rtl="0">
              <a:lnSpc>
                <a:spcPct val="90000"/>
              </a:lnSpc>
              <a:spcBef>
                <a:spcPts val="0"/>
              </a:spcBef>
              <a:spcAft>
                <a:spcPts val="0"/>
              </a:spcAft>
              <a:buClr>
                <a:srgbClr val="58595B"/>
              </a:buClr>
              <a:buSzPct val="100000"/>
              <a:buNone/>
            </a:pPr>
            <a:endParaRPr sz="40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4000">
                <a:solidFill>
                  <a:schemeClr val="accent2"/>
                </a:solidFill>
              </a:rPr>
              <a:t>For more information or to schedule an appointment, please contact </a:t>
            </a:r>
            <a:br>
              <a:rPr lang="en-US" sz="4000">
                <a:solidFill>
                  <a:schemeClr val="accent2"/>
                </a:solidFill>
              </a:rPr>
            </a:br>
            <a:r>
              <a:rPr lang="en-US" sz="4000" b="1">
                <a:solidFill>
                  <a:schemeClr val="accent1"/>
                </a:solidFill>
              </a:rPr>
              <a:t>Curt Robinson </a:t>
            </a:r>
            <a:r>
              <a:rPr lang="en-US" sz="4000">
                <a:solidFill>
                  <a:schemeClr val="accent2"/>
                </a:solidFill>
              </a:rPr>
              <a:t>at 217-786-2565, 217-786-4539 or </a:t>
            </a:r>
            <a:r>
              <a:rPr lang="en-US" sz="4000" u="sng">
                <a:solidFill>
                  <a:srgbClr val="2F5496"/>
                </a:solidFill>
              </a:rPr>
              <a:t>C</a:t>
            </a:r>
            <a:r>
              <a:rPr lang="en-US" sz="4000" u="sng">
                <a:solidFill>
                  <a:srgbClr val="2F5496"/>
                </a:solidFill>
                <a:hlinkClick r:id="rId3">
                  <a:extLst>
                    <a:ext uri="{A12FA001-AC4F-418D-AE19-62706E023703}">
                      <ahyp:hlinkClr xmlns:ahyp="http://schemas.microsoft.com/office/drawing/2018/hyperlinkcolor" val="tx"/>
                    </a:ext>
                  </a:extLst>
                </a:hlinkClick>
              </a:rPr>
              <a:t>urt.Robinson@llcc.edu</a:t>
            </a:r>
            <a:r>
              <a:rPr lang="en-US" sz="4000"/>
              <a:t>	</a:t>
            </a:r>
            <a:endParaRPr sz="4000">
              <a:solidFill>
                <a:srgbClr val="000000"/>
              </a:solidFill>
            </a:endParaRPr>
          </a:p>
          <a:p>
            <a:pPr marL="0" lvl="0" indent="0" algn="l" rtl="0">
              <a:lnSpc>
                <a:spcPct val="90000"/>
              </a:lnSpc>
              <a:spcBef>
                <a:spcPts val="0"/>
              </a:spcBef>
              <a:spcAft>
                <a:spcPts val="0"/>
              </a:spcAft>
              <a:buClr>
                <a:srgbClr val="58595B"/>
              </a:buClr>
              <a:buSzPct val="100000"/>
              <a:buNone/>
            </a:pPr>
            <a:endParaRPr sz="4000" b="1">
              <a:solidFill>
                <a:srgbClr val="000000"/>
              </a:solidFill>
            </a:endParaRPr>
          </a:p>
          <a:p>
            <a:pPr marL="0" lvl="0" indent="0" algn="l" rtl="0">
              <a:lnSpc>
                <a:spcPct val="90000"/>
              </a:lnSpc>
              <a:spcBef>
                <a:spcPts val="0"/>
              </a:spcBef>
              <a:spcAft>
                <a:spcPts val="0"/>
              </a:spcAft>
              <a:buClr>
                <a:srgbClr val="366092"/>
              </a:buClr>
              <a:buSzPct val="100000"/>
              <a:buNone/>
            </a:pPr>
            <a:r>
              <a:rPr lang="en-US" sz="4000" u="sng">
                <a:solidFill>
                  <a:srgbClr val="366092"/>
                </a:solidFill>
                <a:hlinkClick r:id="rId4">
                  <a:extLst>
                    <a:ext uri="{A12FA001-AC4F-418D-AE19-62706E023703}">
                      <ahyp:hlinkClr xmlns:ahyp="http://schemas.microsoft.com/office/drawing/2018/hyperlinkcolor" val="tx"/>
                    </a:ext>
                  </a:extLst>
                </a:hlinkClick>
              </a:rPr>
              <a:t>www.llcc.edu/truck-driver-training/</a:t>
            </a:r>
            <a:r>
              <a:rPr lang="en-US" sz="4000">
                <a:solidFill>
                  <a:srgbClr val="366092"/>
                </a:solidFill>
              </a:rPr>
              <a:t> </a:t>
            </a:r>
            <a:endParaRPr/>
          </a:p>
        </p:txBody>
      </p:sp>
      <p:pic>
        <p:nvPicPr>
          <p:cNvPr id="172" name="Google Shape;172;p15"/>
          <p:cNvPicPr preferRelativeResize="0"/>
          <p:nvPr/>
        </p:nvPicPr>
        <p:blipFill rotWithShape="1">
          <a:blip r:embed="rId5">
            <a:alphaModFix/>
          </a:blip>
          <a:srcRect/>
          <a:stretch/>
        </p:blipFill>
        <p:spPr>
          <a:xfrm>
            <a:off x="4575857" y="172285"/>
            <a:ext cx="7616143" cy="111621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6"/>
          <p:cNvSpPr txBox="1">
            <a:spLocks noGrp="1"/>
          </p:cNvSpPr>
          <p:nvPr>
            <p:ph type="body" idx="1"/>
          </p:nvPr>
        </p:nvSpPr>
        <p:spPr>
          <a:xfrm>
            <a:off x="838200" y="1600200"/>
            <a:ext cx="10515600" cy="4576763"/>
          </a:xfrm>
          <a:prstGeom prst="rect">
            <a:avLst/>
          </a:prstGeom>
          <a:noFill/>
          <a:ln>
            <a:noFill/>
          </a:ln>
        </p:spPr>
        <p:txBody>
          <a:bodyPr spcFirstLastPara="1" wrap="square" lIns="91425" tIns="45700" rIns="91425" bIns="45700" anchor="t" anchorCtr="0">
            <a:normAutofit fontScale="32500" lnSpcReduction="20000"/>
          </a:bodyPr>
          <a:lstStyle/>
          <a:p>
            <a:pPr marL="0" lvl="0" indent="0" algn="l" rtl="0">
              <a:lnSpc>
                <a:spcPct val="90000"/>
              </a:lnSpc>
              <a:spcBef>
                <a:spcPts val="0"/>
              </a:spcBef>
              <a:spcAft>
                <a:spcPts val="0"/>
              </a:spcAft>
              <a:buClr>
                <a:schemeClr val="accent2"/>
              </a:buClr>
              <a:buSzPct val="100000"/>
              <a:buNone/>
            </a:pPr>
            <a:r>
              <a:rPr lang="en-US" sz="7400" b="1">
                <a:solidFill>
                  <a:schemeClr val="accent2"/>
                </a:solidFill>
              </a:rPr>
              <a:t>Highway Construction Careers Training – </a:t>
            </a:r>
            <a:endParaRPr/>
          </a:p>
          <a:p>
            <a:pPr marL="0" lvl="0" indent="0" algn="l" rtl="0">
              <a:lnSpc>
                <a:spcPct val="90000"/>
              </a:lnSpc>
              <a:spcBef>
                <a:spcPts val="0"/>
              </a:spcBef>
              <a:spcAft>
                <a:spcPts val="0"/>
              </a:spcAft>
              <a:buClr>
                <a:srgbClr val="366092"/>
              </a:buClr>
              <a:buSzPct val="100000"/>
              <a:buNone/>
            </a:pPr>
            <a:r>
              <a:rPr lang="en-US" sz="6200" u="sng">
                <a:solidFill>
                  <a:srgbClr val="366092"/>
                </a:solidFill>
                <a:hlinkClick r:id="rId3">
                  <a:extLst>
                    <a:ext uri="{A12FA001-AC4F-418D-AE19-62706E023703}">
                      <ahyp:hlinkClr xmlns:ahyp="http://schemas.microsoft.com/office/drawing/2018/hyperlinkcolor" val="tx"/>
                    </a:ext>
                  </a:extLst>
                </a:hlinkClick>
              </a:rPr>
              <a:t>www.llcc.edu/highway-construction-careers-training</a:t>
            </a:r>
            <a:r>
              <a:rPr lang="en-US" sz="6200">
                <a:solidFill>
                  <a:srgbClr val="366092"/>
                </a:solidFill>
              </a:rPr>
              <a:t> </a:t>
            </a:r>
            <a:endParaRPr sz="6200" b="1">
              <a:solidFill>
                <a:srgbClr val="000000"/>
              </a:solidFill>
            </a:endParaRPr>
          </a:p>
          <a:p>
            <a:pPr marL="228600" lvl="0" indent="-88265" algn="l" rtl="0">
              <a:lnSpc>
                <a:spcPct val="90000"/>
              </a:lnSpc>
              <a:spcBef>
                <a:spcPts val="0"/>
              </a:spcBef>
              <a:spcAft>
                <a:spcPts val="0"/>
              </a:spcAft>
              <a:buClr>
                <a:srgbClr val="58595B"/>
              </a:buClr>
              <a:buSzPct val="100000"/>
              <a:buNone/>
            </a:pPr>
            <a:endParaRPr sz="6800" b="1">
              <a:solidFill>
                <a:srgbClr val="000000"/>
              </a:solidFill>
            </a:endParaRPr>
          </a:p>
          <a:p>
            <a:pPr marL="228600" lvl="0" indent="-228600" algn="l" rtl="0">
              <a:lnSpc>
                <a:spcPct val="90000"/>
              </a:lnSpc>
              <a:spcBef>
                <a:spcPts val="0"/>
              </a:spcBef>
              <a:spcAft>
                <a:spcPts val="0"/>
              </a:spcAft>
              <a:buClr>
                <a:schemeClr val="accent2"/>
              </a:buClr>
              <a:buSzPct val="100000"/>
              <a:buChar char="•"/>
            </a:pPr>
            <a:r>
              <a:rPr lang="en-US" sz="6800">
                <a:solidFill>
                  <a:schemeClr val="accent2"/>
                </a:solidFill>
              </a:rPr>
              <a:t>IDOT has funded this program to expand the number of people in historically underrepresented populations who enter a highway construction career.</a:t>
            </a:r>
            <a:endParaRPr/>
          </a:p>
          <a:p>
            <a:pPr marL="228600" lvl="0" indent="-88265" algn="l" rtl="0">
              <a:lnSpc>
                <a:spcPct val="90000"/>
              </a:lnSpc>
              <a:spcBef>
                <a:spcPts val="0"/>
              </a:spcBef>
              <a:spcAft>
                <a:spcPts val="0"/>
              </a:spcAft>
              <a:buClr>
                <a:srgbClr val="58595B"/>
              </a:buClr>
              <a:buSzPct val="100000"/>
              <a:buNone/>
            </a:pPr>
            <a:endParaRPr sz="68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6800">
                <a:solidFill>
                  <a:schemeClr val="accent2"/>
                </a:solidFill>
              </a:rPr>
              <a:t>This is an intensive program that addresses skills necessary for acceptance into a highway construction career: math for the trades, job readiness and technical skills coursework.</a:t>
            </a:r>
            <a:endParaRPr/>
          </a:p>
          <a:p>
            <a:pPr marL="228600" lvl="0" indent="-88265" algn="l" rtl="0">
              <a:lnSpc>
                <a:spcPct val="90000"/>
              </a:lnSpc>
              <a:spcBef>
                <a:spcPts val="0"/>
              </a:spcBef>
              <a:spcAft>
                <a:spcPts val="0"/>
              </a:spcAft>
              <a:buClr>
                <a:srgbClr val="58595B"/>
              </a:buClr>
              <a:buSzPct val="100000"/>
              <a:buNone/>
            </a:pPr>
            <a:endParaRPr sz="68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6800">
                <a:solidFill>
                  <a:schemeClr val="accent2"/>
                </a:solidFill>
              </a:rPr>
              <a:t>Students will leave the completed highway construction careers training with the following certifications: OSHA 10, Forklift, CPR/First Aid Training, Flagger and Scissor lift.</a:t>
            </a:r>
            <a:endParaRPr/>
          </a:p>
          <a:p>
            <a:pPr marL="228600" lvl="0" indent="-88265" algn="l" rtl="0">
              <a:lnSpc>
                <a:spcPct val="90000"/>
              </a:lnSpc>
              <a:spcBef>
                <a:spcPts val="0"/>
              </a:spcBef>
              <a:spcAft>
                <a:spcPts val="0"/>
              </a:spcAft>
              <a:buClr>
                <a:srgbClr val="58595B"/>
              </a:buClr>
              <a:buSzPct val="100000"/>
              <a:buNone/>
            </a:pPr>
            <a:endParaRPr sz="68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6800">
                <a:solidFill>
                  <a:schemeClr val="accent2"/>
                </a:solidFill>
              </a:rPr>
              <a:t>Students will have gained the opportunity to excel when applying for a new career with high wage earning potential.</a:t>
            </a:r>
            <a:endParaRPr/>
          </a:p>
          <a:p>
            <a:pPr marL="228600" lvl="0" indent="-88265" algn="l" rtl="0">
              <a:lnSpc>
                <a:spcPct val="90000"/>
              </a:lnSpc>
              <a:spcBef>
                <a:spcPts val="0"/>
              </a:spcBef>
              <a:spcAft>
                <a:spcPts val="0"/>
              </a:spcAft>
              <a:buClr>
                <a:srgbClr val="58595B"/>
              </a:buClr>
              <a:buSzPct val="100000"/>
              <a:buNone/>
            </a:pPr>
            <a:endParaRPr sz="6800">
              <a:solidFill>
                <a:schemeClr val="accent2"/>
              </a:solidFill>
            </a:endParaRPr>
          </a:p>
          <a:p>
            <a:pPr marL="228600" lvl="0" indent="-228600" algn="l" rtl="0">
              <a:lnSpc>
                <a:spcPct val="90000"/>
              </a:lnSpc>
              <a:spcBef>
                <a:spcPts val="0"/>
              </a:spcBef>
              <a:spcAft>
                <a:spcPts val="0"/>
              </a:spcAft>
              <a:buClr>
                <a:schemeClr val="accent2"/>
              </a:buClr>
              <a:buSzPct val="100000"/>
              <a:buChar char="•"/>
            </a:pPr>
            <a:r>
              <a:rPr lang="en-US" sz="6800">
                <a:solidFill>
                  <a:schemeClr val="accent2"/>
                </a:solidFill>
              </a:rPr>
              <a:t>For more information or to register for an orientation, please contact Thomas Spears at </a:t>
            </a:r>
            <a:br>
              <a:rPr lang="en-US" sz="6800">
                <a:solidFill>
                  <a:schemeClr val="accent2"/>
                </a:solidFill>
              </a:rPr>
            </a:br>
            <a:r>
              <a:rPr lang="en-US" sz="6800">
                <a:solidFill>
                  <a:schemeClr val="accent2"/>
                </a:solidFill>
              </a:rPr>
              <a:t>217-786-3675, 217-786-2407 or</a:t>
            </a:r>
            <a:r>
              <a:rPr lang="en-US" sz="6800">
                <a:solidFill>
                  <a:schemeClr val="dk1"/>
                </a:solidFill>
              </a:rPr>
              <a:t> </a:t>
            </a:r>
            <a:r>
              <a:rPr lang="en-US" sz="6800" u="sng">
                <a:solidFill>
                  <a:srgbClr val="0070C0"/>
                </a:solidFill>
                <a:hlinkClick r:id="rId4">
                  <a:extLst>
                    <a:ext uri="{A12FA001-AC4F-418D-AE19-62706E023703}">
                      <ahyp:hlinkClr xmlns:ahyp="http://schemas.microsoft.com/office/drawing/2018/hyperlinkcolor" val="tx"/>
                    </a:ext>
                  </a:extLst>
                </a:hlinkClick>
              </a:rPr>
              <a:t>thomas.spears@llcc.edu</a:t>
            </a:r>
            <a:r>
              <a:rPr lang="en-US" sz="6800">
                <a:solidFill>
                  <a:srgbClr val="0070C0"/>
                </a:solidFill>
              </a:rPr>
              <a:t> </a:t>
            </a:r>
            <a:endParaRPr/>
          </a:p>
        </p:txBody>
      </p:sp>
      <p:pic>
        <p:nvPicPr>
          <p:cNvPr id="178" name="Google Shape;178;p16"/>
          <p:cNvPicPr preferRelativeResize="0"/>
          <p:nvPr/>
        </p:nvPicPr>
        <p:blipFill rotWithShape="1">
          <a:blip r:embed="rId5">
            <a:alphaModFix/>
          </a:blip>
          <a:srcRect/>
          <a:stretch/>
        </p:blipFill>
        <p:spPr>
          <a:xfrm>
            <a:off x="4575857" y="172285"/>
            <a:ext cx="7616143" cy="111621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7"/>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ts val="3500"/>
              <a:buNone/>
            </a:pPr>
            <a:r>
              <a:rPr lang="en-US" sz="3500">
                <a:solidFill>
                  <a:schemeClr val="accent1"/>
                </a:solidFill>
              </a:rPr>
              <a:t>Contact and visit information</a:t>
            </a:r>
            <a:endParaRPr/>
          </a:p>
          <a:p>
            <a:pPr marL="0" lvl="0" indent="0" algn="ctr" rtl="0">
              <a:lnSpc>
                <a:spcPct val="90000"/>
              </a:lnSpc>
              <a:spcBef>
                <a:spcPts val="0"/>
              </a:spcBef>
              <a:spcAft>
                <a:spcPts val="0"/>
              </a:spcAft>
              <a:buClr>
                <a:srgbClr val="000000"/>
              </a:buClr>
              <a:buSzPts val="3500"/>
              <a:buNone/>
            </a:pPr>
            <a:br>
              <a:rPr lang="en-US" sz="3500" b="1">
                <a:solidFill>
                  <a:srgbClr val="000000"/>
                </a:solidFill>
              </a:rPr>
            </a:br>
            <a:r>
              <a:rPr lang="en-US" sz="3000" b="1">
                <a:solidFill>
                  <a:schemeClr val="accent2"/>
                </a:solidFill>
              </a:rPr>
              <a:t>Mac Warren</a:t>
            </a:r>
            <a:br>
              <a:rPr lang="en-US" sz="3000" b="1">
                <a:solidFill>
                  <a:schemeClr val="accent2"/>
                </a:solidFill>
              </a:rPr>
            </a:br>
            <a:r>
              <a:rPr lang="en-US" sz="3000" b="1" u="sng">
                <a:solidFill>
                  <a:srgbClr val="000000"/>
                </a:solidFill>
                <a:hlinkClick r:id="rId3">
                  <a:extLst>
                    <a:ext uri="{A12FA001-AC4F-418D-AE19-62706E023703}">
                      <ahyp:hlinkClr xmlns:ahyp="http://schemas.microsoft.com/office/drawing/2018/hyperlinkcolor" val="tx"/>
                    </a:ext>
                  </a:extLst>
                </a:hlinkClick>
              </a:rPr>
              <a:t>Mac.Warren@llcc.edu</a:t>
            </a:r>
            <a:r>
              <a:rPr lang="en-US" sz="3000" b="1">
                <a:solidFill>
                  <a:srgbClr val="000000"/>
                </a:solidFill>
              </a:rPr>
              <a:t> </a:t>
            </a:r>
            <a:endParaRPr/>
          </a:p>
          <a:p>
            <a:pPr marL="0" lvl="0" indent="0" algn="ctr" rtl="0">
              <a:lnSpc>
                <a:spcPct val="90000"/>
              </a:lnSpc>
              <a:spcBef>
                <a:spcPts val="0"/>
              </a:spcBef>
              <a:spcAft>
                <a:spcPts val="0"/>
              </a:spcAft>
              <a:buClr>
                <a:srgbClr val="58595B"/>
              </a:buClr>
              <a:buSzPts val="3500"/>
              <a:buNone/>
            </a:pPr>
            <a:endParaRPr sz="3500" b="1">
              <a:solidFill>
                <a:srgbClr val="000000"/>
              </a:solidFill>
            </a:endParaRPr>
          </a:p>
          <a:p>
            <a:pPr marL="0" lvl="0" indent="0" algn="ctr" rtl="0">
              <a:lnSpc>
                <a:spcPct val="90000"/>
              </a:lnSpc>
              <a:spcBef>
                <a:spcPts val="0"/>
              </a:spcBef>
              <a:spcAft>
                <a:spcPts val="0"/>
              </a:spcAft>
              <a:buClr>
                <a:srgbClr val="58595B"/>
              </a:buClr>
              <a:buSzPts val="3500"/>
              <a:buNone/>
            </a:pPr>
            <a:endParaRPr sz="3500" b="1">
              <a:solidFill>
                <a:srgbClr val="000000"/>
              </a:solidFill>
            </a:endParaRPr>
          </a:p>
          <a:p>
            <a:pPr marL="0" lvl="0" indent="0" algn="ctr" rtl="0">
              <a:lnSpc>
                <a:spcPct val="90000"/>
              </a:lnSpc>
              <a:spcBef>
                <a:spcPts val="0"/>
              </a:spcBef>
              <a:spcAft>
                <a:spcPts val="0"/>
              </a:spcAft>
              <a:buClr>
                <a:schemeClr val="accent2"/>
              </a:buClr>
              <a:buSzPts val="2200"/>
              <a:buNone/>
            </a:pPr>
            <a:r>
              <a:rPr lang="en-US" sz="2200">
                <a:solidFill>
                  <a:schemeClr val="accent2"/>
                </a:solidFill>
              </a:rPr>
              <a:t>Campus Visit Days and program expos are offered throughout the year.  </a:t>
            </a:r>
            <a:endParaRPr/>
          </a:p>
          <a:p>
            <a:pPr marL="0" lvl="0" indent="0" algn="ctr" rtl="0">
              <a:lnSpc>
                <a:spcPct val="90000"/>
              </a:lnSpc>
              <a:spcBef>
                <a:spcPts val="0"/>
              </a:spcBef>
              <a:spcAft>
                <a:spcPts val="0"/>
              </a:spcAft>
              <a:buClr>
                <a:schemeClr val="accent2"/>
              </a:buClr>
              <a:buSzPts val="2200"/>
              <a:buNone/>
            </a:pPr>
            <a:r>
              <a:rPr lang="en-US" sz="2200">
                <a:solidFill>
                  <a:schemeClr val="accent2"/>
                </a:solidFill>
              </a:rPr>
              <a:t>For information on upcoming visit opportunities, </a:t>
            </a:r>
            <a:r>
              <a:rPr lang="en-US" u="sng">
                <a:solidFill>
                  <a:srgbClr val="366092"/>
                </a:solidFill>
                <a:hlinkClick r:id="rId4">
                  <a:extLst>
                    <a:ext uri="{A12FA001-AC4F-418D-AE19-62706E023703}">
                      <ahyp:hlinkClr xmlns:ahyp="http://schemas.microsoft.com/office/drawing/2018/hyperlinkcolor" val="tx"/>
                    </a:ext>
                  </a:extLst>
                </a:hlinkClick>
              </a:rPr>
              <a:t>https://www.llcc.edu/visit-llcc</a:t>
            </a:r>
            <a:r>
              <a:rPr lang="en-US">
                <a:solidFill>
                  <a:srgbClr val="366092"/>
                </a:solidFill>
              </a:rPr>
              <a:t> </a:t>
            </a:r>
            <a:endParaRPr/>
          </a:p>
        </p:txBody>
      </p:sp>
      <p:pic>
        <p:nvPicPr>
          <p:cNvPr id="184" name="Google Shape;184;p17"/>
          <p:cNvPicPr preferRelativeResize="0"/>
          <p:nvPr/>
        </p:nvPicPr>
        <p:blipFill rotWithShape="1">
          <a:blip r:embed="rId5">
            <a:alphaModFix/>
          </a:blip>
          <a:srcRect/>
          <a:stretch/>
        </p:blipFill>
        <p:spPr>
          <a:xfrm>
            <a:off x="4575857" y="172285"/>
            <a:ext cx="7616143" cy="1116211"/>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8"/>
          <p:cNvSpPr txBox="1">
            <a:spLocks noGrp="1"/>
          </p:cNvSpPr>
          <p:nvPr>
            <p:ph type="title"/>
          </p:nvPr>
        </p:nvSpPr>
        <p:spPr>
          <a:xfrm>
            <a:off x="2771848" y="613548"/>
            <a:ext cx="9068844" cy="95546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172169"/>
              </a:buClr>
              <a:buSzPts val="2800"/>
              <a:buFont typeface="Calibri"/>
              <a:buNone/>
            </a:pPr>
            <a:r>
              <a:rPr lang="en-US" sz="2800"/>
              <a:t>Senior Community Service Employment Program (SCSEP) </a:t>
            </a:r>
            <a:endParaRPr/>
          </a:p>
        </p:txBody>
      </p:sp>
      <p:pic>
        <p:nvPicPr>
          <p:cNvPr id="190" name="Google Shape;190;p18"/>
          <p:cNvPicPr preferRelativeResize="0">
            <a:picLocks noGrp="1"/>
          </p:cNvPicPr>
          <p:nvPr>
            <p:ph type="body" idx="1"/>
          </p:nvPr>
        </p:nvPicPr>
        <p:blipFill rotWithShape="1">
          <a:blip r:embed="rId3">
            <a:alphaModFix/>
          </a:blip>
          <a:srcRect/>
          <a:stretch/>
        </p:blipFill>
        <p:spPr>
          <a:xfrm>
            <a:off x="1331015" y="2701940"/>
            <a:ext cx="2504328" cy="2003463"/>
          </a:xfrm>
          <a:prstGeom prst="rect">
            <a:avLst/>
          </a:prstGeom>
          <a:noFill/>
          <a:ln>
            <a:noFill/>
          </a:ln>
        </p:spPr>
      </p:pic>
      <p:sp>
        <p:nvSpPr>
          <p:cNvPr id="191" name="Google Shape;191;p18"/>
          <p:cNvSpPr txBox="1">
            <a:spLocks noGrp="1"/>
          </p:cNvSpPr>
          <p:nvPr>
            <p:ph type="body" idx="2"/>
          </p:nvPr>
        </p:nvSpPr>
        <p:spPr>
          <a:xfrm>
            <a:off x="4508391" y="1423284"/>
            <a:ext cx="7251588" cy="514872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600" dirty="0">
                <a:solidFill>
                  <a:schemeClr val="accent2"/>
                </a:solidFill>
              </a:rPr>
              <a:t>You can </a:t>
            </a:r>
            <a:r>
              <a:rPr lang="en-US" sz="2600" b="1" dirty="0">
                <a:solidFill>
                  <a:schemeClr val="accent2"/>
                </a:solidFill>
              </a:rPr>
              <a:t>JOIN US </a:t>
            </a:r>
            <a:r>
              <a:rPr lang="en-US" sz="2600" dirty="0">
                <a:solidFill>
                  <a:schemeClr val="accent2"/>
                </a:solidFill>
              </a:rPr>
              <a:t>by applying online at: </a:t>
            </a:r>
            <a:r>
              <a:rPr lang="en-US" sz="2600" dirty="0"/>
              <a:t>	</a:t>
            </a:r>
            <a:r>
              <a:rPr lang="en-US" sz="2600" u="sng" dirty="0">
                <a:solidFill>
                  <a:srgbClr val="4472C4"/>
                </a:solidFill>
                <a:hlinkClick r:id="rId4">
                  <a:extLst>
                    <a:ext uri="{A12FA001-AC4F-418D-AE19-62706E023703}">
                      <ahyp:hlinkClr xmlns:ahyp="http://schemas.microsoft.com/office/drawing/2018/hyperlinkcolor" val="tx"/>
                    </a:ext>
                  </a:extLst>
                </a:hlinkClick>
              </a:rPr>
              <a:t>https://www.nationalable.org/about/</a:t>
            </a:r>
            <a:endParaRPr lang="en-US" sz="2600" u="sng" dirty="0">
              <a:solidFill>
                <a:srgbClr val="4472C4"/>
              </a:solidFill>
            </a:endParaRPr>
          </a:p>
          <a:p>
            <a:pPr marL="0" lvl="0" indent="0" algn="l" rtl="0">
              <a:lnSpc>
                <a:spcPct val="90000"/>
              </a:lnSpc>
              <a:spcBef>
                <a:spcPts val="0"/>
              </a:spcBef>
              <a:spcAft>
                <a:spcPts val="0"/>
              </a:spcAft>
              <a:buClr>
                <a:schemeClr val="dk1"/>
              </a:buClr>
              <a:buSzPts val="2800"/>
              <a:buNone/>
            </a:pPr>
            <a:r>
              <a:rPr lang="en-US" sz="2600" dirty="0">
                <a:solidFill>
                  <a:srgbClr val="F09151"/>
                </a:solidFill>
              </a:rPr>
              <a:t>or by calling </a:t>
            </a:r>
            <a:r>
              <a:rPr lang="en-US" sz="2600" b="1" dirty="0">
                <a:solidFill>
                  <a:srgbClr val="F09151"/>
                </a:solidFill>
              </a:rPr>
              <a:t>855-994-8300!</a:t>
            </a:r>
          </a:p>
          <a:p>
            <a:pPr marL="0" lvl="0" indent="0" algn="l" rtl="0">
              <a:lnSpc>
                <a:spcPct val="90000"/>
              </a:lnSpc>
              <a:spcBef>
                <a:spcPts val="0"/>
              </a:spcBef>
              <a:spcAft>
                <a:spcPts val="0"/>
              </a:spcAft>
              <a:buClr>
                <a:schemeClr val="dk1"/>
              </a:buClr>
              <a:buSzPts val="2800"/>
              <a:buNone/>
            </a:pPr>
            <a:endParaRPr sz="1800" dirty="0"/>
          </a:p>
          <a:p>
            <a:pPr marL="228600" lvl="0" indent="-228600" algn="l" rtl="0">
              <a:lnSpc>
                <a:spcPct val="90000"/>
              </a:lnSpc>
              <a:spcBef>
                <a:spcPts val="1000"/>
              </a:spcBef>
              <a:spcAft>
                <a:spcPts val="0"/>
              </a:spcAft>
              <a:buClr>
                <a:schemeClr val="accent2"/>
              </a:buClr>
              <a:buSzPts val="2000"/>
              <a:buChar char="•"/>
            </a:pPr>
            <a:r>
              <a:rPr lang="en-US" sz="1800" dirty="0">
                <a:solidFill>
                  <a:schemeClr val="accent2"/>
                </a:solidFill>
              </a:rPr>
              <a:t>Must be at least </a:t>
            </a:r>
            <a:r>
              <a:rPr lang="en-US" sz="1800" u="sng" dirty="0">
                <a:solidFill>
                  <a:schemeClr val="accent2"/>
                </a:solidFill>
              </a:rPr>
              <a:t>55</a:t>
            </a:r>
            <a:r>
              <a:rPr lang="en-US" sz="1800" dirty="0">
                <a:solidFill>
                  <a:schemeClr val="accent2"/>
                </a:solidFill>
              </a:rPr>
              <a:t> years of age</a:t>
            </a:r>
            <a:endParaRPr sz="1800" dirty="0"/>
          </a:p>
          <a:p>
            <a:pPr marL="228600" lvl="0" indent="-228600" algn="l" rtl="0">
              <a:lnSpc>
                <a:spcPct val="90000"/>
              </a:lnSpc>
              <a:spcBef>
                <a:spcPts val="1000"/>
              </a:spcBef>
              <a:spcAft>
                <a:spcPts val="0"/>
              </a:spcAft>
              <a:buClr>
                <a:schemeClr val="accent2"/>
              </a:buClr>
              <a:buSzPts val="2000"/>
              <a:buChar char="•"/>
            </a:pPr>
            <a:r>
              <a:rPr lang="en-US" sz="1800" dirty="0">
                <a:solidFill>
                  <a:schemeClr val="accent2"/>
                </a:solidFill>
              </a:rPr>
              <a:t>Meet program income requirements</a:t>
            </a:r>
            <a:endParaRPr sz="1800" dirty="0"/>
          </a:p>
          <a:p>
            <a:pPr marL="228600" lvl="0" indent="-228600" algn="l" rtl="0">
              <a:lnSpc>
                <a:spcPct val="90000"/>
              </a:lnSpc>
              <a:spcBef>
                <a:spcPts val="1000"/>
              </a:spcBef>
              <a:spcAft>
                <a:spcPts val="0"/>
              </a:spcAft>
              <a:buClr>
                <a:schemeClr val="accent2"/>
              </a:buClr>
              <a:buSzPts val="2000"/>
              <a:buChar char="•"/>
            </a:pPr>
            <a:r>
              <a:rPr lang="en-US" sz="1800" dirty="0">
                <a:solidFill>
                  <a:schemeClr val="accent2"/>
                </a:solidFill>
              </a:rPr>
              <a:t>Are willing to improve your job skills and learn new skills</a:t>
            </a:r>
            <a:endParaRPr sz="1800" dirty="0"/>
          </a:p>
          <a:p>
            <a:pPr marL="228600" lvl="0" indent="-228600" algn="l" rtl="0">
              <a:lnSpc>
                <a:spcPct val="90000"/>
              </a:lnSpc>
              <a:spcBef>
                <a:spcPts val="1000"/>
              </a:spcBef>
              <a:spcAft>
                <a:spcPts val="0"/>
              </a:spcAft>
              <a:buClr>
                <a:schemeClr val="accent2"/>
              </a:buClr>
              <a:buSzPts val="2000"/>
              <a:buChar char="•"/>
            </a:pPr>
            <a:r>
              <a:rPr lang="en-US" sz="1800" dirty="0">
                <a:solidFill>
                  <a:schemeClr val="accent2"/>
                </a:solidFill>
              </a:rPr>
              <a:t>You will:</a:t>
            </a:r>
            <a:endParaRPr sz="1800" dirty="0"/>
          </a:p>
          <a:p>
            <a:pPr marL="685800" lvl="1" indent="-228600" algn="l" rtl="0">
              <a:lnSpc>
                <a:spcPct val="90000"/>
              </a:lnSpc>
              <a:spcBef>
                <a:spcPts val="500"/>
              </a:spcBef>
              <a:spcAft>
                <a:spcPts val="0"/>
              </a:spcAft>
              <a:buClr>
                <a:schemeClr val="accent2"/>
              </a:buClr>
              <a:buSzPts val="1600"/>
              <a:buChar char="•"/>
            </a:pPr>
            <a:r>
              <a:rPr lang="en-US" sz="1800" dirty="0">
                <a:solidFill>
                  <a:schemeClr val="accent2"/>
                </a:solidFill>
              </a:rPr>
              <a:t>Receive interviewing and job-search assistance</a:t>
            </a:r>
            <a:endParaRPr sz="1800" dirty="0"/>
          </a:p>
          <a:p>
            <a:pPr marL="685800" lvl="1" indent="-228600" algn="l" rtl="0">
              <a:lnSpc>
                <a:spcPct val="90000"/>
              </a:lnSpc>
              <a:spcBef>
                <a:spcPts val="500"/>
              </a:spcBef>
              <a:spcAft>
                <a:spcPts val="0"/>
              </a:spcAft>
              <a:buClr>
                <a:schemeClr val="accent2"/>
              </a:buClr>
              <a:buSzPts val="1600"/>
              <a:buChar char="•"/>
            </a:pPr>
            <a:r>
              <a:rPr lang="en-US" sz="1800" dirty="0">
                <a:solidFill>
                  <a:schemeClr val="accent2"/>
                </a:solidFill>
              </a:rPr>
              <a:t>Obtain computer and vocational training</a:t>
            </a:r>
            <a:endParaRPr sz="1800" dirty="0"/>
          </a:p>
          <a:p>
            <a:pPr marL="685800" lvl="1" indent="-228600" algn="l" rtl="0">
              <a:lnSpc>
                <a:spcPct val="90000"/>
              </a:lnSpc>
              <a:spcBef>
                <a:spcPts val="500"/>
              </a:spcBef>
              <a:spcAft>
                <a:spcPts val="0"/>
              </a:spcAft>
              <a:buClr>
                <a:schemeClr val="accent2"/>
              </a:buClr>
              <a:buSzPts val="1600"/>
              <a:buChar char="•"/>
            </a:pPr>
            <a:r>
              <a:rPr lang="en-US" sz="1800" dirty="0">
                <a:solidFill>
                  <a:schemeClr val="accent2"/>
                </a:solidFill>
              </a:rPr>
              <a:t>Earn while you learn at a location in your community</a:t>
            </a:r>
            <a:endParaRPr sz="1800" dirty="0"/>
          </a:p>
          <a:p>
            <a:pPr marL="685800" lvl="1" indent="-228600" algn="l" rtl="0">
              <a:lnSpc>
                <a:spcPct val="90000"/>
              </a:lnSpc>
              <a:spcBef>
                <a:spcPts val="500"/>
              </a:spcBef>
              <a:spcAft>
                <a:spcPts val="0"/>
              </a:spcAft>
              <a:buClr>
                <a:schemeClr val="accent2"/>
              </a:buClr>
              <a:buSzPts val="1600"/>
              <a:buChar char="•"/>
            </a:pPr>
            <a:r>
              <a:rPr lang="en-US" sz="1800" dirty="0">
                <a:solidFill>
                  <a:schemeClr val="accent2"/>
                </a:solidFill>
              </a:rPr>
              <a:t>Gain access to employers who want to hire experienced workers</a:t>
            </a:r>
            <a:endParaRPr sz="1800" dirty="0"/>
          </a:p>
          <a:p>
            <a:pPr marL="685800" lvl="1" indent="-228600" algn="l" rtl="0">
              <a:lnSpc>
                <a:spcPct val="90000"/>
              </a:lnSpc>
              <a:spcBef>
                <a:spcPts val="500"/>
              </a:spcBef>
              <a:spcAft>
                <a:spcPts val="0"/>
              </a:spcAft>
              <a:buClr>
                <a:schemeClr val="accent2"/>
              </a:buClr>
              <a:buSzPts val="1600"/>
              <a:buChar char="•"/>
            </a:pPr>
            <a:r>
              <a:rPr lang="en-US" sz="1800" dirty="0">
                <a:solidFill>
                  <a:schemeClr val="accent2"/>
                </a:solidFill>
              </a:rPr>
              <a:t>Improve your employable skills</a:t>
            </a:r>
            <a:endParaRPr sz="1800" dirty="0"/>
          </a:p>
        </p:txBody>
      </p:sp>
      <p:pic>
        <p:nvPicPr>
          <p:cNvPr id="192" name="Google Shape;192;p18"/>
          <p:cNvPicPr preferRelativeResize="0"/>
          <p:nvPr/>
        </p:nvPicPr>
        <p:blipFill rotWithShape="1">
          <a:blip r:embed="rId5">
            <a:alphaModFix/>
          </a:blip>
          <a:srcRect/>
          <a:stretch/>
        </p:blipFill>
        <p:spPr>
          <a:xfrm>
            <a:off x="713708" y="5740181"/>
            <a:ext cx="1869471" cy="934939"/>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9"/>
          <p:cNvSpPr txBox="1">
            <a:spLocks noGrp="1"/>
          </p:cNvSpPr>
          <p:nvPr>
            <p:ph type="title"/>
          </p:nvPr>
        </p:nvSpPr>
        <p:spPr>
          <a:xfrm>
            <a:off x="2611522" y="749326"/>
            <a:ext cx="7166221" cy="104237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72169"/>
              </a:buClr>
              <a:buSzPts val="2800"/>
              <a:buFont typeface="Calibri"/>
              <a:buNone/>
            </a:pPr>
            <a:r>
              <a:rPr lang="en-US" sz="2800" dirty="0"/>
              <a:t>Sangamon County Department of Community Resources</a:t>
            </a:r>
            <a:endParaRPr dirty="0"/>
          </a:p>
        </p:txBody>
      </p:sp>
      <p:sp>
        <p:nvSpPr>
          <p:cNvPr id="198" name="Google Shape;198;p19"/>
          <p:cNvSpPr txBox="1">
            <a:spLocks noGrp="1"/>
          </p:cNvSpPr>
          <p:nvPr>
            <p:ph type="body" idx="1"/>
          </p:nvPr>
        </p:nvSpPr>
        <p:spPr>
          <a:xfrm>
            <a:off x="839465" y="1938312"/>
            <a:ext cx="10710333" cy="458325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ct val="100000"/>
              <a:buNone/>
            </a:pPr>
            <a:r>
              <a:rPr lang="en-US" b="1" dirty="0">
                <a:solidFill>
                  <a:schemeClr val="accent1"/>
                </a:solidFill>
              </a:rPr>
              <a:t>The Sangamon County Department of Community Resources strives to improve the quality of life for people in-need in Sangamon County through department programs, services and referrals that promote economic stability and/or self-motivation.</a:t>
            </a:r>
          </a:p>
          <a:p>
            <a:pPr marL="0" lvl="0" indent="0" algn="l" rtl="0">
              <a:lnSpc>
                <a:spcPct val="90000"/>
              </a:lnSpc>
              <a:spcBef>
                <a:spcPts val="0"/>
              </a:spcBef>
              <a:spcAft>
                <a:spcPts val="0"/>
              </a:spcAft>
              <a:buClr>
                <a:schemeClr val="accent1"/>
              </a:buClr>
              <a:buSzPct val="100000"/>
              <a:buNone/>
            </a:pPr>
            <a:endParaRPr lang="en-US" sz="1800" b="1" dirty="0">
              <a:solidFill>
                <a:schemeClr val="accent1"/>
              </a:solidFill>
            </a:endParaRPr>
          </a:p>
          <a:p>
            <a:pPr marL="0" indent="0">
              <a:buSzPct val="100000"/>
              <a:buNone/>
            </a:pPr>
            <a:endParaRPr sz="1800" dirty="0">
              <a:solidFill>
                <a:schemeClr val="accent1"/>
              </a:solidFill>
            </a:endParaRPr>
          </a:p>
        </p:txBody>
      </p:sp>
      <p:pic>
        <p:nvPicPr>
          <p:cNvPr id="199" name="Google Shape;199;p19"/>
          <p:cNvPicPr preferRelativeResize="0"/>
          <p:nvPr/>
        </p:nvPicPr>
        <p:blipFill rotWithShape="1">
          <a:blip r:embed="rId3">
            <a:alphaModFix/>
          </a:blip>
          <a:srcRect/>
          <a:stretch/>
        </p:blipFill>
        <p:spPr>
          <a:xfrm>
            <a:off x="9970935" y="382225"/>
            <a:ext cx="1505964" cy="1409478"/>
          </a:xfrm>
          <a:prstGeom prst="rect">
            <a:avLst/>
          </a:prstGeom>
          <a:noFill/>
          <a:ln>
            <a:noFill/>
          </a:ln>
        </p:spPr>
      </p:pic>
      <p:sp>
        <p:nvSpPr>
          <p:cNvPr id="2" name="TextBox 1">
            <a:extLst>
              <a:ext uri="{FF2B5EF4-FFF2-40B4-BE49-F238E27FC236}">
                <a16:creationId xmlns:a16="http://schemas.microsoft.com/office/drawing/2014/main" id="{652569C4-FEEB-D944-D635-0A1173210A8C}"/>
              </a:ext>
            </a:extLst>
          </p:cNvPr>
          <p:cNvSpPr txBox="1"/>
          <p:nvPr/>
        </p:nvSpPr>
        <p:spPr>
          <a:xfrm>
            <a:off x="1761779" y="3681455"/>
            <a:ext cx="5828305" cy="2554545"/>
          </a:xfrm>
          <a:prstGeom prst="rect">
            <a:avLst/>
          </a:prstGeom>
          <a:noFill/>
        </p:spPr>
        <p:txBody>
          <a:bodyPr wrap="square" rtlCol="0">
            <a:spAutoFit/>
          </a:bodyPr>
          <a:lstStyle/>
          <a:p>
            <a:pPr marL="0" indent="0">
              <a:buSzPct val="100000"/>
              <a:buNone/>
            </a:pPr>
            <a:r>
              <a:rPr lang="en-US" sz="2000" b="1" u="sng" dirty="0">
                <a:solidFill>
                  <a:schemeClr val="accent1"/>
                </a:solidFill>
              </a:rPr>
              <a:t>Available Current Services:</a:t>
            </a:r>
          </a:p>
          <a:p>
            <a:pPr marL="342900" indent="-342900">
              <a:buSzPct val="100000"/>
              <a:buFont typeface="Arial" panose="020B0604020202020204" pitchFamily="34" charset="0"/>
              <a:buChar char="•"/>
            </a:pPr>
            <a:r>
              <a:rPr lang="en-US" sz="2000" dirty="0">
                <a:solidFill>
                  <a:schemeClr val="accent1"/>
                </a:solidFill>
              </a:rPr>
              <a:t>Employment Support Program</a:t>
            </a:r>
          </a:p>
          <a:p>
            <a:pPr marL="342900" indent="-342900">
              <a:buSzPct val="100000"/>
              <a:buFont typeface="Arial" panose="020B0604020202020204" pitchFamily="34" charset="0"/>
              <a:buChar char="•"/>
            </a:pPr>
            <a:r>
              <a:rPr lang="en-US" sz="2000" dirty="0">
                <a:solidFill>
                  <a:schemeClr val="accent1"/>
                </a:solidFill>
              </a:rPr>
              <a:t>Financial Literacy Workshop</a:t>
            </a:r>
          </a:p>
          <a:p>
            <a:pPr marL="342900" indent="-342900">
              <a:buSzPct val="100000"/>
              <a:buFont typeface="Arial" panose="020B0604020202020204" pitchFamily="34" charset="0"/>
              <a:buChar char="•"/>
            </a:pPr>
            <a:r>
              <a:rPr lang="en-US" sz="2000" dirty="0">
                <a:solidFill>
                  <a:schemeClr val="accent1"/>
                </a:solidFill>
              </a:rPr>
              <a:t>Low Income Sewer Assistance Program (LISAP)</a:t>
            </a:r>
          </a:p>
          <a:p>
            <a:pPr marL="342900" indent="-342900">
              <a:buSzPct val="100000"/>
              <a:buFont typeface="Arial" panose="020B0604020202020204" pitchFamily="34" charset="0"/>
              <a:buChar char="•"/>
            </a:pPr>
            <a:r>
              <a:rPr lang="en-US" sz="2000" dirty="0">
                <a:solidFill>
                  <a:schemeClr val="accent1"/>
                </a:solidFill>
              </a:rPr>
              <a:t>Rental Assistance</a:t>
            </a:r>
          </a:p>
          <a:p>
            <a:pPr marL="342900" indent="-342900">
              <a:buSzPct val="100000"/>
              <a:buFont typeface="Arial" panose="020B0604020202020204" pitchFamily="34" charset="0"/>
              <a:buChar char="•"/>
            </a:pPr>
            <a:r>
              <a:rPr lang="en-US" sz="2000" dirty="0">
                <a:solidFill>
                  <a:schemeClr val="accent1"/>
                </a:solidFill>
              </a:rPr>
              <a:t>Scholarship Program</a:t>
            </a:r>
          </a:p>
          <a:p>
            <a:pPr marL="342900" indent="-342900">
              <a:buSzPct val="100000"/>
              <a:buFont typeface="Arial" panose="020B0604020202020204" pitchFamily="34" charset="0"/>
              <a:buChar char="•"/>
            </a:pPr>
            <a:r>
              <a:rPr lang="en-US" sz="2000" dirty="0">
                <a:solidFill>
                  <a:schemeClr val="accent1"/>
                </a:solidFill>
              </a:rPr>
              <a:t>Senior Food Boxes</a:t>
            </a:r>
          </a:p>
        </p:txBody>
      </p:sp>
      <p:sp>
        <p:nvSpPr>
          <p:cNvPr id="3" name="TextBox 2">
            <a:extLst>
              <a:ext uri="{FF2B5EF4-FFF2-40B4-BE49-F238E27FC236}">
                <a16:creationId xmlns:a16="http://schemas.microsoft.com/office/drawing/2014/main" id="{FCDECBB3-C1F8-62CC-9B55-3E6762B90E6D}"/>
              </a:ext>
            </a:extLst>
          </p:cNvPr>
          <p:cNvSpPr txBox="1"/>
          <p:nvPr/>
        </p:nvSpPr>
        <p:spPr>
          <a:xfrm>
            <a:off x="7590084" y="3681455"/>
            <a:ext cx="3461985" cy="2585323"/>
          </a:xfrm>
          <a:prstGeom prst="rect">
            <a:avLst/>
          </a:prstGeom>
          <a:noFill/>
        </p:spPr>
        <p:txBody>
          <a:bodyPr wrap="square" rtlCol="0">
            <a:spAutoFit/>
          </a:bodyPr>
          <a:lstStyle/>
          <a:p>
            <a:r>
              <a:rPr lang="en-US" sz="1800" b="1" u="sng" dirty="0">
                <a:solidFill>
                  <a:srgbClr val="4472C4"/>
                </a:solidFill>
              </a:rPr>
              <a:t>SCCR Website:</a:t>
            </a:r>
          </a:p>
          <a:p>
            <a:r>
              <a:rPr lang="en-US" sz="2000" dirty="0">
                <a:hlinkClick r:id="rId4"/>
              </a:rPr>
              <a:t>https</a:t>
            </a:r>
            <a:r>
              <a:rPr lang="en-US" sz="1800" dirty="0">
                <a:hlinkClick r:id="rId4"/>
              </a:rPr>
              <a:t>://sangamonil.gov/departments/a-c/community-resources/programs-and-services</a:t>
            </a:r>
            <a:endParaRPr lang="en-US" sz="1800" dirty="0"/>
          </a:p>
          <a:p>
            <a:endParaRPr lang="en-US" dirty="0"/>
          </a:p>
          <a:p>
            <a:r>
              <a:rPr lang="en-US" dirty="0"/>
              <a:t>The website includes more detailed information about resource and program availability and requirements, as well as opportunities to apply for programs.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2"/>
          <p:cNvSpPr txBox="1">
            <a:spLocks noGrp="1"/>
          </p:cNvSpPr>
          <p:nvPr>
            <p:ph type="title"/>
          </p:nvPr>
        </p:nvSpPr>
        <p:spPr>
          <a:xfrm>
            <a:off x="2879540" y="725165"/>
            <a:ext cx="7616143" cy="561049"/>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172169"/>
              </a:buClr>
              <a:buSzPct val="100000"/>
              <a:buFont typeface="Calibri"/>
              <a:buNone/>
            </a:pPr>
            <a:r>
              <a:rPr lang="en-US"/>
              <a:t>One-Stop Center Services</a:t>
            </a:r>
            <a:endParaRPr/>
          </a:p>
        </p:txBody>
      </p:sp>
      <p:sp>
        <p:nvSpPr>
          <p:cNvPr id="79" name="Google Shape;79;p2"/>
          <p:cNvSpPr txBox="1">
            <a:spLocks noGrp="1"/>
          </p:cNvSpPr>
          <p:nvPr>
            <p:ph type="body" idx="1"/>
          </p:nvPr>
        </p:nvSpPr>
        <p:spPr>
          <a:xfrm>
            <a:off x="1245606" y="2118167"/>
            <a:ext cx="10515600" cy="405879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C55A11"/>
              </a:buClr>
              <a:buSzPts val="2800"/>
              <a:buChar char="•"/>
            </a:pPr>
            <a:r>
              <a:rPr lang="en-US" dirty="0">
                <a:solidFill>
                  <a:srgbClr val="C55A11"/>
                </a:solidFill>
              </a:rPr>
              <a:t>Computer Access for Job Search/ Online Applications</a:t>
            </a:r>
            <a:endParaRPr dirty="0"/>
          </a:p>
          <a:p>
            <a:pPr marL="228600" lvl="0" indent="-228600" algn="l" rtl="0">
              <a:lnSpc>
                <a:spcPct val="90000"/>
              </a:lnSpc>
              <a:spcBef>
                <a:spcPts val="1000"/>
              </a:spcBef>
              <a:spcAft>
                <a:spcPts val="0"/>
              </a:spcAft>
              <a:buClr>
                <a:srgbClr val="C55A11"/>
              </a:buClr>
              <a:buSzPts val="2800"/>
              <a:buChar char="•"/>
            </a:pPr>
            <a:r>
              <a:rPr lang="en-US" dirty="0">
                <a:solidFill>
                  <a:srgbClr val="C55A11"/>
                </a:solidFill>
              </a:rPr>
              <a:t>Copier/Fax/Printers</a:t>
            </a:r>
            <a:endParaRPr dirty="0"/>
          </a:p>
          <a:p>
            <a:pPr marL="228600" lvl="0" indent="-228600" algn="l" rtl="0">
              <a:lnSpc>
                <a:spcPct val="90000"/>
              </a:lnSpc>
              <a:spcBef>
                <a:spcPts val="1000"/>
              </a:spcBef>
              <a:spcAft>
                <a:spcPts val="0"/>
              </a:spcAft>
              <a:buClr>
                <a:srgbClr val="C55A11"/>
              </a:buClr>
              <a:buSzPts val="2800"/>
              <a:buChar char="•"/>
            </a:pPr>
            <a:r>
              <a:rPr lang="en-US" dirty="0">
                <a:solidFill>
                  <a:srgbClr val="C55A11"/>
                </a:solidFill>
              </a:rPr>
              <a:t>Direct Linkage to all workNet Partners</a:t>
            </a:r>
            <a:endParaRPr dirty="0"/>
          </a:p>
          <a:p>
            <a:pPr marL="228600" lvl="0" indent="-228600" algn="l" rtl="0">
              <a:lnSpc>
                <a:spcPct val="90000"/>
              </a:lnSpc>
              <a:spcBef>
                <a:spcPts val="1000"/>
              </a:spcBef>
              <a:spcAft>
                <a:spcPts val="0"/>
              </a:spcAft>
              <a:buClr>
                <a:srgbClr val="C55A11"/>
              </a:buClr>
              <a:buSzPts val="2800"/>
              <a:buChar char="•"/>
            </a:pPr>
            <a:r>
              <a:rPr lang="en-US" dirty="0">
                <a:solidFill>
                  <a:srgbClr val="C55A11"/>
                </a:solidFill>
              </a:rPr>
              <a:t>Scheduled Workshops</a:t>
            </a:r>
            <a:endParaRPr dirty="0"/>
          </a:p>
          <a:p>
            <a:pPr marL="228600" lvl="0" indent="-228600" algn="l" rtl="0">
              <a:lnSpc>
                <a:spcPct val="90000"/>
              </a:lnSpc>
              <a:spcBef>
                <a:spcPts val="1000"/>
              </a:spcBef>
              <a:spcAft>
                <a:spcPts val="0"/>
              </a:spcAft>
              <a:buClr>
                <a:srgbClr val="C55A11"/>
              </a:buClr>
              <a:buSzPts val="2800"/>
              <a:buChar char="•"/>
            </a:pPr>
            <a:r>
              <a:rPr lang="en-US" dirty="0">
                <a:solidFill>
                  <a:srgbClr val="C55A11"/>
                </a:solidFill>
              </a:rPr>
              <a:t>Employer Presentations and Hiring Events</a:t>
            </a:r>
            <a:endParaRPr dirty="0"/>
          </a:p>
          <a:p>
            <a:pPr marL="228600" lvl="0" indent="-228600" algn="l" rtl="0">
              <a:lnSpc>
                <a:spcPct val="90000"/>
              </a:lnSpc>
              <a:spcBef>
                <a:spcPts val="1000"/>
              </a:spcBef>
              <a:spcAft>
                <a:spcPts val="0"/>
              </a:spcAft>
              <a:buClr>
                <a:srgbClr val="C55A11"/>
              </a:buClr>
              <a:buSzPts val="2800"/>
              <a:buChar char="•"/>
            </a:pPr>
            <a:r>
              <a:rPr lang="en-US" dirty="0">
                <a:solidFill>
                  <a:srgbClr val="C55A11"/>
                </a:solidFill>
              </a:rPr>
              <a:t>Partner Orientation of Services </a:t>
            </a:r>
            <a:endParaRPr dirty="0"/>
          </a:p>
          <a:p>
            <a:pPr marL="228600" lvl="0" indent="-50800" algn="l" rtl="0">
              <a:lnSpc>
                <a:spcPct val="90000"/>
              </a:lnSpc>
              <a:spcBef>
                <a:spcPts val="1000"/>
              </a:spcBef>
              <a:spcAft>
                <a:spcPts val="0"/>
              </a:spcAft>
              <a:buClr>
                <a:srgbClr val="58595B"/>
              </a:buClr>
              <a:buSzPts val="2800"/>
              <a:buNone/>
            </a:pPr>
            <a:endParaRPr dirty="0"/>
          </a:p>
          <a:p>
            <a:pPr marL="228600" lvl="0" indent="-50800" algn="l" rtl="0">
              <a:lnSpc>
                <a:spcPct val="90000"/>
              </a:lnSpc>
              <a:spcBef>
                <a:spcPts val="1000"/>
              </a:spcBef>
              <a:spcAft>
                <a:spcPts val="0"/>
              </a:spcAft>
              <a:buClr>
                <a:srgbClr val="58595B"/>
              </a:buClr>
              <a:buSzPts val="2800"/>
              <a:buNone/>
            </a:pPr>
            <a:endParaRPr dirty="0"/>
          </a:p>
        </p:txBody>
      </p:sp>
      <p:sp>
        <p:nvSpPr>
          <p:cNvPr id="80" name="Google Shape;80;p2"/>
          <p:cNvSpPr txBox="1"/>
          <p:nvPr/>
        </p:nvSpPr>
        <p:spPr>
          <a:xfrm>
            <a:off x="1602824" y="5899964"/>
            <a:ext cx="8220808"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g3a9b32f45b3_0_1"/>
          <p:cNvSpPr txBox="1">
            <a:spLocks noGrp="1"/>
          </p:cNvSpPr>
          <p:nvPr>
            <p:ph type="title"/>
          </p:nvPr>
        </p:nvSpPr>
        <p:spPr>
          <a:xfrm>
            <a:off x="2963736" y="872614"/>
            <a:ext cx="8239200" cy="561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sz="3600" dirty="0"/>
              <a:t>United Migrant Opportunity Services - National Farmworker Jobs Program (NFJP)</a:t>
            </a:r>
            <a:endParaRPr sz="3600" dirty="0"/>
          </a:p>
        </p:txBody>
      </p:sp>
      <p:sp>
        <p:nvSpPr>
          <p:cNvPr id="206" name="Google Shape;206;g3a9b32f45b3_0_1"/>
          <p:cNvSpPr txBox="1">
            <a:spLocks noGrp="1"/>
          </p:cNvSpPr>
          <p:nvPr>
            <p:ph type="body" idx="1"/>
          </p:nvPr>
        </p:nvSpPr>
        <p:spPr>
          <a:xfrm>
            <a:off x="838200" y="2118167"/>
            <a:ext cx="10515600" cy="40587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r>
              <a:rPr lang="en-US" sz="2400" dirty="0">
                <a:solidFill>
                  <a:srgbClr val="C55A11"/>
                </a:solidFill>
              </a:rPr>
              <a:t>The National Farmworker Jobs Program (NFJP) provides career services, training, youth services, housing, and financial assistance to eligible Migrant and Seasonal Farmworkers (MSFW) and their dependents who reside in </a:t>
            </a:r>
            <a:r>
              <a:rPr lang="en-US" sz="2400" u="sng" dirty="0">
                <a:solidFill>
                  <a:srgbClr val="C55A11"/>
                </a:solidFill>
              </a:rPr>
              <a:t>Illinois, Missouri, and Wisconsin</a:t>
            </a:r>
            <a:r>
              <a:rPr lang="en-US" sz="2400" dirty="0">
                <a:solidFill>
                  <a:srgbClr val="C55A11"/>
                </a:solidFill>
              </a:rPr>
              <a:t>. </a:t>
            </a:r>
            <a:endParaRPr sz="2400" dirty="0">
              <a:solidFill>
                <a:srgbClr val="C55A11"/>
              </a:solidFill>
            </a:endParaRPr>
          </a:p>
          <a:p>
            <a:pPr marL="0" lvl="0" indent="0" algn="l" rtl="0">
              <a:spcBef>
                <a:spcPts val="1000"/>
              </a:spcBef>
              <a:spcAft>
                <a:spcPts val="0"/>
              </a:spcAft>
              <a:buNone/>
            </a:pPr>
            <a:r>
              <a:rPr lang="en-US" sz="2400" dirty="0">
                <a:solidFill>
                  <a:srgbClr val="C55A11"/>
                </a:solidFill>
              </a:rPr>
              <a:t>Examples of trainings/certificates include:</a:t>
            </a:r>
            <a:endParaRPr sz="2400" dirty="0">
              <a:solidFill>
                <a:srgbClr val="C55A11"/>
              </a:solidFill>
            </a:endParaRPr>
          </a:p>
          <a:p>
            <a:pPr marL="457200" lvl="0" indent="-355600" algn="l" rtl="0">
              <a:spcBef>
                <a:spcPts val="1000"/>
              </a:spcBef>
              <a:spcAft>
                <a:spcPts val="0"/>
              </a:spcAft>
              <a:buClr>
                <a:srgbClr val="C55A11"/>
              </a:buClr>
              <a:buSzPts val="2000"/>
              <a:buChar char="•"/>
            </a:pPr>
            <a:r>
              <a:rPr lang="en-US" sz="2000" dirty="0">
                <a:solidFill>
                  <a:srgbClr val="C55A11"/>
                </a:solidFill>
              </a:rPr>
              <a:t>Precision Agriculture Technology and Methods</a:t>
            </a:r>
            <a:endParaRPr sz="2000" dirty="0">
              <a:solidFill>
                <a:srgbClr val="C55A11"/>
              </a:solidFill>
            </a:endParaRPr>
          </a:p>
          <a:p>
            <a:pPr marL="457200" lvl="0" indent="-355600" algn="l" rtl="0">
              <a:spcBef>
                <a:spcPts val="0"/>
              </a:spcBef>
              <a:spcAft>
                <a:spcPts val="0"/>
              </a:spcAft>
              <a:buClr>
                <a:srgbClr val="C55A11"/>
              </a:buClr>
              <a:buSzPts val="2000"/>
              <a:buChar char="•"/>
            </a:pPr>
            <a:r>
              <a:rPr lang="en-US" sz="2000" dirty="0">
                <a:solidFill>
                  <a:srgbClr val="C55A11"/>
                </a:solidFill>
              </a:rPr>
              <a:t>Farm Machine &amp; Diesel Mechanic,</a:t>
            </a:r>
            <a:endParaRPr sz="2000" dirty="0">
              <a:solidFill>
                <a:srgbClr val="C55A11"/>
              </a:solidFill>
            </a:endParaRPr>
          </a:p>
          <a:p>
            <a:pPr marL="457200" lvl="0" indent="-355600" algn="l" rtl="0">
              <a:spcBef>
                <a:spcPts val="0"/>
              </a:spcBef>
              <a:spcAft>
                <a:spcPts val="0"/>
              </a:spcAft>
              <a:buClr>
                <a:srgbClr val="C55A11"/>
              </a:buClr>
              <a:buSzPts val="2000"/>
              <a:buChar char="•"/>
            </a:pPr>
            <a:r>
              <a:rPr lang="en-US" sz="2000" dirty="0">
                <a:solidFill>
                  <a:srgbClr val="C55A11"/>
                </a:solidFill>
              </a:rPr>
              <a:t>CDL Truck Driving License</a:t>
            </a:r>
            <a:endParaRPr sz="2000" dirty="0">
              <a:solidFill>
                <a:srgbClr val="C55A11"/>
              </a:solidFill>
            </a:endParaRPr>
          </a:p>
          <a:p>
            <a:pPr marL="457200" lvl="0" indent="-355600" algn="l" rtl="0">
              <a:spcBef>
                <a:spcPts val="0"/>
              </a:spcBef>
              <a:spcAft>
                <a:spcPts val="0"/>
              </a:spcAft>
              <a:buClr>
                <a:srgbClr val="C55A11"/>
              </a:buClr>
              <a:buSzPts val="2000"/>
              <a:buChar char="•"/>
            </a:pPr>
            <a:r>
              <a:rPr lang="en-US" sz="2000" dirty="0">
                <a:solidFill>
                  <a:srgbClr val="C55A11"/>
                </a:solidFill>
              </a:rPr>
              <a:t>and more!</a:t>
            </a:r>
            <a:endParaRPr sz="2000" dirty="0">
              <a:solidFill>
                <a:srgbClr val="C55A11"/>
              </a:solidFill>
            </a:endParaRPr>
          </a:p>
          <a:p>
            <a:pPr marL="0" lvl="0" indent="0" algn="l" rtl="0">
              <a:spcBef>
                <a:spcPts val="1000"/>
              </a:spcBef>
              <a:spcAft>
                <a:spcPts val="0"/>
              </a:spcAft>
              <a:buNone/>
            </a:pPr>
            <a:endParaRPr sz="2000" dirty="0">
              <a:solidFill>
                <a:srgbClr val="C55A11"/>
              </a:solidFill>
            </a:endParaRPr>
          </a:p>
          <a:p>
            <a:pPr marL="0" lvl="0" indent="0" algn="l" rtl="0">
              <a:spcBef>
                <a:spcPts val="1000"/>
              </a:spcBef>
              <a:spcAft>
                <a:spcPts val="0"/>
              </a:spcAft>
              <a:buNone/>
            </a:pPr>
            <a:endParaRPr sz="2000" dirty="0">
              <a:solidFill>
                <a:srgbClr val="C55A11"/>
              </a:solidFill>
            </a:endParaRPr>
          </a:p>
        </p:txBody>
      </p:sp>
      <p:pic>
        <p:nvPicPr>
          <p:cNvPr id="207" name="Google Shape;207;g3a9b32f45b3_0_1" title="Logo_UMOS_1280px-2048x910.png"/>
          <p:cNvPicPr preferRelativeResize="0"/>
          <p:nvPr/>
        </p:nvPicPr>
        <p:blipFill>
          <a:blip r:embed="rId3">
            <a:alphaModFix/>
          </a:blip>
          <a:stretch>
            <a:fillRect/>
          </a:stretch>
        </p:blipFill>
        <p:spPr>
          <a:xfrm>
            <a:off x="7988997" y="5300833"/>
            <a:ext cx="3425075" cy="1521875"/>
          </a:xfrm>
          <a:prstGeom prst="rect">
            <a:avLst/>
          </a:prstGeom>
          <a:noFill/>
          <a:ln>
            <a:noFill/>
          </a:ln>
        </p:spPr>
      </p:pic>
      <p:sp>
        <p:nvSpPr>
          <p:cNvPr id="208" name="Google Shape;208;g3a9b32f45b3_0_1"/>
          <p:cNvSpPr txBox="1"/>
          <p:nvPr/>
        </p:nvSpPr>
        <p:spPr>
          <a:xfrm>
            <a:off x="7515392" y="3487273"/>
            <a:ext cx="4068906" cy="1321373"/>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600" b="1" dirty="0">
                <a:solidFill>
                  <a:srgbClr val="0070C0"/>
                </a:solidFill>
                <a:latin typeface="Calibri"/>
                <a:ea typeface="Calibri"/>
                <a:cs typeface="Calibri"/>
                <a:sym typeface="Calibri"/>
              </a:rPr>
              <a:t>NFJP Eligibility Questionnaire:</a:t>
            </a:r>
            <a:r>
              <a:rPr lang="en-US" sz="2800" dirty="0">
                <a:solidFill>
                  <a:schemeClr val="dk1"/>
                </a:solidFill>
                <a:latin typeface="Calibri"/>
                <a:ea typeface="Calibri"/>
                <a:cs typeface="Calibri"/>
                <a:sym typeface="Calibri"/>
              </a:rPr>
              <a:t> </a:t>
            </a:r>
            <a:endParaRPr sz="2800" dirty="0">
              <a:solidFill>
                <a:schemeClr val="dk1"/>
              </a:solidFill>
              <a:latin typeface="Calibri"/>
              <a:ea typeface="Calibri"/>
              <a:cs typeface="Calibri"/>
              <a:sym typeface="Calibri"/>
            </a:endParaRPr>
          </a:p>
          <a:p>
            <a:pPr marL="0" lvl="0" indent="0" algn="ctr" rtl="0">
              <a:spcBef>
                <a:spcPts val="0"/>
              </a:spcBef>
              <a:spcAft>
                <a:spcPts val="0"/>
              </a:spcAft>
              <a:buNone/>
            </a:pPr>
            <a:r>
              <a:rPr lang="en-US" sz="2000" u="sng" dirty="0">
                <a:solidFill>
                  <a:schemeClr val="hlink"/>
                </a:solidFill>
                <a:latin typeface="Calibri"/>
                <a:ea typeface="Calibri"/>
                <a:cs typeface="Calibri"/>
                <a:sym typeface="Calibri"/>
                <a:hlinkClick r:id="rId4"/>
              </a:rPr>
              <a:t>https://www.umos.org/nfjp-application/</a:t>
            </a:r>
            <a:endParaRPr sz="2000" dirty="0">
              <a:solidFill>
                <a:schemeClr val="dk1"/>
              </a:solidFill>
              <a:latin typeface="Calibri"/>
              <a:ea typeface="Calibri"/>
              <a:cs typeface="Calibri"/>
              <a:sym typeface="Calibri"/>
            </a:endParaRPr>
          </a:p>
        </p:txBody>
      </p:sp>
      <p:sp>
        <p:nvSpPr>
          <p:cNvPr id="209" name="Google Shape;209;g3a9b32f45b3_0_1"/>
          <p:cNvSpPr txBox="1"/>
          <p:nvPr/>
        </p:nvSpPr>
        <p:spPr>
          <a:xfrm>
            <a:off x="4203322" y="5097564"/>
            <a:ext cx="3604859" cy="152187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400" b="1" dirty="0">
                <a:solidFill>
                  <a:srgbClr val="C55A11"/>
                </a:solidFill>
                <a:latin typeface="Calibri"/>
                <a:ea typeface="Calibri"/>
                <a:cs typeface="Calibri"/>
                <a:sym typeface="Calibri"/>
              </a:rPr>
              <a:t>CONTACT:</a:t>
            </a:r>
            <a:endParaRPr sz="2400" b="1" dirty="0">
              <a:solidFill>
                <a:srgbClr val="C55A11"/>
              </a:solidFill>
              <a:latin typeface="Calibri"/>
              <a:ea typeface="Calibri"/>
              <a:cs typeface="Calibri"/>
              <a:sym typeface="Calibri"/>
            </a:endParaRPr>
          </a:p>
          <a:p>
            <a:pPr marL="0" lvl="0" indent="0" algn="l" rtl="0">
              <a:spcBef>
                <a:spcPts val="0"/>
              </a:spcBef>
              <a:spcAft>
                <a:spcPts val="0"/>
              </a:spcAft>
              <a:buNone/>
            </a:pPr>
            <a:r>
              <a:rPr lang="en-US" sz="1800" b="1" dirty="0">
                <a:solidFill>
                  <a:srgbClr val="C55A11"/>
                </a:solidFill>
                <a:latin typeface="Calibri"/>
                <a:ea typeface="Calibri"/>
                <a:cs typeface="Calibri"/>
                <a:sym typeface="Calibri"/>
              </a:rPr>
              <a:t>UMOS – Champaign/Savoy Office</a:t>
            </a:r>
            <a:endParaRPr sz="1800" b="1" dirty="0">
              <a:solidFill>
                <a:srgbClr val="C55A11"/>
              </a:solidFill>
              <a:latin typeface="Calibri"/>
              <a:ea typeface="Calibri"/>
              <a:cs typeface="Calibri"/>
              <a:sym typeface="Calibri"/>
            </a:endParaRPr>
          </a:p>
          <a:p>
            <a:pPr marL="0" lvl="0" indent="0" algn="l" rtl="0">
              <a:spcBef>
                <a:spcPts val="0"/>
              </a:spcBef>
              <a:spcAft>
                <a:spcPts val="0"/>
              </a:spcAft>
              <a:buNone/>
            </a:pPr>
            <a:r>
              <a:rPr lang="en-US" sz="1800" dirty="0">
                <a:solidFill>
                  <a:srgbClr val="C55A11"/>
                </a:solidFill>
                <a:latin typeface="Calibri"/>
                <a:ea typeface="Calibri"/>
                <a:cs typeface="Calibri"/>
                <a:sym typeface="Calibri"/>
              </a:rPr>
              <a:t>1803 Woodfield Drive, Suite E</a:t>
            </a:r>
          </a:p>
          <a:p>
            <a:pPr marL="0" lvl="0" indent="0" algn="l" rtl="0">
              <a:spcBef>
                <a:spcPts val="0"/>
              </a:spcBef>
              <a:spcAft>
                <a:spcPts val="0"/>
              </a:spcAft>
              <a:buNone/>
            </a:pPr>
            <a:r>
              <a:rPr lang="en-US" sz="1800" dirty="0">
                <a:solidFill>
                  <a:srgbClr val="C55A11"/>
                </a:solidFill>
                <a:latin typeface="Calibri"/>
                <a:ea typeface="Calibri"/>
                <a:cs typeface="Calibri"/>
                <a:sym typeface="Calibri"/>
              </a:rPr>
              <a:t>Savoy, IL 61874</a:t>
            </a:r>
          </a:p>
          <a:p>
            <a:pPr marL="0" lvl="0" indent="0" algn="l" rtl="0">
              <a:spcBef>
                <a:spcPts val="0"/>
              </a:spcBef>
              <a:spcAft>
                <a:spcPts val="0"/>
              </a:spcAft>
              <a:buNone/>
            </a:pPr>
            <a:r>
              <a:rPr lang="en-US" sz="1800" dirty="0">
                <a:solidFill>
                  <a:srgbClr val="C55A11"/>
                </a:solidFill>
                <a:latin typeface="Calibri"/>
                <a:ea typeface="Calibri"/>
                <a:cs typeface="Calibri"/>
                <a:sym typeface="Calibri"/>
              </a:rPr>
              <a:t>Call 217-954-0660</a:t>
            </a:r>
            <a:endParaRPr sz="1800" dirty="0">
              <a:solidFill>
                <a:srgbClr val="C55A1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0"/>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2F5496"/>
              </a:buClr>
              <a:buSzPts val="6600"/>
              <a:buNone/>
            </a:pPr>
            <a:r>
              <a:rPr lang="en-US" sz="6600" u="sng">
                <a:solidFill>
                  <a:srgbClr val="2F5496"/>
                </a:solidFill>
                <a:hlinkClick r:id="rId3">
                  <a:extLst>
                    <a:ext uri="{A12FA001-AC4F-418D-AE19-62706E023703}">
                      <ahyp:hlinkClr xmlns:ahyp="http://schemas.microsoft.com/office/drawing/2018/hyperlinkcolor" val="tx"/>
                    </a:ext>
                  </a:extLst>
                </a:hlinkClick>
              </a:rPr>
              <a:t>www.illinoisworknet.com</a:t>
            </a:r>
            <a:endParaRPr sz="6600">
              <a:solidFill>
                <a:srgbClr val="2F5496"/>
              </a:solidFill>
            </a:endParaRPr>
          </a:p>
          <a:p>
            <a:pPr marL="0" lvl="0" indent="0" algn="ctr" rtl="0">
              <a:lnSpc>
                <a:spcPct val="90000"/>
              </a:lnSpc>
              <a:spcBef>
                <a:spcPts val="1000"/>
              </a:spcBef>
              <a:spcAft>
                <a:spcPts val="0"/>
              </a:spcAft>
              <a:buClr>
                <a:srgbClr val="58595B"/>
              </a:buClr>
              <a:buSzPts val="6600"/>
              <a:buNone/>
            </a:pPr>
            <a:endParaRPr sz="6600">
              <a:solidFill>
                <a:srgbClr val="2F5496"/>
              </a:solidFill>
            </a:endParaRPr>
          </a:p>
          <a:p>
            <a:pPr marL="0" lvl="0" indent="0" algn="ctr" rtl="0">
              <a:lnSpc>
                <a:spcPct val="90000"/>
              </a:lnSpc>
              <a:spcBef>
                <a:spcPts val="1000"/>
              </a:spcBef>
              <a:spcAft>
                <a:spcPts val="0"/>
              </a:spcAft>
              <a:buClr>
                <a:srgbClr val="2F5496"/>
              </a:buClr>
              <a:buSzPts val="4000"/>
              <a:buNone/>
            </a:pPr>
            <a:r>
              <a:rPr lang="en-US" sz="4000">
                <a:solidFill>
                  <a:srgbClr val="2F5496"/>
                </a:solidFill>
              </a:rPr>
              <a:t>All of the services discussed are offered throughout the state at many locations. </a:t>
            </a:r>
            <a:endParaRPr/>
          </a:p>
          <a:p>
            <a:pPr marL="228600" lvl="0" indent="0" algn="l" rtl="0">
              <a:lnSpc>
                <a:spcPct val="90000"/>
              </a:lnSpc>
              <a:spcBef>
                <a:spcPts val="1000"/>
              </a:spcBef>
              <a:spcAft>
                <a:spcPts val="0"/>
              </a:spcAft>
              <a:buClr>
                <a:srgbClr val="58595B"/>
              </a:buClr>
              <a:buSzPts val="6600"/>
              <a:buNone/>
            </a:pPr>
            <a:endParaRPr sz="6600">
              <a:solidFill>
                <a:srgbClr val="2F5496"/>
              </a:solidFill>
            </a:endParaRPr>
          </a:p>
          <a:p>
            <a:pPr marL="0" lvl="0" indent="0" algn="l" rtl="0">
              <a:lnSpc>
                <a:spcPct val="90000"/>
              </a:lnSpc>
              <a:spcBef>
                <a:spcPts val="1000"/>
              </a:spcBef>
              <a:spcAft>
                <a:spcPts val="0"/>
              </a:spcAft>
              <a:buClr>
                <a:srgbClr val="58595B"/>
              </a:buClr>
              <a:buSzPts val="6600"/>
              <a:buNone/>
            </a:pPr>
            <a:endParaRPr sz="6600">
              <a:solidFill>
                <a:srgbClr val="2F5496"/>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1"/>
          <p:cNvSpPr txBox="1">
            <a:spLocks noGrp="1"/>
          </p:cNvSpPr>
          <p:nvPr>
            <p:ph type="body" idx="1"/>
          </p:nvPr>
        </p:nvSpPr>
        <p:spPr>
          <a:xfrm>
            <a:off x="838200" y="2118167"/>
            <a:ext cx="10515600" cy="4058796"/>
          </a:xfrm>
          <a:prstGeom prst="rect">
            <a:avLst/>
          </a:prstGeom>
          <a:noFill/>
          <a:ln>
            <a:noFill/>
          </a:ln>
        </p:spPr>
        <p:txBody>
          <a:bodyPr spcFirstLastPara="1" wrap="square" lIns="91425" tIns="45700" rIns="91425" bIns="45700" anchor="t" anchorCtr="0">
            <a:normAutofit/>
          </a:bodyPr>
          <a:lstStyle/>
          <a:p>
            <a:pPr marL="228600" lvl="0" indent="-419100" algn="l" rtl="0">
              <a:lnSpc>
                <a:spcPct val="90000"/>
              </a:lnSpc>
              <a:spcBef>
                <a:spcPts val="0"/>
              </a:spcBef>
              <a:spcAft>
                <a:spcPts val="0"/>
              </a:spcAft>
              <a:buClr>
                <a:srgbClr val="2F5496"/>
              </a:buClr>
              <a:buSzPts val="6600"/>
              <a:buChar char="•"/>
            </a:pPr>
            <a:r>
              <a:rPr lang="en-US" sz="6600" dirty="0">
                <a:solidFill>
                  <a:srgbClr val="2F5496"/>
                </a:solidFill>
              </a:rPr>
              <a:t> Questions? </a:t>
            </a:r>
            <a:endParaRPr dirty="0"/>
          </a:p>
          <a:p>
            <a:pPr marL="0" lvl="0" indent="0" algn="ctr" rtl="0">
              <a:lnSpc>
                <a:spcPct val="90000"/>
              </a:lnSpc>
              <a:spcBef>
                <a:spcPts val="1000"/>
              </a:spcBef>
              <a:spcAft>
                <a:spcPts val="0"/>
              </a:spcAft>
              <a:buClr>
                <a:srgbClr val="2F5496"/>
              </a:buClr>
              <a:buSzPts val="2400"/>
              <a:buNone/>
            </a:pPr>
            <a:r>
              <a:rPr lang="en-US" sz="2400" dirty="0">
                <a:solidFill>
                  <a:srgbClr val="2F5496"/>
                </a:solidFill>
              </a:rPr>
              <a:t>Illinois WorkNet Center, 1300 S. 9</a:t>
            </a:r>
            <a:r>
              <a:rPr lang="en-US" sz="2400" baseline="30000" dirty="0">
                <a:solidFill>
                  <a:srgbClr val="2F5496"/>
                </a:solidFill>
              </a:rPr>
              <a:t>th</a:t>
            </a:r>
            <a:r>
              <a:rPr lang="en-US" sz="2400" dirty="0">
                <a:solidFill>
                  <a:srgbClr val="2F5496"/>
                </a:solidFill>
              </a:rPr>
              <a:t> Street, </a:t>
            </a:r>
          </a:p>
          <a:p>
            <a:pPr marL="0" lvl="0" indent="0" algn="ctr" rtl="0">
              <a:lnSpc>
                <a:spcPct val="90000"/>
              </a:lnSpc>
              <a:spcBef>
                <a:spcPts val="1000"/>
              </a:spcBef>
              <a:spcAft>
                <a:spcPts val="0"/>
              </a:spcAft>
              <a:buClr>
                <a:srgbClr val="2F5496"/>
              </a:buClr>
              <a:buSzPts val="2400"/>
              <a:buNone/>
            </a:pPr>
            <a:r>
              <a:rPr lang="en-US" sz="2400" dirty="0">
                <a:solidFill>
                  <a:srgbClr val="2F5496"/>
                </a:solidFill>
              </a:rPr>
              <a:t>Springfield, IL 62703 </a:t>
            </a:r>
          </a:p>
          <a:p>
            <a:pPr marL="0" lvl="0" indent="0" algn="ctr" rtl="0">
              <a:lnSpc>
                <a:spcPct val="90000"/>
              </a:lnSpc>
              <a:spcBef>
                <a:spcPts val="1000"/>
              </a:spcBef>
              <a:spcAft>
                <a:spcPts val="0"/>
              </a:spcAft>
              <a:buClr>
                <a:srgbClr val="2F5496"/>
              </a:buClr>
              <a:buSzPts val="2400"/>
              <a:buNone/>
            </a:pPr>
            <a:r>
              <a:rPr lang="en-US" sz="2400" dirty="0">
                <a:solidFill>
                  <a:srgbClr val="2F5496"/>
                </a:solidFill>
              </a:rPr>
              <a:t>217-524-5996</a:t>
            </a:r>
          </a:p>
          <a:p>
            <a:pPr marL="0" lvl="0" indent="0" algn="ctr" rtl="0">
              <a:lnSpc>
                <a:spcPct val="90000"/>
              </a:lnSpc>
              <a:spcBef>
                <a:spcPts val="1000"/>
              </a:spcBef>
              <a:spcAft>
                <a:spcPts val="0"/>
              </a:spcAft>
              <a:buClr>
                <a:srgbClr val="2F5496"/>
              </a:buClr>
              <a:buSzPts val="2400"/>
              <a:buNone/>
            </a:pPr>
            <a:r>
              <a:rPr lang="en-US" sz="2400" dirty="0">
                <a:solidFill>
                  <a:srgbClr val="2F5496"/>
                </a:solidFill>
              </a:rPr>
              <a:t> </a:t>
            </a:r>
            <a:r>
              <a:rPr lang="en-US" sz="2400" u="sng" dirty="0">
                <a:solidFill>
                  <a:srgbClr val="2F5496"/>
                </a:solidFill>
                <a:hlinkClick r:id="rId3">
                  <a:extLst>
                    <a:ext uri="{A12FA001-AC4F-418D-AE19-62706E023703}">
                      <ahyp:hlinkClr xmlns:ahyp="http://schemas.microsoft.com/office/drawing/2018/hyperlinkcolor" val="tx"/>
                    </a:ext>
                  </a:extLst>
                </a:hlinkClick>
              </a:rPr>
              <a:t>https://worknet20.org/contact-us/</a:t>
            </a:r>
            <a:endParaRPr sz="2400" dirty="0">
              <a:solidFill>
                <a:srgbClr val="2F5496"/>
              </a:solidFill>
            </a:endParaRPr>
          </a:p>
          <a:p>
            <a:pPr marL="0" lvl="0" indent="0" algn="ctr" rtl="0">
              <a:lnSpc>
                <a:spcPct val="90000"/>
              </a:lnSpc>
              <a:spcBef>
                <a:spcPts val="1000"/>
              </a:spcBef>
              <a:spcAft>
                <a:spcPts val="0"/>
              </a:spcAft>
              <a:buClr>
                <a:srgbClr val="2F5496"/>
              </a:buClr>
              <a:buSzPts val="2400"/>
              <a:buNone/>
            </a:pPr>
            <a:r>
              <a:rPr lang="en-US" sz="2400" dirty="0">
                <a:solidFill>
                  <a:srgbClr val="2F5496"/>
                </a:solidFill>
              </a:rPr>
              <a:t>Email us at: </a:t>
            </a:r>
            <a:r>
              <a:rPr lang="en-US" sz="2400" u="sng" dirty="0">
                <a:solidFill>
                  <a:srgbClr val="2F5496"/>
                </a:solidFill>
                <a:hlinkClick r:id="rId4">
                  <a:extLst>
                    <a:ext uri="{A12FA001-AC4F-418D-AE19-62706E023703}">
                      <ahyp:hlinkClr xmlns:ahyp="http://schemas.microsoft.com/office/drawing/2018/hyperlinkcolor" val="tx"/>
                    </a:ext>
                  </a:extLst>
                </a:hlinkClick>
              </a:rPr>
              <a:t>worknet20@worknet20.org</a:t>
            </a:r>
            <a:endParaRPr sz="2400" dirty="0">
              <a:solidFill>
                <a:srgbClr val="2F5496"/>
              </a:solidFill>
            </a:endParaRPr>
          </a:p>
          <a:p>
            <a:pPr marL="228600" lvl="0" indent="-25400" algn="l" rtl="0">
              <a:lnSpc>
                <a:spcPct val="90000"/>
              </a:lnSpc>
              <a:spcBef>
                <a:spcPts val="1000"/>
              </a:spcBef>
              <a:spcAft>
                <a:spcPts val="0"/>
              </a:spcAft>
              <a:buClr>
                <a:srgbClr val="58595B"/>
              </a:buClr>
              <a:buSzPts val="3200"/>
              <a:buNone/>
            </a:pPr>
            <a:endParaRPr sz="3200" dirty="0">
              <a:solidFill>
                <a:srgbClr val="2F5496"/>
              </a:solidFill>
            </a:endParaRPr>
          </a:p>
          <a:p>
            <a:pPr marL="0" lvl="0" indent="0" algn="l" rtl="0">
              <a:lnSpc>
                <a:spcPct val="90000"/>
              </a:lnSpc>
              <a:spcBef>
                <a:spcPts val="1000"/>
              </a:spcBef>
              <a:spcAft>
                <a:spcPts val="0"/>
              </a:spcAft>
              <a:buClr>
                <a:srgbClr val="58595B"/>
              </a:buClr>
              <a:buSzPts val="6600"/>
              <a:buNone/>
            </a:pPr>
            <a:endParaRPr sz="6600" dirty="0">
              <a:solidFill>
                <a:srgbClr val="2F5496"/>
              </a:solidFill>
            </a:endParaRPr>
          </a:p>
        </p:txBody>
      </p:sp>
      <p:sp>
        <p:nvSpPr>
          <p:cNvPr id="221" name="Google Shape;221;p21"/>
          <p:cNvSpPr txBox="1"/>
          <p:nvPr/>
        </p:nvSpPr>
        <p:spPr>
          <a:xfrm>
            <a:off x="1985596" y="5495255"/>
            <a:ext cx="8220808" cy="10156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i="1" dirty="0">
                <a:solidFill>
                  <a:schemeClr val="dk1"/>
                </a:solidFill>
                <a:latin typeface="Calibri"/>
                <a:ea typeface="Calibri"/>
                <a:cs typeface="Calibri"/>
                <a:sym typeface="Calibri"/>
              </a:rPr>
              <a:t>Land of Lincoln Workforce Alliance is an equal opportunity employer/program.  Auxiliary aids and services are available upon request to individuals with disabilities. No individual shall be excluded from participation in, denied the benefit of, subjected to discrimination under, or denied employment in the administration of or in connection with any such program because of race, religion, sex (including pregnancy, gender identity, and sexual orientation) parental status, national origin, age, disability or political affiliation or belief or military service. </a:t>
            </a:r>
            <a:endParaRPr sz="1200" i="1"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3"/>
          <p:cNvSpPr txBox="1">
            <a:spLocks noGrp="1"/>
          </p:cNvSpPr>
          <p:nvPr>
            <p:ph type="title"/>
          </p:nvPr>
        </p:nvSpPr>
        <p:spPr>
          <a:xfrm>
            <a:off x="3211010" y="610865"/>
            <a:ext cx="7616143" cy="561049"/>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172169"/>
              </a:buClr>
              <a:buSzPts val="3600"/>
              <a:buFont typeface="Calibri"/>
              <a:buNone/>
            </a:pPr>
            <a:r>
              <a:rPr lang="en-US" sz="3600"/>
              <a:t>workNet Partner Organizations and Services</a:t>
            </a:r>
            <a:endParaRPr/>
          </a:p>
        </p:txBody>
      </p:sp>
      <p:sp>
        <p:nvSpPr>
          <p:cNvPr id="86" name="Google Shape;86;p3"/>
          <p:cNvSpPr txBox="1">
            <a:spLocks noGrp="1"/>
          </p:cNvSpPr>
          <p:nvPr>
            <p:ph type="body" idx="1"/>
          </p:nvPr>
        </p:nvSpPr>
        <p:spPr>
          <a:xfrm>
            <a:off x="4066772" y="1719942"/>
            <a:ext cx="7692851" cy="531958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C55A11"/>
              </a:buClr>
              <a:buSzPts val="2400"/>
              <a:buChar char="•"/>
            </a:pPr>
            <a:r>
              <a:rPr lang="en-US" sz="2400" b="1">
                <a:solidFill>
                  <a:srgbClr val="C55A11"/>
                </a:solidFill>
              </a:rPr>
              <a:t>Capitol Area Career Center </a:t>
            </a:r>
            <a:r>
              <a:rPr lang="en-US" sz="2000" b="1">
                <a:solidFill>
                  <a:srgbClr val="C55A11"/>
                </a:solidFill>
              </a:rPr>
              <a:t>(Perkins Services)</a:t>
            </a:r>
            <a:endParaRPr/>
          </a:p>
          <a:p>
            <a:pPr marL="228600" lvl="0" indent="-228600" algn="l" rtl="0">
              <a:lnSpc>
                <a:spcPct val="90000"/>
              </a:lnSpc>
              <a:spcBef>
                <a:spcPts val="1000"/>
              </a:spcBef>
              <a:spcAft>
                <a:spcPts val="0"/>
              </a:spcAft>
              <a:buClr>
                <a:srgbClr val="C55A11"/>
              </a:buClr>
              <a:buSzPts val="2400"/>
              <a:buChar char="•"/>
            </a:pPr>
            <a:r>
              <a:rPr lang="en-US" sz="2400" b="1">
                <a:solidFill>
                  <a:srgbClr val="C55A11"/>
                </a:solidFill>
              </a:rPr>
              <a:t>Illinois Department of Employment Security </a:t>
            </a:r>
            <a:r>
              <a:rPr lang="en-US" sz="2000" b="1">
                <a:solidFill>
                  <a:srgbClr val="C55A11"/>
                </a:solidFill>
              </a:rPr>
              <a:t>(IDES)</a:t>
            </a:r>
            <a:endParaRPr/>
          </a:p>
          <a:p>
            <a:pPr marL="228600" lvl="0" indent="-228600" algn="l" rtl="0">
              <a:lnSpc>
                <a:spcPct val="90000"/>
              </a:lnSpc>
              <a:spcBef>
                <a:spcPts val="1000"/>
              </a:spcBef>
              <a:spcAft>
                <a:spcPts val="0"/>
              </a:spcAft>
              <a:buClr>
                <a:srgbClr val="C55A11"/>
              </a:buClr>
              <a:buSzPts val="2400"/>
              <a:buChar char="•"/>
            </a:pPr>
            <a:r>
              <a:rPr lang="en-US" sz="2400" b="1">
                <a:solidFill>
                  <a:srgbClr val="C55A11"/>
                </a:solidFill>
              </a:rPr>
              <a:t>Illinois Department of Human Services </a:t>
            </a:r>
            <a:r>
              <a:rPr lang="en-US" sz="2000" b="1">
                <a:solidFill>
                  <a:srgbClr val="C55A11"/>
                </a:solidFill>
              </a:rPr>
              <a:t>(DHS)</a:t>
            </a:r>
            <a:endParaRPr/>
          </a:p>
          <a:p>
            <a:pPr marL="228600" lvl="1" indent="-228600" algn="l" rtl="0">
              <a:lnSpc>
                <a:spcPct val="100000"/>
              </a:lnSpc>
              <a:spcBef>
                <a:spcPts val="500"/>
              </a:spcBef>
              <a:spcAft>
                <a:spcPts val="0"/>
              </a:spcAft>
              <a:buClr>
                <a:srgbClr val="C55A11"/>
              </a:buClr>
              <a:buSzPts val="2400"/>
              <a:buChar char="•"/>
            </a:pPr>
            <a:r>
              <a:rPr lang="en-US" b="1">
                <a:solidFill>
                  <a:srgbClr val="C55A11"/>
                </a:solidFill>
              </a:rPr>
              <a:t>Illinois Department of Rehabilitation Services </a:t>
            </a:r>
            <a:r>
              <a:rPr lang="en-US" sz="2000" b="1">
                <a:solidFill>
                  <a:srgbClr val="C55A11"/>
                </a:solidFill>
              </a:rPr>
              <a:t>(DRS)</a:t>
            </a:r>
            <a:endParaRPr/>
          </a:p>
          <a:p>
            <a:pPr marL="228600" lvl="1" indent="-228600" algn="l" rtl="0">
              <a:lnSpc>
                <a:spcPct val="100000"/>
              </a:lnSpc>
              <a:spcBef>
                <a:spcPts val="500"/>
              </a:spcBef>
              <a:spcAft>
                <a:spcPts val="0"/>
              </a:spcAft>
              <a:buClr>
                <a:srgbClr val="C55A11"/>
              </a:buClr>
              <a:buSzPts val="2400"/>
              <a:buChar char="•"/>
            </a:pPr>
            <a:r>
              <a:rPr lang="en-US" b="1">
                <a:solidFill>
                  <a:srgbClr val="C55A11"/>
                </a:solidFill>
              </a:rPr>
              <a:t>Land of Lincoln Workforce Alliance </a:t>
            </a:r>
            <a:r>
              <a:rPr lang="en-US" sz="2000" b="1">
                <a:solidFill>
                  <a:srgbClr val="C55A11"/>
                </a:solidFill>
              </a:rPr>
              <a:t>(WIOA Services)</a:t>
            </a:r>
            <a:endParaRPr/>
          </a:p>
          <a:p>
            <a:pPr marL="228600" lvl="1" indent="-228600" algn="l" rtl="0">
              <a:lnSpc>
                <a:spcPct val="100000"/>
              </a:lnSpc>
              <a:spcBef>
                <a:spcPts val="500"/>
              </a:spcBef>
              <a:spcAft>
                <a:spcPts val="0"/>
              </a:spcAft>
              <a:buClr>
                <a:srgbClr val="C55A11"/>
              </a:buClr>
              <a:buSzPts val="2400"/>
              <a:buChar char="•"/>
            </a:pPr>
            <a:r>
              <a:rPr lang="en-US" b="1">
                <a:solidFill>
                  <a:srgbClr val="C55A11"/>
                </a:solidFill>
              </a:rPr>
              <a:t>Lincoln Land Community College </a:t>
            </a:r>
            <a:r>
              <a:rPr lang="en-US" sz="2000" b="1">
                <a:solidFill>
                  <a:srgbClr val="C55A11"/>
                </a:solidFill>
              </a:rPr>
              <a:t>(Perkins and Adult Education Services)</a:t>
            </a:r>
            <a:endParaRPr sz="2000" b="1">
              <a:solidFill>
                <a:srgbClr val="C55A11"/>
              </a:solidFill>
            </a:endParaRPr>
          </a:p>
          <a:p>
            <a:pPr marL="228600" lvl="1" indent="-228600" algn="l" rtl="0">
              <a:lnSpc>
                <a:spcPct val="90000"/>
              </a:lnSpc>
              <a:spcBef>
                <a:spcPts val="500"/>
              </a:spcBef>
              <a:spcAft>
                <a:spcPts val="0"/>
              </a:spcAft>
              <a:buClr>
                <a:srgbClr val="C55A11"/>
              </a:buClr>
              <a:buSzPts val="2400"/>
              <a:buChar char="•"/>
            </a:pPr>
            <a:r>
              <a:rPr lang="en-US" b="1">
                <a:solidFill>
                  <a:srgbClr val="C55A11"/>
                </a:solidFill>
              </a:rPr>
              <a:t>National Able, Caritas and NAPCA </a:t>
            </a:r>
            <a:r>
              <a:rPr lang="en-US" sz="2000" b="1">
                <a:solidFill>
                  <a:srgbClr val="C55A11"/>
                </a:solidFill>
              </a:rPr>
              <a:t>(Aging Workforce Services)</a:t>
            </a:r>
            <a:endParaRPr/>
          </a:p>
          <a:p>
            <a:pPr marL="228600" lvl="1" indent="-228600" algn="l" rtl="0">
              <a:lnSpc>
                <a:spcPct val="90000"/>
              </a:lnSpc>
              <a:spcBef>
                <a:spcPts val="500"/>
              </a:spcBef>
              <a:spcAft>
                <a:spcPts val="0"/>
              </a:spcAft>
              <a:buClr>
                <a:srgbClr val="C55A11"/>
              </a:buClr>
              <a:buSzPts val="2400"/>
              <a:buChar char="•"/>
            </a:pPr>
            <a:r>
              <a:rPr lang="en-US" b="1">
                <a:solidFill>
                  <a:srgbClr val="C55A11"/>
                </a:solidFill>
              </a:rPr>
              <a:t>Sangamon County Community Resources </a:t>
            </a:r>
            <a:r>
              <a:rPr lang="en-US" sz="2000" b="1">
                <a:solidFill>
                  <a:srgbClr val="C55A11"/>
                </a:solidFill>
              </a:rPr>
              <a:t>(LIHEAP, Weatherization, CSBG Services)</a:t>
            </a:r>
            <a:endParaRPr sz="2000" b="1">
              <a:solidFill>
                <a:srgbClr val="C55A11"/>
              </a:solidFill>
            </a:endParaRPr>
          </a:p>
          <a:p>
            <a:pPr marL="228600" lvl="1" indent="-228600" algn="l" rtl="0">
              <a:lnSpc>
                <a:spcPct val="90000"/>
              </a:lnSpc>
              <a:spcBef>
                <a:spcPts val="500"/>
              </a:spcBef>
              <a:spcAft>
                <a:spcPts val="0"/>
              </a:spcAft>
              <a:buClr>
                <a:srgbClr val="C55A11"/>
              </a:buClr>
              <a:buSzPts val="2400"/>
              <a:buChar char="•"/>
            </a:pPr>
            <a:r>
              <a:rPr lang="en-US" b="1">
                <a:solidFill>
                  <a:srgbClr val="C55A11"/>
                </a:solidFill>
              </a:rPr>
              <a:t>United Migrant Opportunity Services </a:t>
            </a:r>
            <a:r>
              <a:rPr lang="en-US" sz="2000" b="1">
                <a:solidFill>
                  <a:srgbClr val="C55A11"/>
                </a:solidFill>
              </a:rPr>
              <a:t>(National Farmworker Jobs Program, NFJP)</a:t>
            </a:r>
            <a:endParaRPr sz="2000" b="1">
              <a:solidFill>
                <a:srgbClr val="C55A11"/>
              </a:solidFill>
            </a:endParaRPr>
          </a:p>
        </p:txBody>
      </p:sp>
      <p:pic>
        <p:nvPicPr>
          <p:cNvPr id="87" name="Google Shape;87;p3"/>
          <p:cNvPicPr preferRelativeResize="0"/>
          <p:nvPr/>
        </p:nvPicPr>
        <p:blipFill rotWithShape="1">
          <a:blip r:embed="rId3">
            <a:alphaModFix/>
          </a:blip>
          <a:srcRect/>
          <a:stretch/>
        </p:blipFill>
        <p:spPr>
          <a:xfrm>
            <a:off x="2224416" y="2578682"/>
            <a:ext cx="798180" cy="798180"/>
          </a:xfrm>
          <a:prstGeom prst="rect">
            <a:avLst/>
          </a:prstGeom>
          <a:noFill/>
          <a:ln>
            <a:noFill/>
          </a:ln>
        </p:spPr>
      </p:pic>
      <p:pic>
        <p:nvPicPr>
          <p:cNvPr id="88" name="Google Shape;88;p3"/>
          <p:cNvPicPr preferRelativeResize="0"/>
          <p:nvPr/>
        </p:nvPicPr>
        <p:blipFill rotWithShape="1">
          <a:blip r:embed="rId4">
            <a:alphaModFix/>
          </a:blip>
          <a:srcRect/>
          <a:stretch/>
        </p:blipFill>
        <p:spPr>
          <a:xfrm>
            <a:off x="2062236" y="1678998"/>
            <a:ext cx="1148774" cy="574387"/>
          </a:xfrm>
          <a:prstGeom prst="rect">
            <a:avLst/>
          </a:prstGeom>
          <a:noFill/>
          <a:ln>
            <a:noFill/>
          </a:ln>
        </p:spPr>
      </p:pic>
      <p:pic>
        <p:nvPicPr>
          <p:cNvPr id="89" name="Google Shape;89;p3"/>
          <p:cNvPicPr preferRelativeResize="0"/>
          <p:nvPr/>
        </p:nvPicPr>
        <p:blipFill rotWithShape="1">
          <a:blip r:embed="rId5">
            <a:alphaModFix/>
          </a:blip>
          <a:srcRect/>
          <a:stretch/>
        </p:blipFill>
        <p:spPr>
          <a:xfrm>
            <a:off x="481000" y="2697488"/>
            <a:ext cx="923528" cy="738822"/>
          </a:xfrm>
          <a:prstGeom prst="rect">
            <a:avLst/>
          </a:prstGeom>
          <a:noFill/>
          <a:ln>
            <a:noFill/>
          </a:ln>
        </p:spPr>
      </p:pic>
      <p:pic>
        <p:nvPicPr>
          <p:cNvPr id="90" name="Google Shape;90;p3"/>
          <p:cNvPicPr preferRelativeResize="0"/>
          <p:nvPr/>
        </p:nvPicPr>
        <p:blipFill rotWithShape="1">
          <a:blip r:embed="rId6">
            <a:alphaModFix/>
          </a:blip>
          <a:srcRect/>
          <a:stretch/>
        </p:blipFill>
        <p:spPr>
          <a:xfrm>
            <a:off x="365108" y="1557245"/>
            <a:ext cx="1163613" cy="732645"/>
          </a:xfrm>
          <a:prstGeom prst="rect">
            <a:avLst/>
          </a:prstGeom>
          <a:noFill/>
          <a:ln>
            <a:noFill/>
          </a:ln>
        </p:spPr>
      </p:pic>
      <p:pic>
        <p:nvPicPr>
          <p:cNvPr id="91" name="Google Shape;91;p3"/>
          <p:cNvPicPr preferRelativeResize="0"/>
          <p:nvPr/>
        </p:nvPicPr>
        <p:blipFill rotWithShape="1">
          <a:blip r:embed="rId7">
            <a:alphaModFix/>
          </a:blip>
          <a:srcRect/>
          <a:stretch/>
        </p:blipFill>
        <p:spPr>
          <a:xfrm>
            <a:off x="480792" y="4785477"/>
            <a:ext cx="938781" cy="938781"/>
          </a:xfrm>
          <a:prstGeom prst="rect">
            <a:avLst/>
          </a:prstGeom>
          <a:noFill/>
          <a:ln>
            <a:noFill/>
          </a:ln>
        </p:spPr>
      </p:pic>
      <p:pic>
        <p:nvPicPr>
          <p:cNvPr id="92" name="Google Shape;92;p3"/>
          <p:cNvPicPr preferRelativeResize="0"/>
          <p:nvPr/>
        </p:nvPicPr>
        <p:blipFill rotWithShape="1">
          <a:blip r:embed="rId8">
            <a:alphaModFix/>
          </a:blip>
          <a:srcRect/>
          <a:stretch/>
        </p:blipFill>
        <p:spPr>
          <a:xfrm>
            <a:off x="2112246" y="4785477"/>
            <a:ext cx="911254" cy="911254"/>
          </a:xfrm>
          <a:prstGeom prst="rect">
            <a:avLst/>
          </a:prstGeom>
          <a:noFill/>
          <a:ln>
            <a:noFill/>
          </a:ln>
        </p:spPr>
      </p:pic>
      <p:pic>
        <p:nvPicPr>
          <p:cNvPr id="93" name="Google Shape;93;p3"/>
          <p:cNvPicPr preferRelativeResize="0"/>
          <p:nvPr/>
        </p:nvPicPr>
        <p:blipFill rotWithShape="1">
          <a:blip r:embed="rId9">
            <a:alphaModFix/>
          </a:blip>
          <a:srcRect/>
          <a:stretch/>
        </p:blipFill>
        <p:spPr>
          <a:xfrm>
            <a:off x="481000" y="3737196"/>
            <a:ext cx="2765884" cy="652033"/>
          </a:xfrm>
          <a:prstGeom prst="rect">
            <a:avLst/>
          </a:prstGeom>
          <a:noFill/>
          <a:ln>
            <a:noFill/>
          </a:ln>
        </p:spPr>
      </p:pic>
      <p:pic>
        <p:nvPicPr>
          <p:cNvPr id="94" name="Google Shape;94;p3" title="Logo_UMOS_1280px-2048x910.png"/>
          <p:cNvPicPr preferRelativeResize="0"/>
          <p:nvPr/>
        </p:nvPicPr>
        <p:blipFill>
          <a:blip r:embed="rId10">
            <a:alphaModFix/>
          </a:blip>
          <a:stretch>
            <a:fillRect/>
          </a:stretch>
        </p:blipFill>
        <p:spPr>
          <a:xfrm>
            <a:off x="965775" y="5836524"/>
            <a:ext cx="1796332" cy="798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4"/>
          <p:cNvSpPr txBox="1">
            <a:spLocks noGrp="1"/>
          </p:cNvSpPr>
          <p:nvPr>
            <p:ph type="title"/>
          </p:nvPr>
        </p:nvSpPr>
        <p:spPr>
          <a:xfrm>
            <a:off x="2714111" y="602812"/>
            <a:ext cx="7078133" cy="1065535"/>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172169"/>
              </a:buClr>
              <a:buSzPct val="100000"/>
              <a:buFont typeface="Calibri"/>
              <a:buNone/>
            </a:pPr>
            <a:r>
              <a:rPr lang="en-US"/>
              <a:t>Capital Area Career Center (CACC)</a:t>
            </a:r>
            <a:endParaRPr/>
          </a:p>
        </p:txBody>
      </p:sp>
      <p:sp>
        <p:nvSpPr>
          <p:cNvPr id="100" name="Google Shape;100;p4"/>
          <p:cNvSpPr txBox="1">
            <a:spLocks noGrp="1"/>
          </p:cNvSpPr>
          <p:nvPr>
            <p:ph type="body" idx="1"/>
          </p:nvPr>
        </p:nvSpPr>
        <p:spPr>
          <a:xfrm>
            <a:off x="838200" y="1875795"/>
            <a:ext cx="10515600" cy="3475434"/>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accent1"/>
              </a:buClr>
              <a:buSzPct val="100000"/>
              <a:buNone/>
            </a:pPr>
            <a:r>
              <a:rPr lang="en-US" dirty="0">
                <a:solidFill>
                  <a:schemeClr val="accent1"/>
                </a:solidFill>
              </a:rPr>
              <a:t>Capital Area Career Center provides an educational environment that assists students in discovering their potential through the development of occupational skills, positive work ethic characteristics and leadership skills. Students have access to technology-enriched curriculum, taught by a highly competent staff, using state of the art equipment.</a:t>
            </a:r>
            <a:endParaRPr dirty="0"/>
          </a:p>
          <a:p>
            <a:pPr marL="228600" lvl="0" indent="-228600" algn="l" rtl="0">
              <a:lnSpc>
                <a:spcPct val="90000"/>
              </a:lnSpc>
              <a:spcBef>
                <a:spcPts val="1000"/>
              </a:spcBef>
              <a:spcAft>
                <a:spcPts val="0"/>
              </a:spcAft>
              <a:buClr>
                <a:schemeClr val="accent2"/>
              </a:buClr>
              <a:buSzPct val="100000"/>
              <a:buChar char="•"/>
            </a:pPr>
            <a:r>
              <a:rPr lang="en-US" dirty="0">
                <a:solidFill>
                  <a:schemeClr val="accent2"/>
                </a:solidFill>
              </a:rPr>
              <a:t>Adult CNA classes are available as well as, Practical Nurse Training (LPN) through the Capital Area School of Practical Nursing</a:t>
            </a:r>
            <a:endParaRPr dirty="0"/>
          </a:p>
          <a:p>
            <a:pPr marL="228600" lvl="0" indent="-228600" algn="l" rtl="0">
              <a:lnSpc>
                <a:spcPct val="90000"/>
              </a:lnSpc>
              <a:spcBef>
                <a:spcPts val="1000"/>
              </a:spcBef>
              <a:spcAft>
                <a:spcPts val="0"/>
              </a:spcAft>
              <a:buClr>
                <a:schemeClr val="accent2"/>
              </a:buClr>
              <a:buSzPct val="100000"/>
              <a:buChar char="•"/>
            </a:pPr>
            <a:r>
              <a:rPr lang="en-US" dirty="0">
                <a:solidFill>
                  <a:schemeClr val="accent2"/>
                </a:solidFill>
              </a:rPr>
              <a:t>STEP Youth Program — Pre-Apprenticeship Program for Skilled Trades Essentials Program</a:t>
            </a:r>
            <a:endParaRPr dirty="0"/>
          </a:p>
        </p:txBody>
      </p:sp>
      <p:pic>
        <p:nvPicPr>
          <p:cNvPr id="101" name="Google Shape;101;p4" descr="Image preview"/>
          <p:cNvPicPr preferRelativeResize="0"/>
          <p:nvPr/>
        </p:nvPicPr>
        <p:blipFill rotWithShape="1">
          <a:blip r:embed="rId3">
            <a:alphaModFix/>
          </a:blip>
          <a:srcRect/>
          <a:stretch/>
        </p:blipFill>
        <p:spPr>
          <a:xfrm>
            <a:off x="10281037" y="395364"/>
            <a:ext cx="1477286" cy="1480430"/>
          </a:xfrm>
          <a:prstGeom prst="rect">
            <a:avLst/>
          </a:prstGeom>
          <a:noFill/>
          <a:ln>
            <a:noFill/>
          </a:ln>
        </p:spPr>
      </p:pic>
      <p:sp>
        <p:nvSpPr>
          <p:cNvPr id="2" name="TextBox 1">
            <a:extLst>
              <a:ext uri="{FF2B5EF4-FFF2-40B4-BE49-F238E27FC236}">
                <a16:creationId xmlns:a16="http://schemas.microsoft.com/office/drawing/2014/main" id="{CB142FFD-54F9-794D-38A3-74EBD4011F5E}"/>
              </a:ext>
            </a:extLst>
          </p:cNvPr>
          <p:cNvSpPr txBox="1"/>
          <p:nvPr/>
        </p:nvSpPr>
        <p:spPr>
          <a:xfrm>
            <a:off x="3895615" y="5184251"/>
            <a:ext cx="4715124" cy="1431161"/>
          </a:xfrm>
          <a:prstGeom prst="rect">
            <a:avLst/>
          </a:prstGeom>
          <a:noFill/>
        </p:spPr>
        <p:txBody>
          <a:bodyPr wrap="square" rtlCol="0">
            <a:spAutoFit/>
          </a:bodyPr>
          <a:lstStyle/>
          <a:p>
            <a:pPr marL="0" lvl="0" indent="0" algn="ctr" rtl="0">
              <a:lnSpc>
                <a:spcPct val="90000"/>
              </a:lnSpc>
              <a:spcBef>
                <a:spcPts val="600"/>
              </a:spcBef>
              <a:spcAft>
                <a:spcPts val="0"/>
              </a:spcAft>
              <a:buClr>
                <a:srgbClr val="58595B"/>
              </a:buClr>
              <a:buSzPct val="100000"/>
              <a:buNone/>
            </a:pPr>
            <a:r>
              <a:rPr lang="en-US" sz="2000" b="1" dirty="0">
                <a:solidFill>
                  <a:schemeClr val="accent1"/>
                </a:solidFill>
              </a:rPr>
              <a:t>Capital Area Career Center</a:t>
            </a:r>
          </a:p>
          <a:p>
            <a:pPr marL="0" lvl="0" indent="0" algn="ctr" rtl="0">
              <a:lnSpc>
                <a:spcPct val="90000"/>
              </a:lnSpc>
              <a:spcBef>
                <a:spcPts val="600"/>
              </a:spcBef>
              <a:spcAft>
                <a:spcPts val="0"/>
              </a:spcAft>
              <a:buClr>
                <a:srgbClr val="58595B"/>
              </a:buClr>
              <a:buSzPct val="100000"/>
              <a:buNone/>
            </a:pPr>
            <a:r>
              <a:rPr lang="en-US" sz="2000" dirty="0">
                <a:solidFill>
                  <a:schemeClr val="accent1"/>
                </a:solidFill>
                <a:hlinkClick r:id="rId4"/>
              </a:rPr>
              <a:t>https://caccspringfield.org</a:t>
            </a:r>
            <a:endParaRPr lang="en-US" sz="2000" dirty="0">
              <a:solidFill>
                <a:schemeClr val="accent1"/>
              </a:solidFill>
            </a:endParaRPr>
          </a:p>
          <a:p>
            <a:pPr marL="0" lvl="0" indent="0" algn="ctr" rtl="0">
              <a:lnSpc>
                <a:spcPct val="90000"/>
              </a:lnSpc>
              <a:spcBef>
                <a:spcPts val="600"/>
              </a:spcBef>
              <a:spcAft>
                <a:spcPts val="0"/>
              </a:spcAft>
              <a:buClr>
                <a:schemeClr val="accent1"/>
              </a:buClr>
              <a:buSzPct val="100000"/>
              <a:buNone/>
            </a:pPr>
            <a:r>
              <a:rPr lang="en-US" sz="2000" dirty="0">
                <a:solidFill>
                  <a:schemeClr val="accent1"/>
                </a:solidFill>
              </a:rPr>
              <a:t>2201 Toronto Road, Springfield, IL</a:t>
            </a:r>
            <a:endParaRPr lang="en-US" sz="2000" dirty="0"/>
          </a:p>
          <a:p>
            <a:pPr marL="0" lvl="0" indent="0" algn="ctr" rtl="0">
              <a:lnSpc>
                <a:spcPct val="90000"/>
              </a:lnSpc>
              <a:spcBef>
                <a:spcPts val="600"/>
              </a:spcBef>
              <a:spcAft>
                <a:spcPts val="0"/>
              </a:spcAft>
              <a:buClr>
                <a:schemeClr val="accent1"/>
              </a:buClr>
              <a:buSzPct val="100000"/>
              <a:buNone/>
            </a:pPr>
            <a:r>
              <a:rPr lang="en-US" sz="2000" dirty="0">
                <a:solidFill>
                  <a:schemeClr val="accent1"/>
                </a:solidFill>
              </a:rPr>
              <a:t>217-529-5431</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5"/>
          <p:cNvSpPr txBox="1">
            <a:spLocks noGrp="1"/>
          </p:cNvSpPr>
          <p:nvPr>
            <p:ph type="title"/>
          </p:nvPr>
        </p:nvSpPr>
        <p:spPr>
          <a:xfrm>
            <a:off x="2351123" y="911173"/>
            <a:ext cx="8142790" cy="561049"/>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172169"/>
              </a:buClr>
              <a:buSzPct val="100000"/>
              <a:buFont typeface="Calibri"/>
              <a:buNone/>
            </a:pPr>
            <a:r>
              <a:rPr lang="en-US"/>
              <a:t>Illinois Division of Rehabilitation Services (DRS)</a:t>
            </a:r>
            <a:endParaRPr/>
          </a:p>
        </p:txBody>
      </p:sp>
      <p:sp>
        <p:nvSpPr>
          <p:cNvPr id="107" name="Google Shape;107;p5"/>
          <p:cNvSpPr txBox="1">
            <a:spLocks noGrp="1"/>
          </p:cNvSpPr>
          <p:nvPr>
            <p:ph type="body" idx="1"/>
          </p:nvPr>
        </p:nvSpPr>
        <p:spPr>
          <a:xfrm>
            <a:off x="838199" y="2118167"/>
            <a:ext cx="10826363" cy="4314438"/>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chemeClr val="accent1"/>
              </a:buClr>
              <a:buSzPts val="2800"/>
              <a:buNone/>
            </a:pPr>
            <a:r>
              <a:rPr lang="en-US" sz="3000" dirty="0">
                <a:solidFill>
                  <a:schemeClr val="accent1"/>
                </a:solidFill>
              </a:rPr>
              <a:t>Bureau of Field Services</a:t>
            </a:r>
            <a:endParaRPr sz="3000" dirty="0"/>
          </a:p>
          <a:p>
            <a:pPr marL="685800" lvl="1" indent="-228600" algn="l" rtl="0">
              <a:lnSpc>
                <a:spcPct val="90000"/>
              </a:lnSpc>
              <a:spcBef>
                <a:spcPts val="500"/>
              </a:spcBef>
              <a:spcAft>
                <a:spcPts val="0"/>
              </a:spcAft>
              <a:buClr>
                <a:schemeClr val="accent1"/>
              </a:buClr>
              <a:buSzPts val="2400"/>
              <a:buChar char="•"/>
            </a:pPr>
            <a:r>
              <a:rPr lang="en-US" sz="2600" dirty="0">
                <a:solidFill>
                  <a:schemeClr val="accent1"/>
                </a:solidFill>
              </a:rPr>
              <a:t>Assists individuals with disabilities to prepare for, obtain, and maintain competitive employment. </a:t>
            </a:r>
            <a:endParaRPr sz="2600" dirty="0"/>
          </a:p>
          <a:p>
            <a:pPr marL="457200" lvl="1" indent="0" algn="l" rtl="0">
              <a:lnSpc>
                <a:spcPct val="90000"/>
              </a:lnSpc>
              <a:spcBef>
                <a:spcPts val="500"/>
              </a:spcBef>
              <a:spcAft>
                <a:spcPts val="0"/>
              </a:spcAft>
              <a:buClr>
                <a:srgbClr val="58595B"/>
              </a:buClr>
              <a:buSzPts val="2400"/>
              <a:buNone/>
            </a:pPr>
            <a:endParaRPr dirty="0">
              <a:solidFill>
                <a:srgbClr val="C55A11"/>
              </a:solidFill>
            </a:endParaRPr>
          </a:p>
          <a:p>
            <a:pPr marL="457200" lvl="1" indent="0" algn="l" rtl="0">
              <a:lnSpc>
                <a:spcPct val="90000"/>
              </a:lnSpc>
              <a:spcBef>
                <a:spcPts val="500"/>
              </a:spcBef>
              <a:spcAft>
                <a:spcPts val="0"/>
              </a:spcAft>
              <a:buClr>
                <a:srgbClr val="C55A11"/>
              </a:buClr>
              <a:buSzPts val="2400"/>
              <a:buNone/>
            </a:pPr>
            <a:r>
              <a:rPr lang="en-US" sz="3000" dirty="0">
                <a:solidFill>
                  <a:srgbClr val="C55A11"/>
                </a:solidFill>
              </a:rPr>
              <a:t>Services include:</a:t>
            </a:r>
            <a:endParaRPr sz="3000" dirty="0"/>
          </a:p>
          <a:p>
            <a:pPr marL="457200" lvl="1" indent="0">
              <a:buClr>
                <a:srgbClr val="C55A11"/>
              </a:buClr>
              <a:buNone/>
            </a:pPr>
            <a:r>
              <a:rPr lang="en-US" dirty="0">
                <a:solidFill>
                  <a:srgbClr val="C55A11"/>
                </a:solidFill>
              </a:rPr>
              <a:t>	</a:t>
            </a:r>
            <a:r>
              <a:rPr lang="en-US" sz="2600" dirty="0">
                <a:solidFill>
                  <a:srgbClr val="C55A11"/>
                </a:solidFill>
              </a:rPr>
              <a:t>• Evaluation		 • Education</a:t>
            </a:r>
            <a:endParaRPr sz="2600" dirty="0"/>
          </a:p>
          <a:p>
            <a:pPr marL="457200" lvl="1" indent="0">
              <a:buClr>
                <a:srgbClr val="C55A11"/>
              </a:buClr>
              <a:buNone/>
            </a:pPr>
            <a:r>
              <a:rPr lang="en-US" sz="2600" dirty="0">
                <a:solidFill>
                  <a:srgbClr val="C55A11"/>
                </a:solidFill>
              </a:rPr>
              <a:t>	• Guidance		 • Physical and Mental Restoration</a:t>
            </a:r>
            <a:endParaRPr sz="2600" dirty="0"/>
          </a:p>
          <a:p>
            <a:pPr marL="457200" lvl="1" indent="0">
              <a:buClr>
                <a:srgbClr val="C55A11"/>
              </a:buClr>
              <a:buNone/>
            </a:pPr>
            <a:r>
              <a:rPr lang="en-US" sz="2600" dirty="0">
                <a:solidFill>
                  <a:srgbClr val="C55A11"/>
                </a:solidFill>
              </a:rPr>
              <a:t>	• Counseling		 • Assistive Devices</a:t>
            </a:r>
            <a:endParaRPr sz="2600" dirty="0"/>
          </a:p>
          <a:p>
            <a:pPr marL="457200" lvl="1" indent="0">
              <a:buClr>
                <a:srgbClr val="C55A11"/>
              </a:buClr>
              <a:buNone/>
            </a:pPr>
            <a:r>
              <a:rPr lang="en-US" sz="2600" dirty="0">
                <a:solidFill>
                  <a:srgbClr val="C55A11"/>
                </a:solidFill>
              </a:rPr>
              <a:t>	• Training		 • Job Development, Placement, and Post-Employment</a:t>
            </a:r>
          </a:p>
          <a:p>
            <a:pPr marL="457200" lvl="1" indent="0">
              <a:buClr>
                <a:srgbClr val="C55A11"/>
              </a:buClr>
              <a:buNone/>
            </a:pPr>
            <a:endParaRPr dirty="0"/>
          </a:p>
          <a:p>
            <a:pPr marL="0" lvl="0" indent="0" algn="ctr" rtl="0">
              <a:lnSpc>
                <a:spcPct val="90000"/>
              </a:lnSpc>
              <a:spcBef>
                <a:spcPts val="1000"/>
              </a:spcBef>
              <a:spcAft>
                <a:spcPts val="0"/>
              </a:spcAft>
              <a:buClr>
                <a:srgbClr val="58595B"/>
              </a:buClr>
              <a:buSzPts val="2400"/>
              <a:buNone/>
            </a:pPr>
            <a:r>
              <a:rPr lang="en-US" sz="2600" dirty="0"/>
              <a:t>DRS Staff are also onsite at the Illinois workNet Center in Springfield on Mondays, Wednesdays, and Fridays from 9:00 a.m. to Noon.  </a:t>
            </a:r>
            <a:endParaRPr sz="3000" dirty="0"/>
          </a:p>
        </p:txBody>
      </p:sp>
      <p:pic>
        <p:nvPicPr>
          <p:cNvPr id="108" name="Google Shape;108;p5"/>
          <p:cNvPicPr preferRelativeResize="0"/>
          <p:nvPr/>
        </p:nvPicPr>
        <p:blipFill rotWithShape="1">
          <a:blip r:embed="rId3">
            <a:alphaModFix/>
          </a:blip>
          <a:srcRect/>
          <a:stretch/>
        </p:blipFill>
        <p:spPr>
          <a:xfrm>
            <a:off x="10167280" y="252241"/>
            <a:ext cx="1878914" cy="187891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6"/>
          <p:cNvSpPr txBox="1">
            <a:spLocks noGrp="1"/>
          </p:cNvSpPr>
          <p:nvPr>
            <p:ph type="title"/>
          </p:nvPr>
        </p:nvSpPr>
        <p:spPr>
          <a:xfrm>
            <a:off x="2943723" y="610865"/>
            <a:ext cx="7052986" cy="56104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172169"/>
              </a:buClr>
              <a:buSzPct val="141935"/>
              <a:buFont typeface="Calibri"/>
              <a:buNone/>
            </a:pPr>
            <a:r>
              <a:rPr lang="en-US"/>
              <a:t>     DRS continued</a:t>
            </a:r>
            <a:endParaRPr sz="3100"/>
          </a:p>
        </p:txBody>
      </p:sp>
      <p:sp>
        <p:nvSpPr>
          <p:cNvPr id="114" name="Google Shape;114;p6"/>
          <p:cNvSpPr txBox="1">
            <a:spLocks noGrp="1"/>
          </p:cNvSpPr>
          <p:nvPr>
            <p:ph type="body" idx="1"/>
          </p:nvPr>
        </p:nvSpPr>
        <p:spPr>
          <a:xfrm>
            <a:off x="838201" y="1385925"/>
            <a:ext cx="7987748" cy="4086149"/>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accent1"/>
              </a:buClr>
              <a:buSzPct val="100000"/>
              <a:buChar char="•"/>
            </a:pPr>
            <a:r>
              <a:rPr lang="en-US" sz="3000" dirty="0">
                <a:solidFill>
                  <a:schemeClr val="accent1"/>
                </a:solidFill>
              </a:rPr>
              <a:t>Bureau of Blind Services</a:t>
            </a:r>
            <a:endParaRPr sz="3000" dirty="0"/>
          </a:p>
          <a:p>
            <a:pPr marL="685800" lvl="1" indent="-228600" algn="l" rtl="0">
              <a:lnSpc>
                <a:spcPct val="90000"/>
              </a:lnSpc>
              <a:spcBef>
                <a:spcPts val="500"/>
              </a:spcBef>
              <a:spcAft>
                <a:spcPts val="0"/>
              </a:spcAft>
              <a:buClr>
                <a:srgbClr val="C55A11"/>
              </a:buClr>
              <a:buSzPct val="100000"/>
              <a:buChar char="•"/>
            </a:pPr>
            <a:r>
              <a:rPr lang="en-US" sz="2600" dirty="0">
                <a:solidFill>
                  <a:srgbClr val="C55A11"/>
                </a:solidFill>
              </a:rPr>
              <a:t>Aids those who are blind or visually impaired to maintain independence</a:t>
            </a:r>
            <a:endParaRPr sz="2600" dirty="0"/>
          </a:p>
          <a:p>
            <a:pPr marL="685800" lvl="1" indent="-228600" algn="l" rtl="0">
              <a:lnSpc>
                <a:spcPct val="90000"/>
              </a:lnSpc>
              <a:spcBef>
                <a:spcPts val="500"/>
              </a:spcBef>
              <a:spcAft>
                <a:spcPts val="0"/>
              </a:spcAft>
              <a:buClr>
                <a:srgbClr val="C55A11"/>
              </a:buClr>
              <a:buSzPct val="100000"/>
              <a:buChar char="•"/>
            </a:pPr>
            <a:r>
              <a:rPr lang="en-US" sz="2600" dirty="0">
                <a:solidFill>
                  <a:srgbClr val="C55A11"/>
                </a:solidFill>
              </a:rPr>
              <a:t>Achieve employment, education, training goals</a:t>
            </a:r>
            <a:endParaRPr sz="2600" dirty="0"/>
          </a:p>
          <a:p>
            <a:pPr marL="685800" lvl="1" indent="-228600" algn="l" rtl="0">
              <a:lnSpc>
                <a:spcPct val="90000"/>
              </a:lnSpc>
              <a:spcBef>
                <a:spcPts val="500"/>
              </a:spcBef>
              <a:spcAft>
                <a:spcPts val="0"/>
              </a:spcAft>
              <a:buClr>
                <a:srgbClr val="C55A11"/>
              </a:buClr>
              <a:buSzPct val="100000"/>
              <a:buChar char="•"/>
            </a:pPr>
            <a:r>
              <a:rPr lang="en-US" sz="2600" dirty="0">
                <a:solidFill>
                  <a:srgbClr val="C55A11"/>
                </a:solidFill>
              </a:rPr>
              <a:t>Short term residential and independent living services</a:t>
            </a:r>
            <a:endParaRPr sz="2600" dirty="0"/>
          </a:p>
          <a:p>
            <a:pPr marL="228600" lvl="0" indent="-228600" algn="l" rtl="0">
              <a:lnSpc>
                <a:spcPct val="90000"/>
              </a:lnSpc>
              <a:spcBef>
                <a:spcPts val="1000"/>
              </a:spcBef>
              <a:spcAft>
                <a:spcPts val="0"/>
              </a:spcAft>
              <a:buClr>
                <a:schemeClr val="accent1"/>
              </a:buClr>
              <a:buSzPct val="100000"/>
              <a:buChar char="•"/>
            </a:pPr>
            <a:r>
              <a:rPr lang="en-US" sz="3000" dirty="0">
                <a:solidFill>
                  <a:schemeClr val="accent1"/>
                </a:solidFill>
              </a:rPr>
              <a:t>Bureau of Home Services</a:t>
            </a:r>
            <a:endParaRPr sz="3000" dirty="0"/>
          </a:p>
          <a:p>
            <a:pPr marL="685800" lvl="1" indent="-228600" algn="l" rtl="0">
              <a:lnSpc>
                <a:spcPct val="90000"/>
              </a:lnSpc>
              <a:spcBef>
                <a:spcPts val="500"/>
              </a:spcBef>
              <a:spcAft>
                <a:spcPts val="0"/>
              </a:spcAft>
              <a:buClr>
                <a:srgbClr val="C55A11"/>
              </a:buClr>
              <a:buSzPct val="100000"/>
              <a:buChar char="•"/>
            </a:pPr>
            <a:r>
              <a:rPr lang="en-US" sz="2600" dirty="0">
                <a:solidFill>
                  <a:srgbClr val="C55A11"/>
                </a:solidFill>
              </a:rPr>
              <a:t>Wide range of services to individuals with significant disabilities to remain in their homes and live independently</a:t>
            </a:r>
            <a:endParaRPr sz="2600" dirty="0"/>
          </a:p>
          <a:p>
            <a:pPr marL="228600" lvl="0" indent="-228600" algn="l" rtl="0">
              <a:lnSpc>
                <a:spcPct val="90000"/>
              </a:lnSpc>
              <a:spcBef>
                <a:spcPts val="1000"/>
              </a:spcBef>
              <a:spcAft>
                <a:spcPts val="0"/>
              </a:spcAft>
              <a:buClr>
                <a:schemeClr val="accent1"/>
              </a:buClr>
              <a:buSzPct val="100000"/>
              <a:buChar char="•"/>
            </a:pPr>
            <a:r>
              <a:rPr lang="en-US" sz="3000" dirty="0">
                <a:solidFill>
                  <a:schemeClr val="accent1"/>
                </a:solidFill>
              </a:rPr>
              <a:t>Additional Services</a:t>
            </a:r>
            <a:endParaRPr sz="3000" dirty="0"/>
          </a:p>
          <a:p>
            <a:pPr marL="457200" lvl="1" indent="0" algn="l" rtl="0">
              <a:lnSpc>
                <a:spcPct val="90000"/>
              </a:lnSpc>
              <a:spcBef>
                <a:spcPts val="500"/>
              </a:spcBef>
              <a:spcAft>
                <a:spcPts val="0"/>
              </a:spcAft>
              <a:buClr>
                <a:schemeClr val="accent1"/>
              </a:buClr>
              <a:buSzPct val="100000"/>
              <a:buNone/>
            </a:pPr>
            <a:r>
              <a:rPr lang="en-US" sz="2000" dirty="0">
                <a:solidFill>
                  <a:schemeClr val="accent1"/>
                </a:solidFill>
              </a:rPr>
              <a:t>			</a:t>
            </a:r>
            <a:endParaRPr dirty="0"/>
          </a:p>
        </p:txBody>
      </p:sp>
      <p:pic>
        <p:nvPicPr>
          <p:cNvPr id="115" name="Google Shape;115;p6"/>
          <p:cNvPicPr preferRelativeResize="0"/>
          <p:nvPr/>
        </p:nvPicPr>
        <p:blipFill rotWithShape="1">
          <a:blip r:embed="rId3">
            <a:alphaModFix/>
          </a:blip>
          <a:srcRect/>
          <a:stretch/>
        </p:blipFill>
        <p:spPr>
          <a:xfrm>
            <a:off x="10162859" y="232457"/>
            <a:ext cx="1878914" cy="1878914"/>
          </a:xfrm>
          <a:prstGeom prst="rect">
            <a:avLst/>
          </a:prstGeom>
          <a:noFill/>
          <a:ln>
            <a:noFill/>
          </a:ln>
        </p:spPr>
      </p:pic>
      <p:sp>
        <p:nvSpPr>
          <p:cNvPr id="2" name="TextBox 1">
            <a:extLst>
              <a:ext uri="{FF2B5EF4-FFF2-40B4-BE49-F238E27FC236}">
                <a16:creationId xmlns:a16="http://schemas.microsoft.com/office/drawing/2014/main" id="{9EBA9CF1-706C-48F6-F95F-666FA7A83899}"/>
              </a:ext>
            </a:extLst>
          </p:cNvPr>
          <p:cNvSpPr txBox="1"/>
          <p:nvPr/>
        </p:nvSpPr>
        <p:spPr>
          <a:xfrm>
            <a:off x="1250436" y="5025228"/>
            <a:ext cx="6454379" cy="1323439"/>
          </a:xfrm>
          <a:prstGeom prst="rect">
            <a:avLst/>
          </a:prstGeom>
          <a:noFill/>
        </p:spPr>
        <p:txBody>
          <a:bodyPr wrap="square" numCol="2" rtlCol="0">
            <a:spAutoFit/>
          </a:bodyPr>
          <a:lstStyle/>
          <a:p>
            <a:pPr marL="285750" indent="-285750">
              <a:buClr>
                <a:srgbClr val="C55A11"/>
              </a:buClr>
              <a:buFont typeface="Arial" panose="020B0604020202020204" pitchFamily="34" charset="0"/>
              <a:buChar char="•"/>
            </a:pPr>
            <a:r>
              <a:rPr lang="en-US" sz="2000" dirty="0">
                <a:solidFill>
                  <a:srgbClr val="C55A11"/>
                </a:solidFill>
              </a:rPr>
              <a:t>Client Assistance</a:t>
            </a:r>
          </a:p>
          <a:p>
            <a:pPr marL="285750" indent="-285750">
              <a:buClr>
                <a:srgbClr val="C55A11"/>
              </a:buClr>
              <a:buFont typeface="Arial" panose="020B0604020202020204" pitchFamily="34" charset="0"/>
              <a:buChar char="•"/>
            </a:pPr>
            <a:r>
              <a:rPr lang="en-US" sz="2000" dirty="0">
                <a:solidFill>
                  <a:srgbClr val="C55A11"/>
                </a:solidFill>
              </a:rPr>
              <a:t>Services for Deaf or Hard of Hearing</a:t>
            </a:r>
          </a:p>
          <a:p>
            <a:pPr marL="285750" indent="-285750">
              <a:buClr>
                <a:srgbClr val="C55A11"/>
              </a:buClr>
              <a:buFont typeface="Arial" panose="020B0604020202020204" pitchFamily="34" charset="0"/>
              <a:buChar char="•"/>
            </a:pPr>
            <a:r>
              <a:rPr lang="en-US" sz="2000" dirty="0">
                <a:solidFill>
                  <a:srgbClr val="C55A11"/>
                </a:solidFill>
              </a:rPr>
              <a:t>Hispanic/Latino</a:t>
            </a:r>
          </a:p>
          <a:p>
            <a:pPr marL="285750" indent="-285750">
              <a:buClr>
                <a:srgbClr val="C55A11"/>
              </a:buClr>
              <a:buFont typeface="Arial" panose="020B0604020202020204" pitchFamily="34" charset="0"/>
              <a:buChar char="•"/>
            </a:pPr>
            <a:r>
              <a:rPr lang="en-US" sz="2000" dirty="0">
                <a:solidFill>
                  <a:srgbClr val="C55A11"/>
                </a:solidFill>
              </a:rPr>
              <a:t>Independent Living</a:t>
            </a:r>
          </a:p>
          <a:p>
            <a:pPr marL="285750" indent="-285750">
              <a:buClr>
                <a:srgbClr val="C55A11"/>
              </a:buClr>
              <a:buFont typeface="Arial" panose="020B0604020202020204" pitchFamily="34" charset="0"/>
              <a:buChar char="•"/>
            </a:pPr>
            <a:r>
              <a:rPr lang="en-US" sz="2000" dirty="0">
                <a:solidFill>
                  <a:srgbClr val="C55A11"/>
                </a:solidFill>
              </a:rPr>
              <a:t>Administrative Support Services</a:t>
            </a:r>
          </a:p>
          <a:p>
            <a:pPr marL="285750" indent="-285750">
              <a:buClr>
                <a:srgbClr val="C55A11"/>
              </a:buClr>
              <a:buFont typeface="Arial" panose="020B0604020202020204" pitchFamily="34" charset="0"/>
              <a:buChar char="•"/>
            </a:pPr>
            <a:r>
              <a:rPr lang="en-US" sz="2000" dirty="0">
                <a:solidFill>
                  <a:srgbClr val="C55A11"/>
                </a:solidFill>
              </a:rPr>
              <a:t>Educational Services</a:t>
            </a:r>
          </a:p>
        </p:txBody>
      </p:sp>
      <p:sp>
        <p:nvSpPr>
          <p:cNvPr id="3" name="TextBox 2">
            <a:extLst>
              <a:ext uri="{FF2B5EF4-FFF2-40B4-BE49-F238E27FC236}">
                <a16:creationId xmlns:a16="http://schemas.microsoft.com/office/drawing/2014/main" id="{E7221E63-B048-55A5-3CF7-9060EB4864F3}"/>
              </a:ext>
            </a:extLst>
          </p:cNvPr>
          <p:cNvSpPr txBox="1"/>
          <p:nvPr/>
        </p:nvSpPr>
        <p:spPr>
          <a:xfrm>
            <a:off x="7426518" y="4165762"/>
            <a:ext cx="4440326" cy="2392450"/>
          </a:xfrm>
          <a:prstGeom prst="rect">
            <a:avLst/>
          </a:prstGeom>
          <a:noFill/>
        </p:spPr>
        <p:txBody>
          <a:bodyPr wrap="square" rtlCol="0">
            <a:spAutoFit/>
          </a:bodyPr>
          <a:lstStyle/>
          <a:p>
            <a:pPr marL="457200" lvl="1" indent="0" algn="ctr" rtl="0">
              <a:lnSpc>
                <a:spcPct val="90000"/>
              </a:lnSpc>
              <a:spcBef>
                <a:spcPts val="500"/>
              </a:spcBef>
              <a:spcAft>
                <a:spcPts val="0"/>
              </a:spcAft>
              <a:buClr>
                <a:schemeClr val="accent1"/>
              </a:buClr>
              <a:buSzPct val="100000"/>
              <a:buNone/>
            </a:pPr>
            <a:r>
              <a:rPr lang="en-US" sz="2000" b="1" dirty="0">
                <a:solidFill>
                  <a:schemeClr val="accent1"/>
                </a:solidFill>
              </a:rPr>
              <a:t>Illinois Department of Human Services</a:t>
            </a:r>
          </a:p>
          <a:p>
            <a:pPr marL="457200" lvl="1" indent="0" algn="ctr" rtl="0">
              <a:lnSpc>
                <a:spcPct val="90000"/>
              </a:lnSpc>
              <a:spcBef>
                <a:spcPts val="500"/>
              </a:spcBef>
              <a:spcAft>
                <a:spcPts val="0"/>
              </a:spcAft>
              <a:buClr>
                <a:schemeClr val="accent1"/>
              </a:buClr>
              <a:buSzPct val="100000"/>
              <a:buNone/>
            </a:pPr>
            <a:r>
              <a:rPr lang="en-US" sz="1600" dirty="0">
                <a:solidFill>
                  <a:srgbClr val="4472C4"/>
                </a:solidFill>
              </a:rPr>
              <a:t>600 E Ash St, Building 400, Springfield, IL</a:t>
            </a:r>
          </a:p>
          <a:p>
            <a:pPr marL="457200" lvl="1" indent="0" algn="ctr" rtl="0">
              <a:lnSpc>
                <a:spcPct val="90000"/>
              </a:lnSpc>
              <a:spcBef>
                <a:spcPts val="500"/>
              </a:spcBef>
              <a:spcAft>
                <a:spcPts val="0"/>
              </a:spcAft>
              <a:buClr>
                <a:schemeClr val="accent1"/>
              </a:buClr>
              <a:buSzPct val="100000"/>
              <a:buNone/>
            </a:pPr>
            <a:r>
              <a:rPr lang="en-US" sz="1600" dirty="0">
                <a:solidFill>
                  <a:srgbClr val="4472C4"/>
                </a:solidFill>
              </a:rPr>
              <a:t>217-782-4830</a:t>
            </a:r>
          </a:p>
          <a:p>
            <a:pPr marL="457200" lvl="1" indent="0" algn="ctr" rtl="0">
              <a:lnSpc>
                <a:spcPct val="90000"/>
              </a:lnSpc>
              <a:spcBef>
                <a:spcPts val="500"/>
              </a:spcBef>
              <a:spcAft>
                <a:spcPts val="0"/>
              </a:spcAft>
              <a:buClr>
                <a:schemeClr val="accent1"/>
              </a:buClr>
              <a:buSzPct val="100000"/>
              <a:buNone/>
            </a:pPr>
            <a:r>
              <a:rPr lang="en-US" sz="1600" dirty="0">
                <a:solidFill>
                  <a:srgbClr val="4472C4"/>
                </a:solidFill>
                <a:hlinkClick r:id="rId4"/>
              </a:rPr>
              <a:t>https://www.dhs.state.il.us/page.aspx</a:t>
            </a:r>
            <a:endParaRPr lang="en-US" sz="1600" dirty="0">
              <a:solidFill>
                <a:srgbClr val="4472C4"/>
              </a:solidFill>
            </a:endParaRPr>
          </a:p>
          <a:p>
            <a:pPr marL="457200" lvl="1" indent="0" algn="ctr" rtl="0">
              <a:lnSpc>
                <a:spcPct val="90000"/>
              </a:lnSpc>
              <a:spcBef>
                <a:spcPts val="500"/>
              </a:spcBef>
              <a:spcAft>
                <a:spcPts val="0"/>
              </a:spcAft>
              <a:buClr>
                <a:schemeClr val="accent1"/>
              </a:buClr>
              <a:buSzPct val="100000"/>
              <a:buNone/>
            </a:pPr>
            <a:r>
              <a:rPr lang="en-US" sz="1600">
                <a:solidFill>
                  <a:srgbClr val="4472C4"/>
                </a:solidFill>
              </a:rPr>
              <a:t>Web Referral Portal: </a:t>
            </a:r>
            <a:r>
              <a:rPr lang="en-US" sz="1400">
                <a:hlinkClick r:id="rId5"/>
              </a:rPr>
              <a:t>https://wr.dhs.illinois.gov/wrpublic/wr/dynamic/referral.jsf</a:t>
            </a:r>
            <a:endParaRPr lang="en-US" sz="1600">
              <a:solidFill>
                <a:srgbClr val="4472C4"/>
              </a:solidFill>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7"/>
          <p:cNvSpPr txBox="1">
            <a:spLocks noGrp="1"/>
          </p:cNvSpPr>
          <p:nvPr>
            <p:ph type="body" idx="1"/>
          </p:nvPr>
        </p:nvSpPr>
        <p:spPr>
          <a:xfrm>
            <a:off x="1612251" y="793630"/>
            <a:ext cx="9764586" cy="5835770"/>
          </a:xfrm>
          <a:prstGeom prst="rect">
            <a:avLst/>
          </a:prstGeom>
          <a:noFill/>
          <a:ln>
            <a:noFill/>
          </a:ln>
        </p:spPr>
        <p:txBody>
          <a:bodyPr spcFirstLastPara="1" wrap="square" lIns="91425" tIns="45700" rIns="91425" bIns="45700" anchor="t" anchorCtr="0">
            <a:normAutofit fontScale="25000" lnSpcReduction="20000"/>
          </a:bodyPr>
          <a:lstStyle/>
          <a:p>
            <a:pPr marL="0" lvl="0" indent="0" algn="ctr" rtl="0">
              <a:lnSpc>
                <a:spcPct val="115000"/>
              </a:lnSpc>
              <a:spcBef>
                <a:spcPts val="0"/>
              </a:spcBef>
              <a:spcAft>
                <a:spcPts val="0"/>
              </a:spcAft>
              <a:buClr>
                <a:srgbClr val="2F5496"/>
              </a:buClr>
              <a:buSzPct val="100000"/>
              <a:buNone/>
            </a:pPr>
            <a:r>
              <a:rPr lang="en-US" sz="12800" b="1" dirty="0">
                <a:solidFill>
                  <a:srgbClr val="2F5496"/>
                </a:solidFill>
              </a:rPr>
              <a:t>Land of Lincoln Workforce Alliance</a:t>
            </a:r>
            <a:endParaRPr sz="8000" b="1" dirty="0">
              <a:solidFill>
                <a:srgbClr val="2F5496"/>
              </a:solidFill>
            </a:endParaRPr>
          </a:p>
          <a:p>
            <a:pPr marL="0" lvl="0" indent="0" algn="l" rtl="0">
              <a:lnSpc>
                <a:spcPct val="115000"/>
              </a:lnSpc>
              <a:spcBef>
                <a:spcPts val="2000"/>
              </a:spcBef>
              <a:spcAft>
                <a:spcPts val="0"/>
              </a:spcAft>
              <a:buClr>
                <a:srgbClr val="2F5496"/>
              </a:buClr>
              <a:buSzPct val="100000"/>
              <a:buNone/>
            </a:pPr>
            <a:r>
              <a:rPr lang="en-US" sz="9600" b="1" dirty="0">
                <a:solidFill>
                  <a:srgbClr val="2F5496"/>
                </a:solidFill>
              </a:rPr>
              <a:t>The LLWA serves customers who reside in the following counties: </a:t>
            </a:r>
            <a:endParaRPr dirty="0"/>
          </a:p>
          <a:p>
            <a:pPr marL="0" lvl="0" indent="0" algn="l" rtl="0">
              <a:lnSpc>
                <a:spcPct val="115000"/>
              </a:lnSpc>
              <a:spcBef>
                <a:spcPts val="2000"/>
              </a:spcBef>
              <a:spcAft>
                <a:spcPts val="0"/>
              </a:spcAft>
              <a:buClr>
                <a:srgbClr val="2F5496"/>
              </a:buClr>
              <a:buSzPct val="100000"/>
              <a:buNone/>
            </a:pPr>
            <a:r>
              <a:rPr lang="en-US" sz="9600" b="1" dirty="0">
                <a:solidFill>
                  <a:srgbClr val="2F5496"/>
                </a:solidFill>
              </a:rPr>
              <a:t>	Sangamon, Cass, Christian, Logan, and Menard </a:t>
            </a:r>
            <a:endParaRPr sz="9600" dirty="0">
              <a:solidFill>
                <a:schemeClr val="dk1"/>
              </a:solidFill>
              <a:latin typeface="Calibri"/>
              <a:ea typeface="Calibri"/>
              <a:cs typeface="Calibri"/>
              <a:sym typeface="Calibri"/>
            </a:endParaRPr>
          </a:p>
          <a:p>
            <a:pPr marL="0" lvl="0" indent="0" algn="l" rtl="0">
              <a:lnSpc>
                <a:spcPct val="115000"/>
              </a:lnSpc>
              <a:spcBef>
                <a:spcPts val="2000"/>
              </a:spcBef>
              <a:spcAft>
                <a:spcPts val="0"/>
              </a:spcAft>
              <a:buClr>
                <a:schemeClr val="accent2"/>
              </a:buClr>
              <a:buSzPct val="100000"/>
              <a:buNone/>
            </a:pPr>
            <a:r>
              <a:rPr lang="en-US" sz="9600" dirty="0">
                <a:solidFill>
                  <a:schemeClr val="accent2"/>
                </a:solidFill>
                <a:latin typeface="Calibri"/>
                <a:ea typeface="Calibri"/>
                <a:cs typeface="Calibri"/>
                <a:sym typeface="Calibri"/>
              </a:rPr>
              <a:t>We research job growth in these counties and ask:</a:t>
            </a:r>
            <a:endParaRPr dirty="0"/>
          </a:p>
          <a:p>
            <a:pPr marL="1143000" indent="-1143000">
              <a:lnSpc>
                <a:spcPct val="115000"/>
              </a:lnSpc>
              <a:spcBef>
                <a:spcPts val="2000"/>
              </a:spcBef>
              <a:buClr>
                <a:schemeClr val="accent2"/>
              </a:buClr>
              <a:buSzPct val="100000"/>
              <a:buFont typeface="Wingdings" panose="05000000000000000000" pitchFamily="2" charset="2"/>
              <a:buChar char="Ø"/>
            </a:pPr>
            <a:r>
              <a:rPr lang="en-US" sz="9600" dirty="0">
                <a:solidFill>
                  <a:schemeClr val="accent2"/>
                </a:solidFill>
                <a:latin typeface="Calibri"/>
                <a:ea typeface="Calibri"/>
                <a:cs typeface="Calibri"/>
                <a:sym typeface="Calibri"/>
              </a:rPr>
              <a:t>	What businesses are </a:t>
            </a:r>
            <a:r>
              <a:rPr lang="en-US" sz="9600" b="1" dirty="0">
                <a:solidFill>
                  <a:schemeClr val="accent2"/>
                </a:solidFill>
                <a:latin typeface="Calibri"/>
                <a:ea typeface="Calibri"/>
                <a:cs typeface="Calibri"/>
                <a:sym typeface="Calibri"/>
              </a:rPr>
              <a:t>hiring</a:t>
            </a:r>
            <a:r>
              <a:rPr lang="en-US" sz="9600" dirty="0">
                <a:solidFill>
                  <a:schemeClr val="accent2"/>
                </a:solidFill>
                <a:latin typeface="Calibri"/>
                <a:ea typeface="Calibri"/>
                <a:cs typeface="Calibri"/>
                <a:sym typeface="Calibri"/>
              </a:rPr>
              <a:t>? </a:t>
            </a:r>
            <a:endParaRPr dirty="0"/>
          </a:p>
          <a:p>
            <a:pPr marL="1143000" indent="-1143000">
              <a:lnSpc>
                <a:spcPct val="115000"/>
              </a:lnSpc>
              <a:spcBef>
                <a:spcPts val="2000"/>
              </a:spcBef>
              <a:buClr>
                <a:schemeClr val="accent2"/>
              </a:buClr>
              <a:buSzPct val="100000"/>
              <a:buFont typeface="Wingdings" panose="05000000000000000000" pitchFamily="2" charset="2"/>
              <a:buChar char="Ø"/>
            </a:pPr>
            <a:r>
              <a:rPr lang="en-US" sz="9600" dirty="0">
                <a:solidFill>
                  <a:schemeClr val="accent2"/>
                </a:solidFill>
                <a:latin typeface="Calibri"/>
                <a:ea typeface="Calibri"/>
                <a:cs typeface="Calibri"/>
                <a:sym typeface="Calibri"/>
              </a:rPr>
              <a:t>	What jobs are in </a:t>
            </a:r>
            <a:r>
              <a:rPr lang="en-US" sz="9600" b="1" dirty="0">
                <a:solidFill>
                  <a:schemeClr val="accent2"/>
                </a:solidFill>
                <a:latin typeface="Calibri"/>
                <a:ea typeface="Calibri"/>
                <a:cs typeface="Calibri"/>
                <a:sym typeface="Calibri"/>
              </a:rPr>
              <a:t>demand</a:t>
            </a:r>
            <a:r>
              <a:rPr lang="en-US" sz="9600" dirty="0">
                <a:solidFill>
                  <a:schemeClr val="accent2"/>
                </a:solidFill>
                <a:latin typeface="Calibri"/>
                <a:ea typeface="Calibri"/>
                <a:cs typeface="Calibri"/>
                <a:sym typeface="Calibri"/>
              </a:rPr>
              <a:t>?  </a:t>
            </a:r>
            <a:endParaRPr dirty="0"/>
          </a:p>
          <a:p>
            <a:pPr marL="0" lvl="0" indent="0" algn="l" rtl="0">
              <a:lnSpc>
                <a:spcPct val="115000"/>
              </a:lnSpc>
              <a:spcBef>
                <a:spcPts val="2000"/>
              </a:spcBef>
              <a:spcAft>
                <a:spcPts val="0"/>
              </a:spcAft>
              <a:buClr>
                <a:schemeClr val="accent2"/>
              </a:buClr>
              <a:buSzPct val="100000"/>
              <a:buNone/>
            </a:pPr>
            <a:r>
              <a:rPr lang="en-US" sz="9600" dirty="0">
                <a:solidFill>
                  <a:schemeClr val="accent2"/>
                </a:solidFill>
                <a:latin typeface="Calibri"/>
                <a:ea typeface="Calibri"/>
                <a:cs typeface="Calibri"/>
                <a:sym typeface="Calibri"/>
              </a:rPr>
              <a:t>WIOA approved training providers and programs can be found at </a:t>
            </a:r>
            <a:r>
              <a:rPr lang="en-US" sz="9600" u="sng" dirty="0">
                <a:solidFill>
                  <a:schemeClr val="accent2"/>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https://www.illinoisworknet.com/wioatrainingsearch</a:t>
            </a:r>
            <a:endParaRPr sz="9600" dirty="0">
              <a:solidFill>
                <a:schemeClr val="accent2"/>
              </a:solidFill>
              <a:latin typeface="Calibri"/>
              <a:ea typeface="Calibri"/>
              <a:cs typeface="Calibri"/>
              <a:sym typeface="Calibri"/>
            </a:endParaRPr>
          </a:p>
          <a:p>
            <a:pPr marL="0" lvl="0" indent="0" algn="ctr" rtl="0">
              <a:lnSpc>
                <a:spcPct val="120000"/>
              </a:lnSpc>
              <a:spcBef>
                <a:spcPts val="1000"/>
              </a:spcBef>
              <a:spcAft>
                <a:spcPts val="0"/>
              </a:spcAft>
              <a:buClr>
                <a:srgbClr val="58595B"/>
              </a:buClr>
              <a:buSzPct val="100000"/>
              <a:buNone/>
            </a:pPr>
            <a:r>
              <a:rPr lang="en-US" sz="11200" u="sng" dirty="0">
                <a:solidFill>
                  <a:schemeClr val="accent1"/>
                </a:solidFill>
              </a:rPr>
              <a:t>Visit our Springfield workNet Center/One-Stop Center:</a:t>
            </a:r>
            <a:endParaRPr sz="11200" u="sng" dirty="0">
              <a:solidFill>
                <a:schemeClr val="accent1"/>
              </a:solidFill>
            </a:endParaRPr>
          </a:p>
          <a:p>
            <a:pPr marL="0" lvl="0" indent="0" algn="ctr" rtl="0">
              <a:lnSpc>
                <a:spcPct val="120000"/>
              </a:lnSpc>
              <a:spcBef>
                <a:spcPts val="0"/>
              </a:spcBef>
              <a:spcAft>
                <a:spcPts val="0"/>
              </a:spcAft>
              <a:buClr>
                <a:schemeClr val="accent1"/>
              </a:buClr>
              <a:buSzPct val="100000"/>
              <a:buNone/>
            </a:pPr>
            <a:r>
              <a:rPr lang="en-US" sz="9600" dirty="0">
                <a:solidFill>
                  <a:schemeClr val="accent1"/>
                </a:solidFill>
              </a:rPr>
              <a:t>1300 S. 9</a:t>
            </a:r>
            <a:r>
              <a:rPr lang="en-US" sz="9600" baseline="30000" dirty="0">
                <a:solidFill>
                  <a:schemeClr val="accent1"/>
                </a:solidFill>
              </a:rPr>
              <a:t>th</a:t>
            </a:r>
            <a:r>
              <a:rPr lang="en-US" sz="9600" dirty="0">
                <a:solidFill>
                  <a:schemeClr val="accent1"/>
                </a:solidFill>
              </a:rPr>
              <a:t> Street, Springfield, IL</a:t>
            </a:r>
            <a:endParaRPr sz="3200" dirty="0"/>
          </a:p>
          <a:p>
            <a:pPr marL="0" lvl="0" indent="0" algn="ctr" rtl="0">
              <a:lnSpc>
                <a:spcPct val="120000"/>
              </a:lnSpc>
              <a:spcBef>
                <a:spcPts val="0"/>
              </a:spcBef>
              <a:spcAft>
                <a:spcPts val="0"/>
              </a:spcAft>
              <a:buClr>
                <a:schemeClr val="accent1"/>
              </a:buClr>
              <a:buSzPct val="100000"/>
              <a:buNone/>
            </a:pPr>
            <a:r>
              <a:rPr lang="en-US" sz="9600" dirty="0">
                <a:solidFill>
                  <a:schemeClr val="accent1"/>
                </a:solidFill>
              </a:rPr>
              <a:t>217-558-1495</a:t>
            </a:r>
            <a:endParaRPr sz="3200" dirty="0"/>
          </a:p>
          <a:p>
            <a:pPr marL="0" lvl="0" indent="0" algn="l" rtl="0">
              <a:lnSpc>
                <a:spcPct val="115000"/>
              </a:lnSpc>
              <a:spcBef>
                <a:spcPts val="1000"/>
              </a:spcBef>
              <a:spcAft>
                <a:spcPts val="0"/>
              </a:spcAft>
              <a:buClr>
                <a:srgbClr val="58595B"/>
              </a:buClr>
              <a:buSzPct val="100000"/>
              <a:buNone/>
            </a:pPr>
            <a:endParaRPr sz="9600" dirty="0">
              <a:solidFill>
                <a:schemeClr val="accent2"/>
              </a:solidFill>
              <a:latin typeface="Calibri"/>
              <a:ea typeface="Calibri"/>
              <a:cs typeface="Calibri"/>
              <a:sym typeface="Calibri"/>
            </a:endParaRPr>
          </a:p>
          <a:p>
            <a:pPr marL="228600" lvl="0" indent="-184150" algn="l" rtl="0">
              <a:lnSpc>
                <a:spcPct val="90000"/>
              </a:lnSpc>
              <a:spcBef>
                <a:spcPts val="2000"/>
              </a:spcBef>
              <a:spcAft>
                <a:spcPts val="0"/>
              </a:spcAft>
              <a:buClr>
                <a:srgbClr val="58595B"/>
              </a:buClr>
              <a:buSzPct val="100000"/>
              <a:buNone/>
            </a:pPr>
            <a:endParaRPr dirty="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8"/>
          <p:cNvSpPr txBox="1">
            <a:spLocks noGrp="1"/>
          </p:cNvSpPr>
          <p:nvPr>
            <p:ph type="title"/>
          </p:nvPr>
        </p:nvSpPr>
        <p:spPr>
          <a:xfrm>
            <a:off x="1948495" y="2335582"/>
            <a:ext cx="9148036" cy="56104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2F5496"/>
              </a:buClr>
              <a:buSzPct val="100000"/>
              <a:buFont typeface="Calibri"/>
              <a:buNone/>
            </a:pPr>
            <a:r>
              <a:rPr lang="en-US">
                <a:solidFill>
                  <a:srgbClr val="2F5496"/>
                </a:solidFill>
              </a:rPr>
              <a:t>Workforce Innovation and Opportunity Act</a:t>
            </a:r>
            <a:br>
              <a:rPr lang="en-US" sz="7300">
                <a:solidFill>
                  <a:srgbClr val="2F5496"/>
                </a:solidFill>
              </a:rPr>
            </a:br>
            <a:br>
              <a:rPr lang="en-US" sz="6000">
                <a:solidFill>
                  <a:schemeClr val="dk1"/>
                </a:solidFill>
              </a:rPr>
            </a:br>
            <a:endParaRPr>
              <a:solidFill>
                <a:schemeClr val="dk1"/>
              </a:solidFill>
            </a:endParaRPr>
          </a:p>
        </p:txBody>
      </p:sp>
      <p:sp>
        <p:nvSpPr>
          <p:cNvPr id="126" name="Google Shape;126;p8"/>
          <p:cNvSpPr txBox="1">
            <a:spLocks noGrp="1"/>
          </p:cNvSpPr>
          <p:nvPr>
            <p:ph type="body" idx="1"/>
          </p:nvPr>
        </p:nvSpPr>
        <p:spPr>
          <a:xfrm>
            <a:off x="2592152" y="2616106"/>
            <a:ext cx="9148036" cy="3741786"/>
          </a:xfrm>
          <a:prstGeom prst="rect">
            <a:avLst/>
          </a:prstGeom>
          <a:noFill/>
          <a:ln>
            <a:noFill/>
          </a:ln>
        </p:spPr>
        <p:txBody>
          <a:bodyPr spcFirstLastPara="1" wrap="square" lIns="91425" tIns="45700" rIns="91425" bIns="45700" anchor="t" anchorCtr="0">
            <a:normAutofit fontScale="85000" lnSpcReduction="20000"/>
          </a:bodyPr>
          <a:lstStyle/>
          <a:p>
            <a:pPr marL="0" lvl="0" indent="0" algn="ctr" rtl="0">
              <a:lnSpc>
                <a:spcPct val="150000"/>
              </a:lnSpc>
              <a:spcBef>
                <a:spcPts val="0"/>
              </a:spcBef>
              <a:spcAft>
                <a:spcPts val="0"/>
              </a:spcAft>
              <a:buClr>
                <a:srgbClr val="2F5496"/>
              </a:buClr>
              <a:buSzPct val="100000"/>
              <a:buNone/>
            </a:pPr>
            <a:r>
              <a:rPr lang="en-US" sz="4100" b="1" dirty="0">
                <a:solidFill>
                  <a:srgbClr val="2F5496"/>
                </a:solidFill>
                <a:latin typeface="Calibri"/>
                <a:ea typeface="Calibri"/>
                <a:cs typeface="Calibri"/>
                <a:sym typeface="Calibri"/>
              </a:rPr>
              <a:t>WIOA Title I can provide:</a:t>
            </a:r>
            <a:endParaRPr sz="4100" dirty="0"/>
          </a:p>
          <a:p>
            <a:pPr marL="0" lvl="0" indent="0" algn="l" rtl="0">
              <a:lnSpc>
                <a:spcPct val="150000"/>
              </a:lnSpc>
              <a:spcBef>
                <a:spcPts val="1000"/>
              </a:spcBef>
              <a:spcAft>
                <a:spcPts val="0"/>
              </a:spcAft>
              <a:buClr>
                <a:schemeClr val="accent2"/>
              </a:buClr>
              <a:buSzPct val="100000"/>
              <a:buNone/>
            </a:pPr>
            <a:r>
              <a:rPr lang="en-US" sz="4100" b="1" dirty="0">
                <a:solidFill>
                  <a:schemeClr val="accent2"/>
                </a:solidFill>
                <a:latin typeface="Calibri"/>
                <a:ea typeface="Calibri"/>
                <a:cs typeface="Calibri"/>
                <a:sym typeface="Calibri"/>
              </a:rPr>
              <a:t>Federal funding </a:t>
            </a:r>
            <a:r>
              <a:rPr lang="en-US" sz="4100" dirty="0">
                <a:solidFill>
                  <a:schemeClr val="accent2"/>
                </a:solidFill>
                <a:latin typeface="Calibri"/>
                <a:ea typeface="Calibri"/>
                <a:cs typeface="Calibri"/>
                <a:sym typeface="Calibri"/>
              </a:rPr>
              <a:t>that assists individuals with </a:t>
            </a:r>
            <a:r>
              <a:rPr lang="en-US" sz="4100" b="1" dirty="0">
                <a:solidFill>
                  <a:schemeClr val="accent2"/>
                </a:solidFill>
                <a:latin typeface="Calibri"/>
                <a:ea typeface="Calibri"/>
                <a:cs typeface="Calibri"/>
                <a:sym typeface="Calibri"/>
              </a:rPr>
              <a:t>training </a:t>
            </a:r>
            <a:r>
              <a:rPr lang="en-US" sz="4100" dirty="0">
                <a:solidFill>
                  <a:schemeClr val="accent2"/>
                </a:solidFill>
                <a:latin typeface="Calibri"/>
                <a:ea typeface="Calibri"/>
                <a:cs typeface="Calibri"/>
                <a:sym typeface="Calibri"/>
              </a:rPr>
              <a:t>and</a:t>
            </a:r>
            <a:r>
              <a:rPr lang="en-US" sz="4100" b="1" dirty="0">
                <a:solidFill>
                  <a:schemeClr val="accent2"/>
                </a:solidFill>
                <a:latin typeface="Calibri"/>
                <a:ea typeface="Calibri"/>
                <a:cs typeface="Calibri"/>
                <a:sym typeface="Calibri"/>
              </a:rPr>
              <a:t> education</a:t>
            </a:r>
            <a:r>
              <a:rPr lang="en-US" sz="4100" dirty="0">
                <a:solidFill>
                  <a:schemeClr val="accent2"/>
                </a:solidFill>
                <a:latin typeface="Calibri"/>
                <a:ea typeface="Calibri"/>
                <a:cs typeface="Calibri"/>
                <a:sym typeface="Calibri"/>
              </a:rPr>
              <a:t>, so they can find work in </a:t>
            </a:r>
            <a:r>
              <a:rPr lang="en-US" sz="4100" b="1" dirty="0">
                <a:solidFill>
                  <a:schemeClr val="accent2"/>
                </a:solidFill>
                <a:latin typeface="Calibri"/>
                <a:ea typeface="Calibri"/>
                <a:cs typeface="Calibri"/>
                <a:sym typeface="Calibri"/>
              </a:rPr>
              <a:t>growing occupations </a:t>
            </a:r>
            <a:r>
              <a:rPr lang="en-US" sz="4100" dirty="0">
                <a:solidFill>
                  <a:schemeClr val="accent2"/>
                </a:solidFill>
                <a:latin typeface="Calibri"/>
                <a:ea typeface="Calibri"/>
                <a:cs typeface="Calibri"/>
                <a:sym typeface="Calibri"/>
              </a:rPr>
              <a:t>and</a:t>
            </a:r>
            <a:r>
              <a:rPr lang="en-US" sz="4100" b="1" dirty="0">
                <a:solidFill>
                  <a:schemeClr val="accent2"/>
                </a:solidFill>
                <a:latin typeface="Calibri"/>
                <a:ea typeface="Calibri"/>
                <a:cs typeface="Calibri"/>
                <a:sym typeface="Calibri"/>
              </a:rPr>
              <a:t> </a:t>
            </a:r>
            <a:r>
              <a:rPr lang="en-US" sz="4100" dirty="0">
                <a:solidFill>
                  <a:schemeClr val="accent2"/>
                </a:solidFill>
                <a:latin typeface="Calibri"/>
                <a:ea typeface="Calibri"/>
                <a:cs typeface="Calibri"/>
                <a:sym typeface="Calibri"/>
              </a:rPr>
              <a:t>earn self-sustaining wages. </a:t>
            </a:r>
            <a:endParaRPr sz="4100" dirty="0"/>
          </a:p>
          <a:p>
            <a:pPr marL="0" lvl="0" indent="0" algn="l" rtl="0">
              <a:lnSpc>
                <a:spcPct val="90000"/>
              </a:lnSpc>
              <a:spcBef>
                <a:spcPts val="1000"/>
              </a:spcBef>
              <a:spcAft>
                <a:spcPts val="0"/>
              </a:spcAft>
              <a:buClr>
                <a:srgbClr val="58595B"/>
              </a:buClr>
              <a:buSzPct val="100000"/>
              <a:buNone/>
            </a:pPr>
            <a:endParaRPr dirty="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9"/>
          <p:cNvSpPr txBox="1">
            <a:spLocks noGrp="1"/>
          </p:cNvSpPr>
          <p:nvPr>
            <p:ph type="title"/>
          </p:nvPr>
        </p:nvSpPr>
        <p:spPr>
          <a:xfrm>
            <a:off x="2470447" y="810883"/>
            <a:ext cx="8947553" cy="983411"/>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1"/>
              </a:buClr>
              <a:buSzPct val="100000"/>
              <a:buFont typeface="Calibri"/>
              <a:buNone/>
            </a:pPr>
            <a:br>
              <a:rPr lang="en-US" sz="4800">
                <a:solidFill>
                  <a:schemeClr val="dk1"/>
                </a:solidFill>
                <a:latin typeface="Calibri"/>
                <a:ea typeface="Calibri"/>
                <a:cs typeface="Calibri"/>
                <a:sym typeface="Calibri"/>
              </a:rPr>
            </a:br>
            <a:r>
              <a:rPr lang="en-US" sz="1100">
                <a:solidFill>
                  <a:srgbClr val="2F5496"/>
                </a:solidFill>
              </a:rPr>
              <a:t>      </a:t>
            </a:r>
            <a:r>
              <a:rPr lang="en-US">
                <a:solidFill>
                  <a:srgbClr val="2F5496"/>
                </a:solidFill>
              </a:rPr>
              <a:t>Who Qualifies For Funding? </a:t>
            </a:r>
            <a:br>
              <a:rPr lang="en-US">
                <a:solidFill>
                  <a:srgbClr val="0070C0"/>
                </a:solidFill>
              </a:rPr>
            </a:br>
            <a:r>
              <a:rPr lang="en-US" sz="1300">
                <a:solidFill>
                  <a:schemeClr val="dk1"/>
                </a:solidFill>
              </a:rPr>
              <a:t>  </a:t>
            </a:r>
            <a:br>
              <a:rPr lang="en-US" sz="1300">
                <a:solidFill>
                  <a:schemeClr val="dk1"/>
                </a:solidFill>
              </a:rPr>
            </a:br>
            <a:endParaRPr sz="1300"/>
          </a:p>
        </p:txBody>
      </p:sp>
      <p:sp>
        <p:nvSpPr>
          <p:cNvPr id="132" name="Google Shape;132;p9"/>
          <p:cNvSpPr txBox="1">
            <a:spLocks noGrp="1"/>
          </p:cNvSpPr>
          <p:nvPr>
            <p:ph type="body" idx="1"/>
          </p:nvPr>
        </p:nvSpPr>
        <p:spPr>
          <a:xfrm>
            <a:off x="654754" y="2156175"/>
            <a:ext cx="10555113" cy="3172181"/>
          </a:xfrm>
          <a:prstGeom prst="rect">
            <a:avLst/>
          </a:prstGeom>
          <a:noFill/>
          <a:ln>
            <a:noFill/>
          </a:ln>
        </p:spPr>
        <p:txBody>
          <a:bodyPr spcFirstLastPara="1" wrap="square" lIns="91425" tIns="45700" rIns="91425" bIns="45700" anchor="t" anchorCtr="0">
            <a:normAutofit/>
          </a:bodyPr>
          <a:lstStyle/>
          <a:p>
            <a:pPr marL="285750" lvl="0" indent="-285750" algn="l" rtl="0">
              <a:lnSpc>
                <a:spcPct val="90000"/>
              </a:lnSpc>
              <a:spcBef>
                <a:spcPts val="0"/>
              </a:spcBef>
              <a:spcAft>
                <a:spcPts val="0"/>
              </a:spcAft>
              <a:buClr>
                <a:schemeClr val="accent2"/>
              </a:buClr>
              <a:buSzPts val="4000"/>
              <a:buFont typeface="Arial"/>
              <a:buChar char="•"/>
            </a:pPr>
            <a:r>
              <a:rPr lang="en-US" sz="4000" dirty="0">
                <a:solidFill>
                  <a:schemeClr val="accent2"/>
                </a:solidFill>
              </a:rPr>
              <a:t>Dislocated Workers</a:t>
            </a:r>
            <a:endParaRPr dirty="0"/>
          </a:p>
          <a:p>
            <a:pPr marL="285750" lvl="0" indent="-285750" algn="l" rtl="0">
              <a:lnSpc>
                <a:spcPct val="90000"/>
              </a:lnSpc>
              <a:spcBef>
                <a:spcPts val="1000"/>
              </a:spcBef>
              <a:spcAft>
                <a:spcPts val="0"/>
              </a:spcAft>
              <a:buClr>
                <a:schemeClr val="accent2"/>
              </a:buClr>
              <a:buSzPts val="4000"/>
              <a:buFont typeface="Arial"/>
              <a:buChar char="•"/>
            </a:pPr>
            <a:r>
              <a:rPr lang="en-US" sz="4000" dirty="0">
                <a:solidFill>
                  <a:schemeClr val="accent2"/>
                </a:solidFill>
              </a:rPr>
              <a:t>Low Income Adults</a:t>
            </a:r>
            <a:endParaRPr dirty="0"/>
          </a:p>
          <a:p>
            <a:pPr marL="285750" lvl="0" indent="-285750" algn="l" rtl="0">
              <a:lnSpc>
                <a:spcPct val="90000"/>
              </a:lnSpc>
              <a:spcBef>
                <a:spcPts val="1000"/>
              </a:spcBef>
              <a:spcAft>
                <a:spcPts val="0"/>
              </a:spcAft>
              <a:buClr>
                <a:schemeClr val="accent2"/>
              </a:buClr>
              <a:buSzPts val="4000"/>
              <a:buFont typeface="Arial"/>
              <a:buChar char="•"/>
            </a:pPr>
            <a:r>
              <a:rPr lang="en-US" sz="4000" dirty="0">
                <a:solidFill>
                  <a:schemeClr val="accent2"/>
                </a:solidFill>
              </a:rPr>
              <a:t>Low Income Youth</a:t>
            </a:r>
            <a:endParaRPr dirty="0"/>
          </a:p>
          <a:p>
            <a:pPr marL="285750" lvl="0" indent="-285750" algn="l" rtl="0">
              <a:lnSpc>
                <a:spcPct val="90000"/>
              </a:lnSpc>
              <a:spcBef>
                <a:spcPts val="1000"/>
              </a:spcBef>
              <a:spcAft>
                <a:spcPts val="0"/>
              </a:spcAft>
              <a:buClr>
                <a:schemeClr val="accent2"/>
              </a:buClr>
              <a:buSzPts val="4000"/>
              <a:buFont typeface="Arial"/>
              <a:buChar char="•"/>
            </a:pPr>
            <a:r>
              <a:rPr lang="en-US" sz="4000" b="1" u="sng" dirty="0">
                <a:solidFill>
                  <a:schemeClr val="accent2"/>
                </a:solidFill>
              </a:rPr>
              <a:t>Special Populations &amp; Grants</a:t>
            </a:r>
            <a:endParaRPr dirty="0"/>
          </a:p>
          <a:p>
            <a:pPr marL="0" lvl="0" indent="0" algn="l" rtl="0">
              <a:lnSpc>
                <a:spcPct val="90000"/>
              </a:lnSpc>
              <a:spcBef>
                <a:spcPts val="1000"/>
              </a:spcBef>
              <a:spcAft>
                <a:spcPts val="0"/>
              </a:spcAft>
              <a:buClr>
                <a:srgbClr val="58595B"/>
              </a:buClr>
              <a:buSzPts val="2800"/>
              <a:buNone/>
            </a:pPr>
            <a:endParaRPr dirty="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2620</Words>
  <Application>Microsoft Office PowerPoint</Application>
  <PresentationFormat>Widescreen</PresentationFormat>
  <Paragraphs>232</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Noto Sans Symbols</vt:lpstr>
      <vt:lpstr>Wingdings</vt:lpstr>
      <vt:lpstr>Office Theme</vt:lpstr>
      <vt:lpstr>Illinois workNet Partner Orientation</vt:lpstr>
      <vt:lpstr>One-Stop Center Services</vt:lpstr>
      <vt:lpstr>workNet Partner Organizations and Services</vt:lpstr>
      <vt:lpstr>Capital Area Career Center (CACC)</vt:lpstr>
      <vt:lpstr>Illinois Division of Rehabilitation Services (DRS)</vt:lpstr>
      <vt:lpstr>     DRS continued</vt:lpstr>
      <vt:lpstr>PowerPoint Presentation</vt:lpstr>
      <vt:lpstr>Workforce Innovation and Opportunity Act  </vt:lpstr>
      <vt:lpstr>       Who Qualifies For Funding?     </vt:lpstr>
      <vt:lpstr>PowerPoint Presentation</vt:lpstr>
      <vt:lpstr>WIOA Title I can pay up to $8000.00 a year for tuition for a maximum of two years. </vt:lpstr>
      <vt:lpstr>Next Steps</vt:lpstr>
      <vt:lpstr>PowerPoint Presentation</vt:lpstr>
      <vt:lpstr>PowerPoint Presentation</vt:lpstr>
      <vt:lpstr>PowerPoint Presentation</vt:lpstr>
      <vt:lpstr>PowerPoint Presentation</vt:lpstr>
      <vt:lpstr>PowerPoint Presentation</vt:lpstr>
      <vt:lpstr>Senior Community Service Employment Program (SCSEP) </vt:lpstr>
      <vt:lpstr>Sangamon County Department of Community Resources</vt:lpstr>
      <vt:lpstr>United Migrant Opportunity Services - National Farmworker Jobs Program (NFJP)</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Jessica Betz</dc:creator>
  <cp:lastModifiedBy>Guenevere Black Ford</cp:lastModifiedBy>
  <cp:revision>5</cp:revision>
  <dcterms:created xsi:type="dcterms:W3CDTF">2017-04-24T20:34:09Z</dcterms:created>
  <dcterms:modified xsi:type="dcterms:W3CDTF">2025-12-17T20:29:25Z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0x0101005C4ED8AE78758348A59FE468D09F8A21</vt:lpwstr>
  </property>
</Properties>
</file>